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506" r:id="rId3"/>
    <p:sldId id="507" r:id="rId4"/>
    <p:sldId id="508" r:id="rId5"/>
    <p:sldId id="509" r:id="rId6"/>
    <p:sldId id="510" r:id="rId7"/>
    <p:sldId id="518" r:id="rId8"/>
    <p:sldId id="496" r:id="rId9"/>
    <p:sldId id="475" r:id="rId10"/>
    <p:sldId id="476" r:id="rId11"/>
    <p:sldId id="477" r:id="rId12"/>
    <p:sldId id="497" r:id="rId13"/>
    <p:sldId id="498" r:id="rId14"/>
    <p:sldId id="481" r:id="rId15"/>
    <p:sldId id="499" r:id="rId16"/>
    <p:sldId id="500" r:id="rId17"/>
    <p:sldId id="501" r:id="rId18"/>
    <p:sldId id="502" r:id="rId19"/>
    <p:sldId id="503" r:id="rId20"/>
    <p:sldId id="511" r:id="rId21"/>
    <p:sldId id="512" r:id="rId22"/>
    <p:sldId id="513" r:id="rId23"/>
    <p:sldId id="514" r:id="rId24"/>
    <p:sldId id="515" r:id="rId25"/>
    <p:sldId id="519" r:id="rId26"/>
    <p:sldId id="516" r:id="rId27"/>
    <p:sldId id="487" r:id="rId28"/>
    <p:sldId id="504" r:id="rId29"/>
    <p:sldId id="505" r:id="rId30"/>
    <p:sldId id="490" r:id="rId31"/>
    <p:sldId id="492" r:id="rId32"/>
    <p:sldId id="414" r:id="rId33"/>
  </p:sldIdLst>
  <p:sldSz cx="9144000" cy="6858000" type="screen4x3"/>
  <p:notesSz cx="6799263" cy="99314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9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9FCA02"/>
    <a:srgbClr val="008000"/>
    <a:srgbClr val="A42436"/>
    <a:srgbClr val="935425"/>
    <a:srgbClr val="EFF280"/>
    <a:srgbClr val="B9CDE5"/>
    <a:srgbClr val="00CC00"/>
    <a:srgbClr val="F2F2F2"/>
    <a:srgbClr val="9FCFF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4707" autoAdjust="0"/>
  </p:normalViewPr>
  <p:slideViewPr>
    <p:cSldViewPr>
      <p:cViewPr varScale="1">
        <p:scale>
          <a:sx n="69" d="100"/>
          <a:sy n="69" d="100"/>
        </p:scale>
        <p:origin x="-5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3129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7" y="0"/>
            <a:ext cx="2946877" cy="498162"/>
          </a:xfrm>
          <a:prstGeom prst="rect">
            <a:avLst/>
          </a:prstGeom>
        </p:spPr>
        <p:txBody>
          <a:bodyPr vert="horz" lIns="91445" tIns="45738" rIns="91445" bIns="45738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814" y="0"/>
            <a:ext cx="2946877" cy="498162"/>
          </a:xfrm>
          <a:prstGeom prst="rect">
            <a:avLst/>
          </a:prstGeom>
        </p:spPr>
        <p:txBody>
          <a:bodyPr vert="horz" lIns="91445" tIns="45738" rIns="91445" bIns="45738" rtlCol="0"/>
          <a:lstStyle>
            <a:lvl1pPr algn="r">
              <a:defRPr sz="1200"/>
            </a:lvl1pPr>
          </a:lstStyle>
          <a:p>
            <a:fld id="{60517FE6-1935-4983-A7A5-B048A01030ED}" type="datetimeFigureOut">
              <a:rPr lang="pl-PL" smtClean="0"/>
              <a:pPr/>
              <a:t>28.02.2018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7" y="9433239"/>
            <a:ext cx="2946877" cy="498161"/>
          </a:xfrm>
          <a:prstGeom prst="rect">
            <a:avLst/>
          </a:prstGeom>
        </p:spPr>
        <p:txBody>
          <a:bodyPr vert="horz" lIns="91445" tIns="45738" rIns="91445" bIns="45738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814" y="9433239"/>
            <a:ext cx="2946877" cy="498161"/>
          </a:xfrm>
          <a:prstGeom prst="rect">
            <a:avLst/>
          </a:prstGeom>
        </p:spPr>
        <p:txBody>
          <a:bodyPr vert="horz" lIns="91445" tIns="45738" rIns="91445" bIns="45738" rtlCol="0" anchor="b"/>
          <a:lstStyle>
            <a:lvl1pPr algn="r">
              <a:defRPr sz="1200"/>
            </a:lvl1pPr>
          </a:lstStyle>
          <a:p>
            <a:fld id="{BC514500-DAEB-4ABD-B4DB-90081599F19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06679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7" y="0"/>
            <a:ext cx="2946347" cy="496570"/>
          </a:xfrm>
          <a:prstGeom prst="rect">
            <a:avLst/>
          </a:prstGeom>
        </p:spPr>
        <p:txBody>
          <a:bodyPr vert="horz" lIns="91445" tIns="45738" rIns="91445" bIns="45738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1360" y="0"/>
            <a:ext cx="2946347" cy="496570"/>
          </a:xfrm>
          <a:prstGeom prst="rect">
            <a:avLst/>
          </a:prstGeom>
        </p:spPr>
        <p:txBody>
          <a:bodyPr vert="horz" lIns="91445" tIns="45738" rIns="91445" bIns="45738" rtlCol="0"/>
          <a:lstStyle>
            <a:lvl1pPr algn="r">
              <a:defRPr sz="1200"/>
            </a:lvl1pPr>
          </a:lstStyle>
          <a:p>
            <a:fld id="{CAAC1F34-A98F-4314-B0BB-13483555CB5B}" type="datetimeFigureOut">
              <a:rPr lang="pl-PL" smtClean="0"/>
              <a:pPr/>
              <a:t>28.02.2018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5" tIns="45738" rIns="91445" bIns="45738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927" y="4717415"/>
            <a:ext cx="5439410" cy="4469130"/>
          </a:xfrm>
          <a:prstGeom prst="rect">
            <a:avLst/>
          </a:prstGeom>
        </p:spPr>
        <p:txBody>
          <a:bodyPr vert="horz" lIns="91445" tIns="45738" rIns="91445" bIns="45738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7" y="9433105"/>
            <a:ext cx="2946347" cy="496570"/>
          </a:xfrm>
          <a:prstGeom prst="rect">
            <a:avLst/>
          </a:prstGeom>
        </p:spPr>
        <p:txBody>
          <a:bodyPr vert="horz" lIns="91445" tIns="45738" rIns="91445" bIns="45738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1360" y="9433105"/>
            <a:ext cx="2946347" cy="496570"/>
          </a:xfrm>
          <a:prstGeom prst="rect">
            <a:avLst/>
          </a:prstGeom>
        </p:spPr>
        <p:txBody>
          <a:bodyPr vert="horz" lIns="91445" tIns="45738" rIns="91445" bIns="45738" rtlCol="0" anchor="b"/>
          <a:lstStyle>
            <a:lvl1pPr algn="r">
              <a:defRPr sz="1200"/>
            </a:lvl1pPr>
          </a:lstStyle>
          <a:p>
            <a:fld id="{C5794BC3-64E2-4C9E-AE7F-1C74F16E8A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45988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94BC3-64E2-4C9E-AE7F-1C74F16E8AD6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3342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94BC3-64E2-4C9E-AE7F-1C74F16E8AD6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57532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94BC3-64E2-4C9E-AE7F-1C74F16E8AD6}" type="slidenum">
              <a:rPr lang="pl-PL" smtClean="0"/>
              <a:pPr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64711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9FAB9-179D-4116-B695-C4479EE4FB07}" type="datetimeFigureOut">
              <a:rPr lang="pl-PL" smtClean="0"/>
              <a:pPr/>
              <a:t>28.02.2018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6" name="Obraz 5" descr="dekor2.png"/>
          <p:cNvPicPr>
            <a:picLocks noChangeAspect="1"/>
          </p:cNvPicPr>
          <p:nvPr userDrawn="1"/>
        </p:nvPicPr>
        <p:blipFill>
          <a:blip r:embed="rId2" cstate="print"/>
          <a:srcRect l="470" t="31482" b="38888"/>
          <a:stretch>
            <a:fillRect/>
          </a:stretch>
        </p:blipFill>
        <p:spPr>
          <a:xfrm>
            <a:off x="0" y="554638"/>
            <a:ext cx="937627" cy="945528"/>
          </a:xfrm>
          <a:prstGeom prst="rect">
            <a:avLst/>
          </a:prstGeom>
        </p:spPr>
      </p:pic>
      <p:sp>
        <p:nvSpPr>
          <p:cNvPr id="7" name="Prostokąt 6"/>
          <p:cNvSpPr/>
          <p:nvPr userDrawn="1"/>
        </p:nvSpPr>
        <p:spPr>
          <a:xfrm>
            <a:off x="0" y="500042"/>
            <a:ext cx="928662" cy="1071570"/>
          </a:xfrm>
          <a:prstGeom prst="rect">
            <a:avLst/>
          </a:prstGeom>
          <a:solidFill>
            <a:srgbClr val="FFFFFF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9FAB9-179D-4116-B695-C4479EE4FB07}" type="datetimeFigureOut">
              <a:rPr lang="pl-PL" smtClean="0"/>
              <a:pPr/>
              <a:t>28.02.2018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DD8FCD-8D0E-493F-A582-8FE538A0A3AB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Obraz 6" descr="dekor2.png"/>
          <p:cNvPicPr>
            <a:picLocks noChangeAspect="1"/>
          </p:cNvPicPr>
          <p:nvPr userDrawn="1"/>
        </p:nvPicPr>
        <p:blipFill>
          <a:blip r:embed="rId2" cstate="print"/>
          <a:srcRect l="470" t="31482" b="38888"/>
          <a:stretch>
            <a:fillRect/>
          </a:stretch>
        </p:blipFill>
        <p:spPr>
          <a:xfrm>
            <a:off x="0" y="554638"/>
            <a:ext cx="937627" cy="945528"/>
          </a:xfrm>
          <a:prstGeom prst="rect">
            <a:avLst/>
          </a:prstGeom>
        </p:spPr>
      </p:pic>
      <p:sp>
        <p:nvSpPr>
          <p:cNvPr id="8" name="Prostokąt 7"/>
          <p:cNvSpPr/>
          <p:nvPr userDrawn="1"/>
        </p:nvSpPr>
        <p:spPr>
          <a:xfrm>
            <a:off x="0" y="500042"/>
            <a:ext cx="928662" cy="1071570"/>
          </a:xfrm>
          <a:prstGeom prst="rect">
            <a:avLst/>
          </a:prstGeom>
          <a:solidFill>
            <a:srgbClr val="FFFFFF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9FAB9-179D-4116-B695-C4479EE4FB07}" type="datetimeFigureOut">
              <a:rPr lang="pl-PL" smtClean="0"/>
              <a:pPr/>
              <a:t>28.02.2018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DD8FCD-8D0E-493F-A582-8FE538A0A3AB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Obraz 6" descr="dekor2.png"/>
          <p:cNvPicPr>
            <a:picLocks noChangeAspect="1"/>
          </p:cNvPicPr>
          <p:nvPr userDrawn="1"/>
        </p:nvPicPr>
        <p:blipFill>
          <a:blip r:embed="rId2" cstate="print"/>
          <a:srcRect l="470" t="31482" b="38888"/>
          <a:stretch>
            <a:fillRect/>
          </a:stretch>
        </p:blipFill>
        <p:spPr>
          <a:xfrm>
            <a:off x="0" y="554638"/>
            <a:ext cx="937627" cy="945528"/>
          </a:xfrm>
          <a:prstGeom prst="rect">
            <a:avLst/>
          </a:prstGeom>
        </p:spPr>
      </p:pic>
      <p:sp>
        <p:nvSpPr>
          <p:cNvPr id="8" name="Prostokąt 7"/>
          <p:cNvSpPr/>
          <p:nvPr userDrawn="1"/>
        </p:nvSpPr>
        <p:spPr>
          <a:xfrm>
            <a:off x="0" y="500042"/>
            <a:ext cx="928662" cy="1071570"/>
          </a:xfrm>
          <a:prstGeom prst="rect">
            <a:avLst/>
          </a:prstGeom>
          <a:solidFill>
            <a:srgbClr val="FFFFFF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9FAB9-179D-4116-B695-C4479EE4FB07}" type="datetimeFigureOut">
              <a:rPr lang="pl-PL" smtClean="0"/>
              <a:pPr/>
              <a:t>28.02.2018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DD8FCD-8D0E-493F-A582-8FE538A0A3AB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Obraz 6" descr="dekor2.png"/>
          <p:cNvPicPr>
            <a:picLocks noChangeAspect="1"/>
          </p:cNvPicPr>
          <p:nvPr userDrawn="1"/>
        </p:nvPicPr>
        <p:blipFill>
          <a:blip r:embed="rId2" cstate="print"/>
          <a:srcRect l="470" t="31482" b="38888"/>
          <a:stretch>
            <a:fillRect/>
          </a:stretch>
        </p:blipFill>
        <p:spPr>
          <a:xfrm>
            <a:off x="0" y="554638"/>
            <a:ext cx="937627" cy="945528"/>
          </a:xfrm>
          <a:prstGeom prst="rect">
            <a:avLst/>
          </a:prstGeom>
        </p:spPr>
      </p:pic>
      <p:sp>
        <p:nvSpPr>
          <p:cNvPr id="8" name="Prostokąt 7"/>
          <p:cNvSpPr/>
          <p:nvPr userDrawn="1"/>
        </p:nvSpPr>
        <p:spPr>
          <a:xfrm>
            <a:off x="0" y="500042"/>
            <a:ext cx="928662" cy="1071570"/>
          </a:xfrm>
          <a:prstGeom prst="rect">
            <a:avLst/>
          </a:prstGeom>
          <a:solidFill>
            <a:srgbClr val="FFFFFF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9FAB9-179D-4116-B695-C4479EE4FB07}" type="datetimeFigureOut">
              <a:rPr lang="pl-PL" smtClean="0"/>
              <a:pPr/>
              <a:t>28.02.2018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DD8FCD-8D0E-493F-A582-8FE538A0A3AB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Obraz 6" descr="dekor2.png"/>
          <p:cNvPicPr>
            <a:picLocks noChangeAspect="1"/>
          </p:cNvPicPr>
          <p:nvPr userDrawn="1"/>
        </p:nvPicPr>
        <p:blipFill>
          <a:blip r:embed="rId2" cstate="print"/>
          <a:srcRect l="470" t="31482" b="38888"/>
          <a:stretch>
            <a:fillRect/>
          </a:stretch>
        </p:blipFill>
        <p:spPr>
          <a:xfrm>
            <a:off x="0" y="554638"/>
            <a:ext cx="937627" cy="945528"/>
          </a:xfrm>
          <a:prstGeom prst="rect">
            <a:avLst/>
          </a:prstGeom>
        </p:spPr>
      </p:pic>
      <p:sp>
        <p:nvSpPr>
          <p:cNvPr id="8" name="Prostokąt 7"/>
          <p:cNvSpPr/>
          <p:nvPr userDrawn="1"/>
        </p:nvSpPr>
        <p:spPr>
          <a:xfrm>
            <a:off x="0" y="500042"/>
            <a:ext cx="928662" cy="1071570"/>
          </a:xfrm>
          <a:prstGeom prst="rect">
            <a:avLst/>
          </a:prstGeom>
          <a:solidFill>
            <a:srgbClr val="FFFFFF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9FAB9-179D-4116-B695-C4479EE4FB07}" type="datetimeFigureOut">
              <a:rPr lang="pl-PL" smtClean="0"/>
              <a:pPr/>
              <a:t>28.02.2018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DD8FCD-8D0E-493F-A582-8FE538A0A3AB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8" name="Obraz 7" descr="dekor2.png"/>
          <p:cNvPicPr>
            <a:picLocks noChangeAspect="1"/>
          </p:cNvPicPr>
          <p:nvPr userDrawn="1"/>
        </p:nvPicPr>
        <p:blipFill>
          <a:blip r:embed="rId2" cstate="print"/>
          <a:srcRect l="470" t="31482" b="38888"/>
          <a:stretch>
            <a:fillRect/>
          </a:stretch>
        </p:blipFill>
        <p:spPr>
          <a:xfrm>
            <a:off x="0" y="554638"/>
            <a:ext cx="937627" cy="945528"/>
          </a:xfrm>
          <a:prstGeom prst="rect">
            <a:avLst/>
          </a:prstGeom>
        </p:spPr>
      </p:pic>
      <p:sp>
        <p:nvSpPr>
          <p:cNvPr id="9" name="Prostokąt 8"/>
          <p:cNvSpPr/>
          <p:nvPr userDrawn="1"/>
        </p:nvSpPr>
        <p:spPr>
          <a:xfrm>
            <a:off x="0" y="500042"/>
            <a:ext cx="928662" cy="1071570"/>
          </a:xfrm>
          <a:prstGeom prst="rect">
            <a:avLst/>
          </a:prstGeom>
          <a:solidFill>
            <a:srgbClr val="FFFFFF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9FAB9-179D-4116-B695-C4479EE4FB07}" type="datetimeFigureOut">
              <a:rPr lang="pl-PL" smtClean="0"/>
              <a:pPr/>
              <a:t>28.02.2018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DD8FCD-8D0E-493F-A582-8FE538A0A3AB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10" name="Obraz 9" descr="dekor2.png"/>
          <p:cNvPicPr>
            <a:picLocks noChangeAspect="1"/>
          </p:cNvPicPr>
          <p:nvPr userDrawn="1"/>
        </p:nvPicPr>
        <p:blipFill>
          <a:blip r:embed="rId2" cstate="print"/>
          <a:srcRect l="470" t="31482" b="38888"/>
          <a:stretch>
            <a:fillRect/>
          </a:stretch>
        </p:blipFill>
        <p:spPr>
          <a:xfrm>
            <a:off x="0" y="554638"/>
            <a:ext cx="937627" cy="945528"/>
          </a:xfrm>
          <a:prstGeom prst="rect">
            <a:avLst/>
          </a:prstGeom>
        </p:spPr>
      </p:pic>
      <p:sp>
        <p:nvSpPr>
          <p:cNvPr id="11" name="Prostokąt 10"/>
          <p:cNvSpPr/>
          <p:nvPr userDrawn="1"/>
        </p:nvSpPr>
        <p:spPr>
          <a:xfrm>
            <a:off x="0" y="500042"/>
            <a:ext cx="928662" cy="1071570"/>
          </a:xfrm>
          <a:prstGeom prst="rect">
            <a:avLst/>
          </a:prstGeom>
          <a:solidFill>
            <a:srgbClr val="FFFFFF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9FAB9-179D-4116-B695-C4479EE4FB07}" type="datetimeFigureOut">
              <a:rPr lang="pl-PL" smtClean="0"/>
              <a:pPr/>
              <a:t>28.02.2018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DD8FCD-8D0E-493F-A582-8FE538A0A3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9FAB9-179D-4116-B695-C4479EE4FB07}" type="datetimeFigureOut">
              <a:rPr lang="pl-PL" smtClean="0"/>
              <a:pPr/>
              <a:t>28.02.2018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DD8FCD-8D0E-493F-A582-8FE538A0A3AB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5" name="Obraz 4" descr="dekor2.png"/>
          <p:cNvPicPr>
            <a:picLocks noChangeAspect="1"/>
          </p:cNvPicPr>
          <p:nvPr userDrawn="1"/>
        </p:nvPicPr>
        <p:blipFill>
          <a:blip r:embed="rId2" cstate="print"/>
          <a:srcRect l="470" t="31482" b="38888"/>
          <a:stretch>
            <a:fillRect/>
          </a:stretch>
        </p:blipFill>
        <p:spPr>
          <a:xfrm>
            <a:off x="0" y="554638"/>
            <a:ext cx="937627" cy="945528"/>
          </a:xfrm>
          <a:prstGeom prst="rect">
            <a:avLst/>
          </a:prstGeom>
        </p:spPr>
      </p:pic>
      <p:sp>
        <p:nvSpPr>
          <p:cNvPr id="6" name="Prostokąt 5"/>
          <p:cNvSpPr/>
          <p:nvPr userDrawn="1"/>
        </p:nvSpPr>
        <p:spPr>
          <a:xfrm>
            <a:off x="0" y="500042"/>
            <a:ext cx="928662" cy="1071570"/>
          </a:xfrm>
          <a:prstGeom prst="rect">
            <a:avLst/>
          </a:prstGeom>
          <a:solidFill>
            <a:srgbClr val="FFFFFF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9FAB9-179D-4116-B695-C4479EE4FB07}" type="datetimeFigureOut">
              <a:rPr lang="pl-PL" smtClean="0"/>
              <a:pPr/>
              <a:t>28.02.2018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DD8FCD-8D0E-493F-A582-8FE538A0A3AB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8" name="Obraz 7" descr="dekor2.png"/>
          <p:cNvPicPr>
            <a:picLocks noChangeAspect="1"/>
          </p:cNvPicPr>
          <p:nvPr userDrawn="1"/>
        </p:nvPicPr>
        <p:blipFill>
          <a:blip r:embed="rId2" cstate="print"/>
          <a:srcRect l="470" t="31482" b="38888"/>
          <a:stretch>
            <a:fillRect/>
          </a:stretch>
        </p:blipFill>
        <p:spPr>
          <a:xfrm>
            <a:off x="0" y="554638"/>
            <a:ext cx="937627" cy="945528"/>
          </a:xfrm>
          <a:prstGeom prst="rect">
            <a:avLst/>
          </a:prstGeom>
        </p:spPr>
      </p:pic>
      <p:sp>
        <p:nvSpPr>
          <p:cNvPr id="9" name="Prostokąt 8"/>
          <p:cNvSpPr/>
          <p:nvPr userDrawn="1"/>
        </p:nvSpPr>
        <p:spPr>
          <a:xfrm>
            <a:off x="0" y="500042"/>
            <a:ext cx="928662" cy="1071570"/>
          </a:xfrm>
          <a:prstGeom prst="rect">
            <a:avLst/>
          </a:prstGeom>
          <a:solidFill>
            <a:srgbClr val="FFFFFF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9FAB9-179D-4116-B695-C4479EE4FB07}" type="datetimeFigureOut">
              <a:rPr lang="pl-PL" smtClean="0"/>
              <a:pPr/>
              <a:t>28.02.2018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DD8FCD-8D0E-493F-A582-8FE538A0A3AB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8" name="Obraz 7" descr="dekor2.png"/>
          <p:cNvPicPr>
            <a:picLocks noChangeAspect="1"/>
          </p:cNvPicPr>
          <p:nvPr userDrawn="1"/>
        </p:nvPicPr>
        <p:blipFill>
          <a:blip r:embed="rId2" cstate="print"/>
          <a:srcRect l="470" t="31482" b="38888"/>
          <a:stretch>
            <a:fillRect/>
          </a:stretch>
        </p:blipFill>
        <p:spPr>
          <a:xfrm>
            <a:off x="0" y="554638"/>
            <a:ext cx="937627" cy="945528"/>
          </a:xfrm>
          <a:prstGeom prst="rect">
            <a:avLst/>
          </a:prstGeom>
        </p:spPr>
      </p:pic>
      <p:sp>
        <p:nvSpPr>
          <p:cNvPr id="9" name="Prostokąt 8"/>
          <p:cNvSpPr/>
          <p:nvPr userDrawn="1"/>
        </p:nvSpPr>
        <p:spPr>
          <a:xfrm>
            <a:off x="0" y="500042"/>
            <a:ext cx="928662" cy="1071570"/>
          </a:xfrm>
          <a:prstGeom prst="rect">
            <a:avLst/>
          </a:prstGeom>
          <a:solidFill>
            <a:srgbClr val="FFFFFF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Obraz 22" descr="Obraz1.jpg"/>
          <p:cNvPicPr>
            <a:picLocks noChangeAspect="1"/>
          </p:cNvPicPr>
          <p:nvPr userDrawn="1"/>
        </p:nvPicPr>
        <p:blipFill>
          <a:blip r:embed="rId13" cstate="print"/>
          <a:srcRect t="123" r="7247" b="3027"/>
          <a:stretch>
            <a:fillRect/>
          </a:stretch>
        </p:blipFill>
        <p:spPr>
          <a:xfrm>
            <a:off x="0" y="0"/>
            <a:ext cx="9135532" cy="6858000"/>
          </a:xfrm>
          <a:prstGeom prst="rect">
            <a:avLst/>
          </a:prstGeom>
        </p:spPr>
      </p:pic>
      <p:sp>
        <p:nvSpPr>
          <p:cNvPr id="4" name="Prostokąt 3"/>
          <p:cNvSpPr/>
          <p:nvPr userDrawn="1"/>
        </p:nvSpPr>
        <p:spPr>
          <a:xfrm>
            <a:off x="0" y="6237312"/>
            <a:ext cx="9135532" cy="620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pole tekstowe 23"/>
          <p:cNvSpPr txBox="1"/>
          <p:nvPr userDrawn="1"/>
        </p:nvSpPr>
        <p:spPr>
          <a:xfrm>
            <a:off x="214282" y="6473516"/>
            <a:ext cx="3857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 smtClean="0">
                <a:solidFill>
                  <a:schemeClr val="bg1">
                    <a:lumMod val="50000"/>
                  </a:schemeClr>
                </a:solidFill>
              </a:rPr>
              <a:t>Zainwestujmy razem w środowisko</a:t>
            </a:r>
            <a:endParaRPr lang="pl-PL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142976" y="357174"/>
            <a:ext cx="75438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142976" y="1600200"/>
            <a:ext cx="754382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57804" y="6305458"/>
            <a:ext cx="2418652" cy="50791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3074" name="Picture 2" descr="H:\Grupy\DL\FOTOLIA\Fotolia_65208503_M.jpg"/>
          <p:cNvPicPr>
            <a:picLocks noChangeAspect="1" noChangeArrowheads="1"/>
          </p:cNvPicPr>
          <p:nvPr/>
        </p:nvPicPr>
        <p:blipFill rotWithShape="1">
          <a:blip r:embed="rId2" cstate="print"/>
          <a:srcRect r="3760" b="2747"/>
          <a:stretch/>
        </p:blipFill>
        <p:spPr bwMode="auto">
          <a:xfrm>
            <a:off x="-1" y="-90011"/>
            <a:ext cx="9144001" cy="6183307"/>
          </a:xfrm>
          <a:prstGeom prst="rect">
            <a:avLst/>
          </a:prstGeom>
          <a:noFill/>
        </p:spPr>
      </p:pic>
      <p:sp>
        <p:nvSpPr>
          <p:cNvPr id="10" name="Prostokąt 9"/>
          <p:cNvSpPr/>
          <p:nvPr/>
        </p:nvSpPr>
        <p:spPr>
          <a:xfrm>
            <a:off x="0" y="3922384"/>
            <a:ext cx="9144000" cy="442720"/>
          </a:xfrm>
          <a:prstGeom prst="rect">
            <a:avLst/>
          </a:prstGeom>
          <a:solidFill>
            <a:schemeClr val="bg1">
              <a:lumMod val="95000"/>
              <a:alpha val="5607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13265" y="2898229"/>
            <a:ext cx="9144000" cy="979531"/>
          </a:xfrm>
          <a:prstGeom prst="rect">
            <a:avLst/>
          </a:prstGeom>
          <a:solidFill>
            <a:schemeClr val="bg1">
              <a:lumMod val="95000"/>
              <a:alpha val="5607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pole tekstowe 25"/>
          <p:cNvSpPr txBox="1"/>
          <p:nvPr/>
        </p:nvSpPr>
        <p:spPr>
          <a:xfrm>
            <a:off x="3214646" y="2138032"/>
            <a:ext cx="59293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i="1" dirty="0" smtClean="0">
                <a:latin typeface="+mj-lt"/>
                <a:cs typeface="Arial" pitchFamily="34" charset="0"/>
              </a:rPr>
              <a:t>Z a i n w e s t u j m y   </a:t>
            </a:r>
            <a:r>
              <a:rPr lang="pl-PL" sz="2000" i="1" dirty="0" err="1" smtClean="0">
                <a:latin typeface="+mj-lt"/>
                <a:cs typeface="Arial" pitchFamily="34" charset="0"/>
              </a:rPr>
              <a:t>r</a:t>
            </a:r>
            <a:r>
              <a:rPr lang="pl-PL" sz="2000" i="1" dirty="0" smtClean="0">
                <a:latin typeface="+mj-lt"/>
                <a:cs typeface="Arial" pitchFamily="34" charset="0"/>
              </a:rPr>
              <a:t> a z e m   w   ś </a:t>
            </a:r>
            <a:r>
              <a:rPr lang="pl-PL" sz="2000" i="1" dirty="0" err="1" smtClean="0">
                <a:latin typeface="+mj-lt"/>
                <a:cs typeface="Arial" pitchFamily="34" charset="0"/>
              </a:rPr>
              <a:t>r</a:t>
            </a:r>
            <a:r>
              <a:rPr lang="pl-PL" sz="2000" i="1" dirty="0" smtClean="0">
                <a:latin typeface="+mj-lt"/>
                <a:cs typeface="Arial" pitchFamily="34" charset="0"/>
              </a:rPr>
              <a:t> o d o w i s k o</a:t>
            </a:r>
            <a:endParaRPr lang="pl-PL" sz="2000" i="1" dirty="0">
              <a:latin typeface="+mj-lt"/>
              <a:cs typeface="Arial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35496" y="2924944"/>
            <a:ext cx="8784976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pl-PL" sz="4400" b="1" dirty="0" smtClean="0"/>
              <a:t>Krajowy Pakiet Czystego Powietrza </a:t>
            </a:r>
          </a:p>
          <a:p>
            <a:pPr algn="r">
              <a:spcAft>
                <a:spcPts val="600"/>
              </a:spcAft>
            </a:pPr>
            <a:r>
              <a:rPr lang="pl-PL" sz="4400" b="1" dirty="0" smtClean="0"/>
              <a:t>NFOŚiGW i </a:t>
            </a:r>
            <a:r>
              <a:rPr lang="pl-PL" sz="4400" b="1" dirty="0" err="1" smtClean="0"/>
              <a:t>WFOŚiGW</a:t>
            </a:r>
            <a:endParaRPr lang="pl-PL" sz="4400" b="1" dirty="0" smtClean="0"/>
          </a:p>
          <a:p>
            <a:pPr algn="r">
              <a:spcAft>
                <a:spcPts val="600"/>
              </a:spcAft>
            </a:pPr>
            <a:endParaRPr lang="pl-PL" sz="4400" b="1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2120" y="6169364"/>
            <a:ext cx="3066724" cy="644012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70968" y="4974075"/>
            <a:ext cx="5221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Kazimierz Kujda </a:t>
            </a:r>
          </a:p>
          <a:p>
            <a:r>
              <a:rPr lang="pl-PL" sz="2400" b="1" dirty="0" smtClean="0"/>
              <a:t>Prezes Zarządu Narodowego Funduszu</a:t>
            </a:r>
            <a:endParaRPr lang="pl-PL" sz="2400" b="1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5796136" y="5366924"/>
            <a:ext cx="3347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chemeClr val="bg1"/>
                </a:solidFill>
              </a:rPr>
              <a:t>Kielce, </a:t>
            </a:r>
            <a:r>
              <a:rPr lang="pl-PL" sz="2000" b="1" dirty="0" smtClean="0">
                <a:solidFill>
                  <a:schemeClr val="bg1"/>
                </a:solidFill>
              </a:rPr>
              <a:t>28 lutego 2018 </a:t>
            </a:r>
            <a:r>
              <a:rPr lang="pl-PL" sz="2000" b="1" dirty="0" smtClean="0">
                <a:solidFill>
                  <a:schemeClr val="bg1"/>
                </a:solidFill>
              </a:rPr>
              <a:t>r.</a:t>
            </a:r>
            <a:endParaRPr lang="pl-PL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413792"/>
            <a:ext cx="7615262" cy="1143000"/>
          </a:xfrm>
        </p:spPr>
        <p:txBody>
          <a:bodyPr>
            <a:normAutofit/>
          </a:bodyPr>
          <a:lstStyle/>
          <a:p>
            <a:r>
              <a:rPr lang="pl-PL" sz="2400" dirty="0">
                <a:solidFill>
                  <a:srgbClr val="FF0000"/>
                </a:solidFill>
              </a:rPr>
              <a:t>9</a:t>
            </a:r>
            <a:r>
              <a:rPr lang="pl-PL" sz="2400" dirty="0" smtClean="0"/>
              <a:t>. Jak mierzyć smog – cd.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772816"/>
            <a:ext cx="8075240" cy="4353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b="1" dirty="0"/>
              <a:t>D</a:t>
            </a:r>
            <a:r>
              <a:rPr lang="pl-PL" sz="1800" b="1" dirty="0" smtClean="0"/>
              <a:t>odatkowe wskaźniki rezultatu bezpośredniego </a:t>
            </a:r>
            <a:r>
              <a:rPr lang="pl-PL" sz="1800" b="1" dirty="0" smtClean="0">
                <a:solidFill>
                  <a:srgbClr val="FF0000"/>
                </a:solidFill>
              </a:rPr>
              <a:t>(do dyskusji)</a:t>
            </a:r>
            <a:r>
              <a:rPr lang="pl-PL" sz="1800" b="1" dirty="0" smtClean="0"/>
              <a:t>:</a:t>
            </a:r>
          </a:p>
          <a:p>
            <a:pPr marL="457200" indent="-457200">
              <a:buAutoNum type="alphaLcParenR"/>
            </a:pPr>
            <a:r>
              <a:rPr lang="pl-PL" sz="1800" dirty="0"/>
              <a:t>s</a:t>
            </a:r>
            <a:r>
              <a:rPr lang="pl-PL" sz="1800" dirty="0" smtClean="0"/>
              <a:t>zacowany roczny spadek emisji gazów cieplarnianych [Mg/rok],</a:t>
            </a:r>
          </a:p>
          <a:p>
            <a:pPr marL="457200" indent="-457200">
              <a:buAutoNum type="alphaLcParenR"/>
            </a:pPr>
            <a:r>
              <a:rPr lang="pl-PL" sz="1800" dirty="0"/>
              <a:t>p</a:t>
            </a:r>
            <a:r>
              <a:rPr lang="pl-PL" sz="1800" dirty="0" smtClean="0"/>
              <a:t>rodukcja energii elektrycznej z nowo wybudowanych / nowych mocy wytwórczych instalacji wykorzystujących OZE [MWh/rok],</a:t>
            </a:r>
          </a:p>
          <a:p>
            <a:pPr marL="457200" indent="-457200">
              <a:buFont typeface="Arial" pitchFamily="34" charset="0"/>
              <a:buAutoNum type="alphaLcParenR"/>
            </a:pPr>
            <a:r>
              <a:rPr lang="pl-PL" sz="1800" dirty="0" smtClean="0"/>
              <a:t>produkcja </a:t>
            </a:r>
            <a:r>
              <a:rPr lang="pl-PL" sz="1800" dirty="0"/>
              <a:t>energii </a:t>
            </a:r>
            <a:r>
              <a:rPr lang="pl-PL" sz="1800" dirty="0" smtClean="0"/>
              <a:t>cieplnej </a:t>
            </a:r>
            <a:r>
              <a:rPr lang="pl-PL" sz="1800" dirty="0"/>
              <a:t>z nowo wybudowanych / nowych mocy wytwórczych instalacji wykorzystujących </a:t>
            </a:r>
            <a:r>
              <a:rPr lang="pl-PL" sz="1800" dirty="0" smtClean="0"/>
              <a:t>OZE [GJ/rok],</a:t>
            </a:r>
          </a:p>
          <a:p>
            <a:pPr marL="457200" indent="-457200">
              <a:buFont typeface="Arial" pitchFamily="34" charset="0"/>
              <a:buAutoNum type="alphaLcParenR"/>
            </a:pPr>
            <a:r>
              <a:rPr lang="pl-PL" sz="1800" dirty="0"/>
              <a:t>z</a:t>
            </a:r>
            <a:r>
              <a:rPr lang="pl-PL" sz="1800" dirty="0" smtClean="0"/>
              <a:t>mniejszenie zużycia energii końcowej [GJ/rok],</a:t>
            </a:r>
          </a:p>
          <a:p>
            <a:pPr marL="457200" indent="-457200">
              <a:buFont typeface="Arial" pitchFamily="34" charset="0"/>
              <a:buAutoNum type="alphaLcParenR"/>
            </a:pPr>
            <a:r>
              <a:rPr lang="pl-PL" sz="1800" dirty="0"/>
              <a:t>z</a:t>
            </a:r>
            <a:r>
              <a:rPr lang="pl-PL" sz="1800" dirty="0" smtClean="0"/>
              <a:t>mniejszenie zużycia energii pierwotnej [GJ/rok],</a:t>
            </a:r>
          </a:p>
          <a:p>
            <a:pPr marL="457200" indent="-457200">
              <a:buFont typeface="Arial" pitchFamily="34" charset="0"/>
              <a:buAutoNum type="alphaLcParenR"/>
            </a:pPr>
            <a:r>
              <a:rPr lang="pl-PL" sz="1800" dirty="0"/>
              <a:t>i</a:t>
            </a:r>
            <a:r>
              <a:rPr lang="pl-PL" sz="1800" dirty="0" smtClean="0"/>
              <a:t>lość zaoszczędzonej energii elektrycznej [MWh/rok],</a:t>
            </a:r>
          </a:p>
          <a:p>
            <a:pPr marL="457200" indent="-457200">
              <a:buFont typeface="Arial" pitchFamily="34" charset="0"/>
              <a:buAutoNum type="alphaLcParenR"/>
            </a:pPr>
            <a:r>
              <a:rPr lang="pl-PL" sz="1800" dirty="0"/>
              <a:t>i</a:t>
            </a:r>
            <a:r>
              <a:rPr lang="pl-PL" sz="1800" dirty="0" smtClean="0"/>
              <a:t>lość zaoszczędzonej energii cieplnej [GJ/rok].</a:t>
            </a:r>
          </a:p>
          <a:p>
            <a:pPr marL="457200" indent="-457200">
              <a:buFont typeface="Arial" pitchFamily="34" charset="0"/>
              <a:buAutoNum type="alphaLcParenR"/>
            </a:pPr>
            <a:endParaRPr lang="pl-PL" sz="1800" dirty="0"/>
          </a:p>
          <a:p>
            <a:pPr marL="457200" indent="-457200">
              <a:buAutoNum type="alphaLcParenR"/>
            </a:pPr>
            <a:endParaRPr lang="pl-PL" sz="1800" dirty="0" smtClean="0"/>
          </a:p>
          <a:p>
            <a:pPr marL="0" indent="0"/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xmlns="" val="2743132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413792"/>
            <a:ext cx="7615262" cy="1143000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rgbClr val="FF0000"/>
                </a:solidFill>
              </a:rPr>
              <a:t>10</a:t>
            </a:r>
            <a:r>
              <a:rPr lang="pl-PL" sz="2400" dirty="0" smtClean="0"/>
              <a:t>. Jak </a:t>
            </a:r>
            <a:r>
              <a:rPr lang="pl-PL" sz="2400" dirty="0"/>
              <a:t>mierzyć smog – cd.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72816"/>
            <a:ext cx="8219256" cy="4353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b="1" dirty="0" smtClean="0"/>
              <a:t>Przykładowe wskaźniki produktu </a:t>
            </a:r>
            <a:r>
              <a:rPr lang="pl-PL" sz="1800" b="1" dirty="0" smtClean="0">
                <a:solidFill>
                  <a:srgbClr val="FF0000"/>
                </a:solidFill>
              </a:rPr>
              <a:t>(do dyskusji)</a:t>
            </a:r>
            <a:r>
              <a:rPr lang="pl-PL" sz="1800" b="1" dirty="0" smtClean="0"/>
              <a:t>:</a:t>
            </a:r>
          </a:p>
          <a:p>
            <a:pPr marL="457200" indent="-457200">
              <a:buAutoNum type="alphaLcParenR"/>
            </a:pPr>
            <a:r>
              <a:rPr lang="pl-PL" sz="1800" dirty="0"/>
              <a:t>d</a:t>
            </a:r>
            <a:r>
              <a:rPr lang="pl-PL" sz="1800" dirty="0" smtClean="0"/>
              <a:t>odatkowa zdolność wytwarzania energii ze źródeł odnawialnych [MW],</a:t>
            </a:r>
          </a:p>
          <a:p>
            <a:pPr marL="457200" indent="-457200">
              <a:buAutoNum type="alphaLcParenR"/>
            </a:pPr>
            <a:r>
              <a:rPr lang="pl-PL" sz="1800" dirty="0"/>
              <a:t>d</a:t>
            </a:r>
            <a:r>
              <a:rPr lang="pl-PL" sz="1800" dirty="0" smtClean="0"/>
              <a:t>ługość nowo wybudowanych lub zmodernizowanych sieci elektroenergetycznych [km],</a:t>
            </a:r>
          </a:p>
          <a:p>
            <a:pPr marL="457200" indent="-457200">
              <a:buAutoNum type="alphaLcParenR"/>
            </a:pPr>
            <a:r>
              <a:rPr lang="pl-PL" sz="1800" dirty="0"/>
              <a:t>d</a:t>
            </a:r>
            <a:r>
              <a:rPr lang="pl-PL" sz="1800" dirty="0" smtClean="0"/>
              <a:t>ługość nowo wybudowanej lub zmodernizowanej sieci ciepłowniczej [km],</a:t>
            </a:r>
          </a:p>
          <a:p>
            <a:pPr marL="457200" indent="-457200">
              <a:buAutoNum type="alphaLcParenR"/>
            </a:pPr>
            <a:r>
              <a:rPr lang="pl-PL" sz="1800" dirty="0"/>
              <a:t>l</a:t>
            </a:r>
            <a:r>
              <a:rPr lang="pl-PL" sz="1800" dirty="0" smtClean="0"/>
              <a:t>iczba zmodernizowanych źródeł ciepła [szt.],</a:t>
            </a:r>
          </a:p>
          <a:p>
            <a:pPr marL="457200" indent="-457200">
              <a:buAutoNum type="alphaLcParenR"/>
            </a:pPr>
            <a:r>
              <a:rPr lang="pl-PL" sz="1800" dirty="0"/>
              <a:t>l</a:t>
            </a:r>
            <a:r>
              <a:rPr lang="pl-PL" sz="1800" dirty="0" smtClean="0"/>
              <a:t>iczba wybudowanych lub </a:t>
            </a:r>
            <a:r>
              <a:rPr lang="pl-PL" sz="1800" dirty="0"/>
              <a:t>z</a:t>
            </a:r>
            <a:r>
              <a:rPr lang="pl-PL" sz="1800" dirty="0" smtClean="0"/>
              <a:t>modernizowanych jednostek wytwarzania energii elektrycznej i cieplnej [szt.],</a:t>
            </a:r>
          </a:p>
          <a:p>
            <a:pPr marL="457200" indent="-457200">
              <a:buAutoNum type="alphaLcParenR"/>
            </a:pPr>
            <a:r>
              <a:rPr lang="pl-PL" sz="1800" dirty="0" smtClean="0"/>
              <a:t>liczba zmodernizowanych energetycznie budynków [szt.],</a:t>
            </a:r>
          </a:p>
          <a:p>
            <a:pPr marL="457200" indent="-457200">
              <a:buAutoNum type="alphaLcParenR"/>
            </a:pPr>
            <a:r>
              <a:rPr lang="pl-PL" sz="1800" dirty="0"/>
              <a:t>l</a:t>
            </a:r>
            <a:r>
              <a:rPr lang="pl-PL" sz="1800" dirty="0" smtClean="0"/>
              <a:t>iczba przyłączanych do sieci ciepłowniczej budynków mieszkalnych [szt.].</a:t>
            </a:r>
          </a:p>
          <a:p>
            <a:pPr marL="457200" indent="-457200">
              <a:buAutoNum type="alphaLcParenR"/>
            </a:pP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xmlns="" val="1872423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413792"/>
            <a:ext cx="7615262" cy="1143000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rgbClr val="FF0000"/>
                </a:solidFill>
                <a:latin typeface="+mn-lt"/>
              </a:rPr>
              <a:t>11</a:t>
            </a:r>
            <a:r>
              <a:rPr lang="pl-PL" sz="2400" dirty="0" smtClean="0">
                <a:latin typeface="+mn-lt"/>
              </a:rPr>
              <a:t>. Typ beneficjenta</a:t>
            </a:r>
            <a:endParaRPr lang="pl-PL" sz="24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9185" y="1556792"/>
            <a:ext cx="7571184" cy="4785395"/>
          </a:xfrm>
        </p:spPr>
        <p:txBody>
          <a:bodyPr>
            <a:normAutofit fontScale="5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p</a:t>
            </a:r>
            <a:r>
              <a:rPr lang="pl-PL" dirty="0" smtClean="0"/>
              <a:t>rzedsiębiorcy,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p</a:t>
            </a:r>
            <a:r>
              <a:rPr lang="pl-PL" dirty="0" smtClean="0"/>
              <a:t>aństwowe jednostki budżetowe,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s</a:t>
            </a:r>
            <a:r>
              <a:rPr lang="pl-PL" dirty="0" smtClean="0"/>
              <a:t>zkoły wyższe,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a</a:t>
            </a:r>
            <a:r>
              <a:rPr lang="pl-PL" dirty="0" smtClean="0"/>
              <a:t>dministracja rządowa oraz nadzorowane lub podległe jej organy i jednostki organizacyjne,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j</a:t>
            </a:r>
            <a:r>
              <a:rPr lang="pl-PL" dirty="0" smtClean="0"/>
              <a:t>ednostki samorządu terytorialnego oraz działające w ich imieniu jednostki organizacyjne,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podmioty świadczące usługi publiczne w ramach realizacji obowiązków własnych jednostek samorządu terytorialnego nie będące </a:t>
            </a:r>
            <a:r>
              <a:rPr lang="pl-PL" dirty="0" smtClean="0"/>
              <a:t>przedsiębiorcami,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s</a:t>
            </a:r>
            <a:r>
              <a:rPr lang="pl-PL" dirty="0" smtClean="0"/>
              <a:t>półdzielnie mieszkaniowe,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/>
              <a:t>wspólnoty mieszkaniowe,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o</a:t>
            </a:r>
            <a:r>
              <a:rPr lang="pl-PL" dirty="0" smtClean="0"/>
              <a:t>peratorzy systemu przesyłowego i systemów dystrybucyjnych,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k</a:t>
            </a:r>
            <a:r>
              <a:rPr lang="pl-PL" dirty="0" smtClean="0"/>
              <a:t>ościoły, kościelne osoby prawne i ich stowarzyszenia oraz inne związki wyznaniowe,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p</a:t>
            </a:r>
            <a:r>
              <a:rPr lang="pl-PL" dirty="0" smtClean="0"/>
              <a:t>ubliczne i prywatne podmioty świadczące usługi zdrowotne,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o</a:t>
            </a:r>
            <a:r>
              <a:rPr lang="pl-PL" dirty="0" smtClean="0"/>
              <a:t>rganizacje pozarządowe,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o</a:t>
            </a:r>
            <a:r>
              <a:rPr lang="pl-PL" dirty="0" smtClean="0"/>
              <a:t>soby fizyczne.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742666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413792"/>
            <a:ext cx="8036966" cy="1143000"/>
          </a:xfrm>
        </p:spPr>
        <p:txBody>
          <a:bodyPr>
            <a:normAutofit/>
          </a:bodyPr>
          <a:lstStyle/>
          <a:p>
            <a:pPr marL="442913" indent="-442913"/>
            <a:r>
              <a:rPr lang="pl-PL" sz="2400" dirty="0" smtClean="0">
                <a:solidFill>
                  <a:srgbClr val="FF0000"/>
                </a:solidFill>
                <a:latin typeface="+mn-lt"/>
              </a:rPr>
              <a:t>12</a:t>
            </a:r>
            <a:r>
              <a:rPr lang="pl-PL" sz="2400" dirty="0" smtClean="0">
                <a:latin typeface="+mn-lt"/>
              </a:rPr>
              <a:t>. Zakres efektywności energetycznej i odnawialnych źródeł energii</a:t>
            </a:r>
            <a:endParaRPr lang="pl-PL" sz="24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1772816"/>
            <a:ext cx="7571184" cy="4353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b="1" dirty="0" smtClean="0"/>
              <a:t>Projekty realizowane w obszarach:</a:t>
            </a:r>
          </a:p>
          <a:p>
            <a:pPr marL="263525" indent="-263525">
              <a:spcBef>
                <a:spcPts val="800"/>
              </a:spcBef>
              <a:buAutoNum type="arabicPeriod"/>
            </a:pPr>
            <a:r>
              <a:rPr lang="pl-PL" sz="1800" dirty="0" smtClean="0"/>
              <a:t>Efektywność energetyczna.</a:t>
            </a:r>
          </a:p>
          <a:p>
            <a:pPr marL="263525" indent="-263525">
              <a:spcBef>
                <a:spcPts val="600"/>
              </a:spcBef>
              <a:buAutoNum type="arabicPeriod"/>
            </a:pPr>
            <a:r>
              <a:rPr lang="pl-PL" sz="1800" dirty="0" smtClean="0"/>
              <a:t>Odnawialne źródła energii.</a:t>
            </a:r>
          </a:p>
          <a:p>
            <a:pPr marL="0" indent="0"/>
            <a:endParaRPr lang="pl-PL" sz="1800" dirty="0"/>
          </a:p>
          <a:p>
            <a:pPr marL="0" indent="0">
              <a:buNone/>
            </a:pPr>
            <a:r>
              <a:rPr lang="pl-PL" sz="1800" b="1" dirty="0" smtClean="0"/>
              <a:t>Nowe inicjatywy w walce ze smogiem:</a:t>
            </a:r>
          </a:p>
          <a:p>
            <a:pPr marL="263525" indent="-263525">
              <a:spcBef>
                <a:spcPts val="800"/>
              </a:spcBef>
              <a:buAutoNum type="arabicPeriod"/>
            </a:pPr>
            <a:r>
              <a:rPr lang="pl-PL" sz="1800" dirty="0" smtClean="0"/>
              <a:t>Gmina samowystarczalna energetycznie,</a:t>
            </a:r>
          </a:p>
          <a:p>
            <a:pPr marL="263525" indent="-263525">
              <a:spcBef>
                <a:spcPts val="600"/>
              </a:spcBef>
              <a:buAutoNum type="arabicPeriod"/>
            </a:pPr>
            <a:r>
              <a:rPr lang="pl-PL" sz="1800" dirty="0"/>
              <a:t>Klastry </a:t>
            </a:r>
            <a:r>
              <a:rPr lang="pl-PL" sz="1800" dirty="0" smtClean="0"/>
              <a:t>energetyczne,</a:t>
            </a:r>
          </a:p>
          <a:p>
            <a:pPr marL="263525" indent="-263525">
              <a:spcBef>
                <a:spcPts val="600"/>
              </a:spcBef>
              <a:buFont typeface="Arial" pitchFamily="34" charset="0"/>
              <a:buAutoNum type="arabicPeriod"/>
            </a:pPr>
            <a:r>
              <a:rPr lang="pl-PL" sz="1800" dirty="0" err="1"/>
              <a:t>Elektromobilność</a:t>
            </a:r>
            <a:r>
              <a:rPr lang="pl-PL" sz="1800" dirty="0"/>
              <a:t>,</a:t>
            </a:r>
          </a:p>
          <a:p>
            <a:pPr marL="263525" indent="-263525">
              <a:spcBef>
                <a:spcPts val="600"/>
              </a:spcBef>
              <a:buAutoNum type="arabicPeriod"/>
            </a:pPr>
            <a:r>
              <a:rPr lang="pl-PL" sz="1800" dirty="0"/>
              <a:t>Projekty </a:t>
            </a:r>
            <a:r>
              <a:rPr lang="pl-PL" sz="1800" dirty="0" smtClean="0"/>
              <a:t>pilotażowe,</a:t>
            </a:r>
          </a:p>
          <a:p>
            <a:pPr marL="263525" indent="-263525">
              <a:spcBef>
                <a:spcPts val="600"/>
              </a:spcBef>
              <a:buAutoNum type="arabicPeriod"/>
            </a:pPr>
            <a:r>
              <a:rPr lang="pl-PL" sz="1800" dirty="0" smtClean="0"/>
              <a:t>Zielone inwestycje,</a:t>
            </a:r>
          </a:p>
          <a:p>
            <a:pPr marL="263525" indent="-263525">
              <a:spcBef>
                <a:spcPts val="600"/>
              </a:spcBef>
              <a:buAutoNum type="arabicPeriod"/>
            </a:pPr>
            <a:r>
              <a:rPr lang="pl-PL" sz="1800" dirty="0" smtClean="0"/>
              <a:t>Gospodarka </a:t>
            </a:r>
            <a:r>
              <a:rPr lang="pl-PL" sz="1800" dirty="0"/>
              <a:t>w obiegu zamkniętym</a:t>
            </a:r>
          </a:p>
        </p:txBody>
      </p:sp>
    </p:spTree>
    <p:extLst>
      <p:ext uri="{BB962C8B-B14F-4D97-AF65-F5344CB8AC3E}">
        <p14:creationId xmlns:p14="http://schemas.microsoft.com/office/powerpoint/2010/main" xmlns="" val="73530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413792"/>
            <a:ext cx="7615262" cy="1143000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rgbClr val="FF0000"/>
                </a:solidFill>
              </a:rPr>
              <a:t>13</a:t>
            </a:r>
            <a:r>
              <a:rPr lang="pl-PL" sz="2400" dirty="0" smtClean="0"/>
              <a:t>. Efektywność energetyczna (zakres)</a:t>
            </a:r>
            <a:endParaRPr lang="pl-PL" sz="24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25006" y="2416976"/>
            <a:ext cx="6693988" cy="202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62466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413792"/>
            <a:ext cx="7615262" cy="1143000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rgbClr val="FF0000"/>
                </a:solidFill>
                <a:latin typeface="+mn-lt"/>
              </a:rPr>
              <a:t>14</a:t>
            </a:r>
            <a:r>
              <a:rPr lang="pl-PL" sz="2400" dirty="0" smtClean="0">
                <a:latin typeface="+mn-lt"/>
              </a:rPr>
              <a:t>. Efektywność energii cieplnej</a:t>
            </a:r>
            <a:endParaRPr lang="pl-PL" sz="24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1628800"/>
            <a:ext cx="7571184" cy="43533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1800" b="1" dirty="0" smtClean="0"/>
              <a:t>Projekty realizowane w obszarach:</a:t>
            </a:r>
          </a:p>
          <a:p>
            <a:pPr marL="263525" indent="-263525">
              <a:spcBef>
                <a:spcPts val="800"/>
              </a:spcBef>
              <a:buAutoNum type="arabicPeriod"/>
            </a:pPr>
            <a:r>
              <a:rPr lang="pl-PL" sz="1800" dirty="0" smtClean="0"/>
              <a:t>Termomodernizacja:</a:t>
            </a:r>
          </a:p>
          <a:p>
            <a:pPr marL="358775" indent="-358775">
              <a:spcBef>
                <a:spcPts val="600"/>
              </a:spcBef>
              <a:buNone/>
            </a:pPr>
            <a:r>
              <a:rPr lang="pl-PL" sz="1800" dirty="0"/>
              <a:t>	</a:t>
            </a:r>
            <a:r>
              <a:rPr lang="pl-PL" sz="1800" dirty="0" smtClean="0"/>
              <a:t>1.1. budynki użyteczności publicznej,</a:t>
            </a:r>
          </a:p>
          <a:p>
            <a:pPr marL="358775" indent="-358775">
              <a:spcBef>
                <a:spcPts val="600"/>
              </a:spcBef>
              <a:buNone/>
            </a:pPr>
            <a:r>
              <a:rPr lang="pl-PL" sz="1800" dirty="0"/>
              <a:t>	</a:t>
            </a:r>
            <a:r>
              <a:rPr lang="pl-PL" sz="1800" dirty="0" smtClean="0"/>
              <a:t>1.2. budynki mieszkalne wielorodzinne,</a:t>
            </a:r>
          </a:p>
          <a:p>
            <a:pPr marL="358775" indent="-358775">
              <a:spcBef>
                <a:spcPts val="600"/>
              </a:spcBef>
              <a:buNone/>
            </a:pPr>
            <a:r>
              <a:rPr lang="pl-PL" sz="1800" dirty="0"/>
              <a:t>	</a:t>
            </a:r>
            <a:r>
              <a:rPr lang="pl-PL" sz="1800" dirty="0" smtClean="0"/>
              <a:t>1.3. budynki mieszkalne indywidualne,</a:t>
            </a:r>
          </a:p>
          <a:p>
            <a:pPr marL="358775" indent="-358775">
              <a:spcBef>
                <a:spcPts val="600"/>
              </a:spcBef>
              <a:buNone/>
            </a:pPr>
            <a:r>
              <a:rPr lang="pl-PL" sz="1800" dirty="0"/>
              <a:t>	</a:t>
            </a:r>
            <a:r>
              <a:rPr lang="pl-PL" sz="1800" dirty="0" smtClean="0"/>
              <a:t>1.4. budynki usługowe.</a:t>
            </a:r>
          </a:p>
          <a:p>
            <a:pPr marL="263525" indent="-263525">
              <a:spcBef>
                <a:spcPts val="600"/>
              </a:spcBef>
              <a:buFont typeface="+mj-lt"/>
              <a:buAutoNum type="arabicPeriod" startAt="2"/>
            </a:pPr>
            <a:r>
              <a:rPr lang="pl-PL" sz="1800" dirty="0" smtClean="0"/>
              <a:t>Procesy przemysłowe i nowe technologie.</a:t>
            </a:r>
          </a:p>
          <a:p>
            <a:pPr marL="263525" indent="-263525">
              <a:spcBef>
                <a:spcPts val="600"/>
              </a:spcBef>
              <a:buFont typeface="+mj-lt"/>
              <a:buAutoNum type="arabicPeriod" startAt="2"/>
            </a:pPr>
            <a:r>
              <a:rPr lang="pl-PL" sz="1800" dirty="0" smtClean="0"/>
              <a:t>Modernizacja i rozbudowa sieci ciepłowniczych.</a:t>
            </a:r>
          </a:p>
          <a:p>
            <a:pPr marL="263525" indent="-263525">
              <a:spcBef>
                <a:spcPts val="600"/>
              </a:spcBef>
              <a:buFont typeface="+mj-lt"/>
              <a:buAutoNum type="arabicPeriod" startAt="2"/>
            </a:pPr>
            <a:r>
              <a:rPr lang="pl-PL" sz="1800" dirty="0" smtClean="0"/>
              <a:t>Modernizacja węzłów cieplnych.</a:t>
            </a:r>
          </a:p>
          <a:p>
            <a:pPr marL="263525" indent="-263525">
              <a:spcBef>
                <a:spcPts val="600"/>
              </a:spcBef>
              <a:buFont typeface="+mj-lt"/>
              <a:buAutoNum type="arabicPeriod" startAt="2"/>
            </a:pPr>
            <a:r>
              <a:rPr lang="pl-PL" sz="1800" dirty="0" smtClean="0"/>
              <a:t>Zarządzanie zużyciem energii cieplnej.</a:t>
            </a:r>
          </a:p>
          <a:p>
            <a:pPr marL="263525" indent="-263525">
              <a:spcBef>
                <a:spcPts val="600"/>
              </a:spcBef>
              <a:buFont typeface="+mj-lt"/>
              <a:buAutoNum type="arabicPeriod" startAt="2"/>
            </a:pPr>
            <a:r>
              <a:rPr lang="pl-PL" sz="1800" dirty="0" smtClean="0"/>
              <a:t>Poprawa sprawności źródeł ciepła i przebudowa na kogenerację.</a:t>
            </a:r>
          </a:p>
          <a:p>
            <a:pPr marL="263525" indent="-263525">
              <a:spcBef>
                <a:spcPts val="600"/>
              </a:spcBef>
              <a:buFont typeface="+mj-lt"/>
              <a:buAutoNum type="arabicPeriod" startAt="2"/>
            </a:pPr>
            <a:r>
              <a:rPr lang="pl-PL" sz="1800" dirty="0" smtClean="0"/>
              <a:t>Wymiana pieców.</a:t>
            </a:r>
          </a:p>
          <a:p>
            <a:pPr marL="263525" indent="-263525">
              <a:spcBef>
                <a:spcPts val="600"/>
              </a:spcBef>
              <a:buFont typeface="+mj-lt"/>
              <a:buAutoNum type="arabicPeriod" startAt="2"/>
            </a:pPr>
            <a:r>
              <a:rPr lang="pl-PL" sz="1800" dirty="0" smtClean="0"/>
              <a:t>Taryfa nocna i ogrzewanie elektryczne.</a:t>
            </a:r>
          </a:p>
        </p:txBody>
      </p:sp>
    </p:spTree>
    <p:extLst>
      <p:ext uri="{BB962C8B-B14F-4D97-AF65-F5344CB8AC3E}">
        <p14:creationId xmlns:p14="http://schemas.microsoft.com/office/powerpoint/2010/main" xmlns="" val="3612917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413792"/>
            <a:ext cx="7615262" cy="1143000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rgbClr val="FF0000"/>
                </a:solidFill>
                <a:latin typeface="+mn-lt"/>
              </a:rPr>
              <a:t>15</a:t>
            </a:r>
            <a:r>
              <a:rPr lang="pl-PL" sz="2400" dirty="0" smtClean="0">
                <a:latin typeface="+mn-lt"/>
              </a:rPr>
              <a:t>. Efektywność energii elektrycznej</a:t>
            </a:r>
            <a:endParaRPr lang="pl-PL" sz="24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2060848"/>
            <a:ext cx="7931224" cy="4353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b="1" dirty="0" smtClean="0"/>
              <a:t>Projekty realizowane w obszarach:</a:t>
            </a:r>
          </a:p>
          <a:p>
            <a:pPr marL="263525" indent="-263525">
              <a:spcBef>
                <a:spcPts val="800"/>
              </a:spcBef>
              <a:buAutoNum type="arabicPeriod"/>
            </a:pPr>
            <a:r>
              <a:rPr lang="pl-PL" sz="1800" dirty="0" smtClean="0"/>
              <a:t>Poprawa efektywności użytkowania energii elektrycznej:</a:t>
            </a:r>
          </a:p>
          <a:p>
            <a:pPr marL="263525" indent="-263525">
              <a:spcBef>
                <a:spcPts val="600"/>
              </a:spcBef>
              <a:buNone/>
            </a:pPr>
            <a:r>
              <a:rPr lang="pl-PL" sz="1800" dirty="0"/>
              <a:t>	</a:t>
            </a:r>
            <a:r>
              <a:rPr lang="pl-PL" sz="1800" dirty="0" smtClean="0"/>
              <a:t>1.1. budynki użyteczności publicznej,</a:t>
            </a:r>
          </a:p>
          <a:p>
            <a:pPr marL="263525" indent="-263525">
              <a:spcBef>
                <a:spcPts val="600"/>
              </a:spcBef>
              <a:buNone/>
            </a:pPr>
            <a:r>
              <a:rPr lang="pl-PL" sz="1800" dirty="0"/>
              <a:t>	</a:t>
            </a:r>
            <a:r>
              <a:rPr lang="pl-PL" sz="1800" dirty="0" smtClean="0"/>
              <a:t>1.2. budynki mieszkalne wielorodzinne,</a:t>
            </a:r>
          </a:p>
          <a:p>
            <a:pPr marL="263525" indent="-263525">
              <a:spcBef>
                <a:spcPts val="600"/>
              </a:spcBef>
              <a:buNone/>
            </a:pPr>
            <a:r>
              <a:rPr lang="pl-PL" sz="1800" dirty="0"/>
              <a:t>	</a:t>
            </a:r>
            <a:r>
              <a:rPr lang="pl-PL" sz="1800" dirty="0" smtClean="0"/>
              <a:t>1.3. budynki mieszkalne indywidualne,</a:t>
            </a:r>
          </a:p>
          <a:p>
            <a:pPr marL="263525" indent="-263525">
              <a:spcBef>
                <a:spcPts val="600"/>
              </a:spcBef>
              <a:buNone/>
            </a:pPr>
            <a:r>
              <a:rPr lang="pl-PL" sz="1800" dirty="0"/>
              <a:t>	</a:t>
            </a:r>
            <a:r>
              <a:rPr lang="pl-PL" sz="1800" dirty="0" smtClean="0"/>
              <a:t>1.4. budynki usługowe.</a:t>
            </a:r>
          </a:p>
          <a:p>
            <a:pPr marL="263525" indent="-263525">
              <a:spcBef>
                <a:spcPts val="600"/>
              </a:spcBef>
              <a:buFont typeface="+mj-lt"/>
              <a:buAutoNum type="arabicPeriod" startAt="2"/>
            </a:pPr>
            <a:r>
              <a:rPr lang="pl-PL" sz="1800" dirty="0" smtClean="0"/>
              <a:t>Procesy przemysłowe i technologiczne,</a:t>
            </a:r>
          </a:p>
          <a:p>
            <a:pPr marL="263525" indent="-263525">
              <a:spcBef>
                <a:spcPts val="600"/>
              </a:spcBef>
              <a:buFont typeface="+mj-lt"/>
              <a:buAutoNum type="arabicPeriod" startAt="2"/>
            </a:pPr>
            <a:r>
              <a:rPr lang="pl-PL" sz="1800" dirty="0" smtClean="0"/>
              <a:t>Zmniejszenie strat w sieciach przesyłowych i dystrybucyjnych i transformatorach</a:t>
            </a:r>
          </a:p>
          <a:p>
            <a:pPr marL="263525" indent="-263525">
              <a:spcBef>
                <a:spcPts val="600"/>
              </a:spcBef>
              <a:buFont typeface="+mj-lt"/>
              <a:buAutoNum type="arabicPeriod" startAt="2"/>
            </a:pPr>
            <a:r>
              <a:rPr lang="pl-PL" sz="1800" dirty="0" smtClean="0"/>
              <a:t>Poprawa sprawności w źródłach wytwarzania energii elektrycznej.</a:t>
            </a:r>
          </a:p>
          <a:p>
            <a:pPr marL="263525" indent="-263525">
              <a:spcBef>
                <a:spcPts val="600"/>
              </a:spcBef>
              <a:buFont typeface="+mj-lt"/>
              <a:buAutoNum type="arabicPeriod" startAt="2"/>
            </a:pPr>
            <a:r>
              <a:rPr lang="pl-PL" sz="1800" dirty="0" smtClean="0"/>
              <a:t>Energooszczędne i innowacyjne technologie</a:t>
            </a:r>
          </a:p>
          <a:p>
            <a:pPr marL="0" indent="0"/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69054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413792"/>
            <a:ext cx="7615262" cy="1143000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rgbClr val="FF0000"/>
                </a:solidFill>
                <a:latin typeface="+mn-lt"/>
              </a:rPr>
              <a:t>16</a:t>
            </a:r>
            <a:r>
              <a:rPr lang="pl-PL" sz="2400" dirty="0" smtClean="0">
                <a:latin typeface="+mn-lt"/>
              </a:rPr>
              <a:t>. Efektywność energetyczna + odnawialne źródła energii</a:t>
            </a:r>
            <a:endParaRPr lang="pl-PL" sz="2400" dirty="0">
              <a:latin typeface="+mn-lt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1556792"/>
            <a:ext cx="4658604" cy="4464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06062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485800"/>
            <a:ext cx="7543824" cy="1143000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rgbClr val="FF0000"/>
                </a:solidFill>
                <a:latin typeface="+mn-lt"/>
              </a:rPr>
              <a:t>17</a:t>
            </a:r>
            <a:r>
              <a:rPr lang="pl-PL" sz="2400" dirty="0" smtClean="0">
                <a:latin typeface="+mn-lt"/>
              </a:rPr>
              <a:t>. Odnawialne źródła energii</a:t>
            </a:r>
            <a:endParaRPr lang="pl-PL" sz="24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2332037"/>
            <a:ext cx="7543824" cy="4525963"/>
          </a:xfrm>
        </p:spPr>
        <p:txBody>
          <a:bodyPr>
            <a:normAutofit/>
          </a:bodyPr>
          <a:lstStyle/>
          <a:p>
            <a:pPr marL="263525" indent="-263525">
              <a:spcBef>
                <a:spcPts val="800"/>
              </a:spcBef>
              <a:buAutoNum type="arabicPeriod"/>
            </a:pPr>
            <a:r>
              <a:rPr lang="pl-PL" sz="2000" dirty="0" smtClean="0"/>
              <a:t>Energia wiatrowa –&gt; tylko energia elektryczna.</a:t>
            </a:r>
          </a:p>
          <a:p>
            <a:pPr marL="263525" indent="-263525">
              <a:spcBef>
                <a:spcPts val="800"/>
              </a:spcBef>
              <a:buAutoNum type="arabicPeriod"/>
            </a:pPr>
            <a:r>
              <a:rPr lang="pl-PL" sz="2000" dirty="0" smtClean="0"/>
              <a:t>Energia słoneczna –&gt; energia elektryczna i cieplna.</a:t>
            </a:r>
          </a:p>
          <a:p>
            <a:pPr marL="263525" indent="-263525">
              <a:spcBef>
                <a:spcPts val="800"/>
              </a:spcBef>
              <a:buAutoNum type="arabicPeriod"/>
            </a:pPr>
            <a:r>
              <a:rPr lang="pl-PL" sz="2000" dirty="0" smtClean="0"/>
              <a:t>Energia geotermalna –&gt; energia elektryczna i cieplna.</a:t>
            </a:r>
          </a:p>
          <a:p>
            <a:pPr marL="263525" indent="-263525">
              <a:spcBef>
                <a:spcPts val="800"/>
              </a:spcBef>
              <a:buAutoNum type="arabicPeriod"/>
            </a:pPr>
            <a:r>
              <a:rPr lang="pl-PL" sz="2000" dirty="0" smtClean="0"/>
              <a:t>Energia wodna –&gt; tylko energia elektryczna.</a:t>
            </a:r>
          </a:p>
          <a:p>
            <a:pPr marL="263525" indent="-263525">
              <a:spcBef>
                <a:spcPts val="800"/>
              </a:spcBef>
              <a:buAutoNum type="arabicPeriod"/>
            </a:pPr>
            <a:r>
              <a:rPr lang="pl-PL" sz="2000" dirty="0" smtClean="0"/>
              <a:t>Energia z biomasy i biogazu –&gt; energia cieplna i elektryczna.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xmlns="" val="2570945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>
                <a:solidFill>
                  <a:srgbClr val="FF0000"/>
                </a:solidFill>
                <a:latin typeface="+mn-lt"/>
              </a:rPr>
              <a:t>18</a:t>
            </a:r>
            <a:r>
              <a:rPr lang="pl-PL" sz="2400" dirty="0" smtClean="0">
                <a:latin typeface="+mn-lt"/>
              </a:rPr>
              <a:t>. Typy projektów wymagające wsparcia</a:t>
            </a:r>
            <a:endParaRPr lang="pl-PL" sz="24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pl-PL" sz="1800" dirty="0"/>
              <a:t>Termomodernizacja budynków mieszkalnych </a:t>
            </a:r>
            <a:r>
              <a:rPr lang="pl-PL" sz="1800" dirty="0" smtClean="0"/>
              <a:t>indywidualnych.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sz="1800" dirty="0" smtClean="0"/>
              <a:t>Modernizacja </a:t>
            </a:r>
            <a:r>
              <a:rPr lang="pl-PL" sz="1800" dirty="0"/>
              <a:t>węzłów cieplnych (jako samodzielny typ projektów</a:t>
            </a:r>
            <a:r>
              <a:rPr lang="pl-PL" sz="1800" dirty="0" smtClean="0"/>
              <a:t>).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sz="1800" dirty="0" smtClean="0"/>
              <a:t>Wymiana </a:t>
            </a:r>
            <a:r>
              <a:rPr lang="pl-PL" sz="1800" dirty="0"/>
              <a:t>pieców (jako samodzielny typ projektów</a:t>
            </a:r>
            <a:r>
              <a:rPr lang="pl-PL" sz="1800" dirty="0" smtClean="0"/>
              <a:t>).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sz="1800" dirty="0" smtClean="0"/>
              <a:t>Ciepłownictwo lokalne.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sz="1800" dirty="0" smtClean="0"/>
              <a:t>Taryfa </a:t>
            </a:r>
            <a:r>
              <a:rPr lang="pl-PL" sz="1800" dirty="0"/>
              <a:t>nocna i grzanie </a:t>
            </a:r>
            <a:r>
              <a:rPr lang="pl-PL" sz="1800" dirty="0" smtClean="0"/>
              <a:t>elektryczne.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sz="1800" dirty="0" smtClean="0"/>
              <a:t>Poprawa </a:t>
            </a:r>
            <a:r>
              <a:rPr lang="pl-PL" sz="1800" dirty="0"/>
              <a:t>efektywności </a:t>
            </a:r>
            <a:r>
              <a:rPr lang="pl-PL" sz="1800" dirty="0" err="1"/>
              <a:t>przesyłu</a:t>
            </a:r>
            <a:r>
              <a:rPr lang="pl-PL" sz="1800" dirty="0"/>
              <a:t> i użytkowania energii elektrycznej budynków mieszkalnych </a:t>
            </a:r>
            <a:r>
              <a:rPr lang="pl-PL" sz="1800" dirty="0" smtClean="0"/>
              <a:t>indywidualnych.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sz="1800" dirty="0" smtClean="0"/>
              <a:t>Ekologiczne źródła ciepła w nowych budynkach mieszkalnych indywidualnych.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sz="1800" dirty="0" err="1" smtClean="0"/>
              <a:t>Mikrokogeneracja</a:t>
            </a:r>
            <a:r>
              <a:rPr lang="pl-PL" sz="1800" dirty="0" smtClean="0"/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sz="1800" dirty="0" smtClean="0"/>
              <a:t>Mikro </a:t>
            </a:r>
            <a:r>
              <a:rPr lang="pl-PL" sz="1800" dirty="0"/>
              <a:t>OZE</a:t>
            </a:r>
            <a:r>
              <a:rPr lang="pl-PL" sz="1800" dirty="0" smtClean="0"/>
              <a:t>.</a:t>
            </a:r>
          </a:p>
          <a:p>
            <a:pPr marL="0" lvl="0" indent="0">
              <a:buNone/>
            </a:pPr>
            <a:endParaRPr lang="pl-PL" sz="1800" dirty="0"/>
          </a:p>
          <a:p>
            <a:pPr lvl="0">
              <a:buAutoNum type="arabicPeriod"/>
            </a:pPr>
            <a:endParaRPr lang="pl-PL" sz="1800" dirty="0" smtClean="0"/>
          </a:p>
          <a:p>
            <a:pPr marL="0" lvl="0" indent="0">
              <a:buNone/>
            </a:pPr>
            <a:endParaRPr lang="pl-PL" sz="1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210791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jaśnienie liniowe 3 (brak obramowania) 37"/>
          <p:cNvSpPr/>
          <p:nvPr/>
        </p:nvSpPr>
        <p:spPr>
          <a:xfrm>
            <a:off x="500033" y="3131848"/>
            <a:ext cx="2519257" cy="714380"/>
          </a:xfrm>
          <a:prstGeom prst="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21667"/>
              <a:gd name="adj6" fmla="val -16667"/>
              <a:gd name="adj7" fmla="val 120462"/>
              <a:gd name="adj8" fmla="val 219444"/>
            </a:avLst>
          </a:prstGeom>
          <a:solidFill>
            <a:schemeClr val="bg1">
              <a:lumMod val="95000"/>
            </a:schemeClr>
          </a:solidFill>
          <a:ln w="6350">
            <a:solidFill>
              <a:srgbClr val="0094C8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" name="Objaśnienie liniowe 3 (brak obramowania) 38"/>
          <p:cNvSpPr/>
          <p:nvPr/>
        </p:nvSpPr>
        <p:spPr>
          <a:xfrm>
            <a:off x="500034" y="4203418"/>
            <a:ext cx="2428892" cy="714380"/>
          </a:xfrm>
          <a:prstGeom prst="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21667"/>
              <a:gd name="adj6" fmla="val -16667"/>
              <a:gd name="adj7" fmla="val 120462"/>
              <a:gd name="adj8" fmla="val 145327"/>
            </a:avLst>
          </a:prstGeom>
          <a:solidFill>
            <a:schemeClr val="bg1">
              <a:lumMod val="95000"/>
            </a:schemeClr>
          </a:solidFill>
          <a:ln w="6350">
            <a:solidFill>
              <a:srgbClr val="0094C8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Puszka 26"/>
          <p:cNvSpPr/>
          <p:nvPr/>
        </p:nvSpPr>
        <p:spPr>
          <a:xfrm rot="21213878">
            <a:off x="5973892" y="4333586"/>
            <a:ext cx="1096129" cy="856913"/>
          </a:xfrm>
          <a:prstGeom prst="can">
            <a:avLst>
              <a:gd name="adj" fmla="val 12721"/>
            </a:avLst>
          </a:prstGeom>
          <a:solidFill>
            <a:srgbClr val="0094C8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Puszka 27"/>
          <p:cNvSpPr/>
          <p:nvPr/>
        </p:nvSpPr>
        <p:spPr>
          <a:xfrm rot="21289410">
            <a:off x="7616568" y="2390151"/>
            <a:ext cx="1096129" cy="2612288"/>
          </a:xfrm>
          <a:prstGeom prst="can">
            <a:avLst>
              <a:gd name="adj" fmla="val 12736"/>
            </a:avLst>
          </a:prstGeom>
          <a:solidFill>
            <a:srgbClr val="0094C8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ole tekstowe 13"/>
          <p:cNvSpPr txBox="1"/>
          <p:nvPr/>
        </p:nvSpPr>
        <p:spPr>
          <a:xfrm>
            <a:off x="778964" y="4274857"/>
            <a:ext cx="18710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 smtClean="0"/>
              <a:t>Wpływy z opłat i kar</a:t>
            </a:r>
          </a:p>
          <a:p>
            <a:pPr algn="ctr"/>
            <a:r>
              <a:rPr lang="pl-PL" sz="1600" b="1" dirty="0" smtClean="0"/>
              <a:t>26,6 </a:t>
            </a:r>
            <a:r>
              <a:rPr lang="pl-PL" sz="1600" dirty="0" smtClean="0"/>
              <a:t>mld zł</a:t>
            </a:r>
            <a:endParaRPr lang="pl-PL" sz="1600" i="1" dirty="0">
              <a:solidFill>
                <a:srgbClr val="0070C0"/>
              </a:solidFill>
            </a:endParaRPr>
          </a:p>
        </p:txBody>
      </p:sp>
      <p:sp>
        <p:nvSpPr>
          <p:cNvPr id="23" name="Puszka 22"/>
          <p:cNvSpPr/>
          <p:nvPr/>
        </p:nvSpPr>
        <p:spPr>
          <a:xfrm rot="21205683">
            <a:off x="4240704" y="4841412"/>
            <a:ext cx="1096129" cy="515419"/>
          </a:xfrm>
          <a:prstGeom prst="can">
            <a:avLst>
              <a:gd name="adj" fmla="val 19879"/>
            </a:avLst>
          </a:prstGeom>
          <a:solidFill>
            <a:srgbClr val="0094C8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ole tekstowe 18"/>
          <p:cNvSpPr txBox="1"/>
          <p:nvPr/>
        </p:nvSpPr>
        <p:spPr>
          <a:xfrm>
            <a:off x="572298" y="3183521"/>
            <a:ext cx="23644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 smtClean="0"/>
              <a:t>Kwota podpisanych umów</a:t>
            </a:r>
          </a:p>
          <a:p>
            <a:pPr algn="ctr"/>
            <a:r>
              <a:rPr lang="pl-PL" sz="1600" b="1" dirty="0" smtClean="0"/>
              <a:t>47,1 </a:t>
            </a:r>
            <a:r>
              <a:rPr lang="pl-PL" sz="1600" dirty="0" smtClean="0"/>
              <a:t>mld zł</a:t>
            </a:r>
            <a:endParaRPr lang="pl-PL" sz="1600" i="1" dirty="0">
              <a:solidFill>
                <a:srgbClr val="0070C0"/>
              </a:solidFill>
            </a:endParaRPr>
          </a:p>
        </p:txBody>
      </p:sp>
      <p:sp>
        <p:nvSpPr>
          <p:cNvPr id="37" name="Objaśnienie liniowe 3 (brak obramowania) 36"/>
          <p:cNvSpPr/>
          <p:nvPr/>
        </p:nvSpPr>
        <p:spPr>
          <a:xfrm>
            <a:off x="500034" y="2060278"/>
            <a:ext cx="2428892" cy="714380"/>
          </a:xfrm>
          <a:prstGeom prst="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21667"/>
              <a:gd name="adj6" fmla="val -16667"/>
              <a:gd name="adj7" fmla="val 121795"/>
              <a:gd name="adj8" fmla="val 271601"/>
            </a:avLst>
          </a:prstGeom>
          <a:solidFill>
            <a:schemeClr val="bg1">
              <a:lumMod val="95000"/>
            </a:schemeClr>
          </a:solidFill>
          <a:ln w="6350">
            <a:solidFill>
              <a:srgbClr val="0094C8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4" name="pole tekstowe 33"/>
          <p:cNvSpPr txBox="1"/>
          <p:nvPr/>
        </p:nvSpPr>
        <p:spPr>
          <a:xfrm>
            <a:off x="500034" y="1988840"/>
            <a:ext cx="25089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 smtClean="0"/>
              <a:t>Wartość całkowita </a:t>
            </a:r>
          </a:p>
          <a:p>
            <a:pPr algn="ctr"/>
            <a:r>
              <a:rPr lang="pl-PL" sz="1600" dirty="0" smtClean="0"/>
              <a:t>dofinansowanych inwestycji</a:t>
            </a:r>
          </a:p>
          <a:p>
            <a:pPr algn="ctr"/>
            <a:r>
              <a:rPr lang="pl-PL" sz="1600" b="1" dirty="0" smtClean="0"/>
              <a:t>149,9 </a:t>
            </a:r>
            <a:r>
              <a:rPr lang="pl-PL" sz="1600" dirty="0" smtClean="0"/>
              <a:t>mld zł</a:t>
            </a:r>
            <a:endParaRPr lang="pl-PL" sz="1600" i="1" dirty="0">
              <a:solidFill>
                <a:srgbClr val="0070C0"/>
              </a:solidFill>
            </a:endParaRPr>
          </a:p>
        </p:txBody>
      </p:sp>
      <p:cxnSp>
        <p:nvCxnSpPr>
          <p:cNvPr id="41" name="Łącznik prosty 40"/>
          <p:cNvCxnSpPr/>
          <p:nvPr/>
        </p:nvCxnSpPr>
        <p:spPr>
          <a:xfrm flipV="1">
            <a:off x="2357422" y="4989236"/>
            <a:ext cx="6643734" cy="71438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trzałka wygięta w górę 1"/>
          <p:cNvSpPr/>
          <p:nvPr/>
        </p:nvSpPr>
        <p:spPr>
          <a:xfrm>
            <a:off x="5084462" y="5137955"/>
            <a:ext cx="3483472" cy="811325"/>
          </a:xfrm>
          <a:prstGeom prst="bentUpArrow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ole tekstowe 15"/>
          <p:cNvSpPr txBox="1"/>
          <p:nvPr/>
        </p:nvSpPr>
        <p:spPr>
          <a:xfrm>
            <a:off x="899592" y="440568"/>
            <a:ext cx="8101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358775"/>
            <a:r>
              <a:rPr lang="pl-PL" sz="2400" b="1" dirty="0">
                <a:solidFill>
                  <a:srgbClr val="FF0000"/>
                </a:solidFill>
              </a:rPr>
              <a:t>1</a:t>
            </a:r>
            <a:r>
              <a:rPr lang="pl-PL" sz="2400" b="1" dirty="0" smtClean="0"/>
              <a:t>. Finansowanie przedsięwzięć ekologicznych przez   Narodowy Fundusz w latach 1989-2017 – podpisane umowy ze środków własnych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xmlns="" val="3007783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3"/>
          <p:cNvSpPr>
            <a:spLocks noChangeArrowheads="1"/>
          </p:cNvSpPr>
          <p:nvPr/>
        </p:nvSpPr>
        <p:spPr bwMode="auto">
          <a:xfrm>
            <a:off x="107504" y="1916832"/>
            <a:ext cx="8685814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7188">
              <a:lnSpc>
                <a:spcPts val="1800"/>
              </a:lnSpc>
            </a:pPr>
            <a:endParaRPr lang="pl-PL" sz="1400" dirty="0"/>
          </a:p>
          <a:p>
            <a:pPr marL="360363" lvl="0" indent="-360363"/>
            <a:endParaRPr lang="pl-PL" sz="1400" dirty="0"/>
          </a:p>
          <a:p>
            <a:pPr marL="357188">
              <a:lnSpc>
                <a:spcPts val="1800"/>
              </a:lnSpc>
            </a:pPr>
            <a:endParaRPr lang="pl-PL" sz="1400" dirty="0" smtClean="0"/>
          </a:p>
          <a:p>
            <a:pPr marL="357188">
              <a:lnSpc>
                <a:spcPts val="1800"/>
              </a:lnSpc>
            </a:pPr>
            <a:endParaRPr lang="pl-PL" sz="1400" dirty="0"/>
          </a:p>
          <a:p>
            <a:pPr marL="357188">
              <a:lnSpc>
                <a:spcPts val="1800"/>
              </a:lnSpc>
            </a:pPr>
            <a:endParaRPr lang="pl-PL" sz="1400" dirty="0"/>
          </a:p>
          <a:p>
            <a:pPr marL="357188">
              <a:lnSpc>
                <a:spcPts val="1800"/>
              </a:lnSpc>
            </a:pPr>
            <a:endParaRPr lang="pl-PL" sz="1400" dirty="0"/>
          </a:p>
          <a:p>
            <a:pPr marL="357187" lvl="1">
              <a:lnSpc>
                <a:spcPts val="1800"/>
              </a:lnSpc>
            </a:pPr>
            <a:endParaRPr lang="pl-PL" sz="1400" dirty="0"/>
          </a:p>
          <a:p>
            <a:pPr marL="533400" indent="-533400" algn="just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defRPr/>
            </a:pPr>
            <a:endParaRPr lang="pl-PL" sz="2400" dirty="0">
              <a:latin typeface="+mj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963018" y="496916"/>
            <a:ext cx="81809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/>
            <a:r>
              <a:rPr lang="pl-PL" sz="2400" b="1" dirty="0" smtClean="0">
                <a:solidFill>
                  <a:srgbClr val="FF0000"/>
                </a:solidFill>
                <a:latin typeface="Calibri" pitchFamily="34" charset="0"/>
              </a:rPr>
              <a:t>19</a:t>
            </a:r>
            <a:r>
              <a:rPr lang="pl-PL" sz="2400" b="1" dirty="0" smtClean="0">
                <a:latin typeface="Calibri" pitchFamily="34" charset="0"/>
              </a:rPr>
              <a:t>. Programy priorytetowe Narodowego Funduszu </a:t>
            </a:r>
          </a:p>
          <a:p>
            <a:pPr marL="357188" indent="-357188"/>
            <a:r>
              <a:rPr lang="pl-PL" sz="2400" b="1" dirty="0">
                <a:latin typeface="Calibri" pitchFamily="34" charset="0"/>
              </a:rPr>
              <a:t>	</a:t>
            </a:r>
            <a:r>
              <a:rPr lang="pl-PL" sz="2400" b="1" dirty="0" smtClean="0">
                <a:latin typeface="Calibri" pitchFamily="34" charset="0"/>
              </a:rPr>
              <a:t>z zakresu ochrony powietrza (mln zł)</a:t>
            </a:r>
            <a:endParaRPr lang="pl-PL" sz="2400" b="1" dirty="0">
              <a:latin typeface="Calibri" pitchFamily="34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769200"/>
            <a:ext cx="8856984" cy="432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66155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3"/>
          <p:cNvSpPr>
            <a:spLocks noChangeArrowheads="1"/>
          </p:cNvSpPr>
          <p:nvPr/>
        </p:nvSpPr>
        <p:spPr bwMode="auto">
          <a:xfrm>
            <a:off x="107503" y="1916832"/>
            <a:ext cx="8784975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7188">
              <a:lnSpc>
                <a:spcPts val="1800"/>
              </a:lnSpc>
            </a:pPr>
            <a:endParaRPr lang="pl-PL" sz="1400" dirty="0"/>
          </a:p>
          <a:p>
            <a:pPr marL="360363" lvl="0" indent="-360363"/>
            <a:endParaRPr lang="pl-PL" sz="1400" dirty="0"/>
          </a:p>
          <a:p>
            <a:pPr marL="357188">
              <a:lnSpc>
                <a:spcPts val="1800"/>
              </a:lnSpc>
            </a:pPr>
            <a:endParaRPr lang="pl-PL" sz="1400" dirty="0" smtClean="0"/>
          </a:p>
          <a:p>
            <a:pPr marL="357188">
              <a:lnSpc>
                <a:spcPts val="1800"/>
              </a:lnSpc>
            </a:pPr>
            <a:endParaRPr lang="pl-PL" sz="1400" dirty="0"/>
          </a:p>
          <a:p>
            <a:pPr marL="357188">
              <a:lnSpc>
                <a:spcPts val="1800"/>
              </a:lnSpc>
            </a:pPr>
            <a:endParaRPr lang="pl-PL" sz="1400" dirty="0"/>
          </a:p>
          <a:p>
            <a:pPr marL="357188">
              <a:lnSpc>
                <a:spcPts val="1800"/>
              </a:lnSpc>
            </a:pPr>
            <a:endParaRPr lang="pl-PL" sz="1400" dirty="0"/>
          </a:p>
          <a:p>
            <a:pPr marL="357187" lvl="1">
              <a:lnSpc>
                <a:spcPts val="1800"/>
              </a:lnSpc>
            </a:pPr>
            <a:endParaRPr lang="pl-PL" sz="1400" dirty="0"/>
          </a:p>
          <a:p>
            <a:pPr marL="533400" indent="-533400" algn="just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defRPr/>
            </a:pPr>
            <a:endParaRPr lang="pl-PL" sz="2400" dirty="0">
              <a:latin typeface="+mj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963018" y="496916"/>
            <a:ext cx="81809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/>
            <a:r>
              <a:rPr lang="pl-PL" sz="2400" b="1" dirty="0" smtClean="0">
                <a:solidFill>
                  <a:srgbClr val="FF0000"/>
                </a:solidFill>
              </a:rPr>
              <a:t>20</a:t>
            </a:r>
            <a:r>
              <a:rPr lang="pl-PL" sz="2400" b="1" dirty="0" smtClean="0"/>
              <a:t>. Programy priorytetowe Narodowego Funduszu </a:t>
            </a:r>
          </a:p>
          <a:p>
            <a:pPr marL="357188" indent="-357188"/>
            <a:r>
              <a:rPr lang="pl-PL" sz="2400" b="1" dirty="0"/>
              <a:t>	</a:t>
            </a:r>
            <a:r>
              <a:rPr lang="pl-PL" sz="2400" b="1" dirty="0" smtClean="0"/>
              <a:t>z zakresu ochrony powietrza cd. (mln zł)</a:t>
            </a:r>
            <a:endParaRPr lang="pl-PL" sz="2400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516216" y="5661248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Razem 6,2 mld zł</a:t>
            </a:r>
          </a:p>
          <a:p>
            <a:r>
              <a:rPr lang="pl-PL" dirty="0"/>
              <a:t>w</a:t>
            </a:r>
            <a:r>
              <a:rPr lang="pl-PL" dirty="0" smtClean="0"/>
              <a:t> tym umowy 694 mln zł</a:t>
            </a:r>
          </a:p>
          <a:p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556792"/>
            <a:ext cx="8496943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96374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3"/>
          <p:cNvSpPr>
            <a:spLocks noChangeArrowheads="1"/>
          </p:cNvSpPr>
          <p:nvPr/>
        </p:nvSpPr>
        <p:spPr bwMode="auto">
          <a:xfrm>
            <a:off x="107504" y="1916832"/>
            <a:ext cx="8685814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7188">
              <a:lnSpc>
                <a:spcPts val="1800"/>
              </a:lnSpc>
            </a:pPr>
            <a:endParaRPr lang="pl-PL" sz="1400" dirty="0"/>
          </a:p>
          <a:p>
            <a:pPr marL="360363" lvl="0" indent="-360363"/>
            <a:endParaRPr lang="pl-PL" sz="1400" dirty="0"/>
          </a:p>
          <a:p>
            <a:pPr marL="357188">
              <a:lnSpc>
                <a:spcPts val="1800"/>
              </a:lnSpc>
            </a:pPr>
            <a:endParaRPr lang="pl-PL" sz="1400" dirty="0" smtClean="0"/>
          </a:p>
          <a:p>
            <a:pPr marL="357188">
              <a:lnSpc>
                <a:spcPts val="1800"/>
              </a:lnSpc>
            </a:pPr>
            <a:endParaRPr lang="pl-PL" sz="1400" dirty="0"/>
          </a:p>
          <a:p>
            <a:pPr marL="357188">
              <a:lnSpc>
                <a:spcPts val="1800"/>
              </a:lnSpc>
            </a:pPr>
            <a:endParaRPr lang="pl-PL" sz="1400" dirty="0"/>
          </a:p>
          <a:p>
            <a:pPr marL="357188">
              <a:lnSpc>
                <a:spcPts val="1800"/>
              </a:lnSpc>
            </a:pPr>
            <a:endParaRPr lang="pl-PL" sz="1400" dirty="0"/>
          </a:p>
          <a:p>
            <a:pPr marL="357187" lvl="1">
              <a:lnSpc>
                <a:spcPts val="1800"/>
              </a:lnSpc>
            </a:pPr>
            <a:endParaRPr lang="pl-PL" sz="1400" dirty="0"/>
          </a:p>
          <a:p>
            <a:pPr marL="533400" indent="-533400" algn="just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defRPr/>
            </a:pPr>
            <a:endParaRPr lang="pl-PL" sz="2400" dirty="0">
              <a:latin typeface="+mj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963018" y="496916"/>
            <a:ext cx="81809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/>
            <a:r>
              <a:rPr lang="pl-PL" sz="2400" b="1" dirty="0" smtClean="0">
                <a:solidFill>
                  <a:srgbClr val="FF0000"/>
                </a:solidFill>
                <a:latin typeface="Calibri" pitchFamily="34" charset="0"/>
              </a:rPr>
              <a:t>21</a:t>
            </a:r>
            <a:r>
              <a:rPr lang="pl-PL" sz="2400" b="1" dirty="0" smtClean="0">
                <a:latin typeface="Calibri" pitchFamily="34" charset="0"/>
              </a:rPr>
              <a:t>. Programy priorytetowe Narodowego Funduszu </a:t>
            </a:r>
          </a:p>
          <a:p>
            <a:pPr marL="357188" indent="-357188"/>
            <a:r>
              <a:rPr lang="pl-PL" sz="2400" b="1" dirty="0">
                <a:latin typeface="Calibri" pitchFamily="34" charset="0"/>
              </a:rPr>
              <a:t>	</a:t>
            </a:r>
            <a:r>
              <a:rPr lang="pl-PL" sz="2400" b="1" dirty="0" smtClean="0">
                <a:latin typeface="Calibri" pitchFamily="34" charset="0"/>
              </a:rPr>
              <a:t>z zakresu ochrony powietrza – bez nowych naborów (mln zł)</a:t>
            </a:r>
            <a:endParaRPr lang="pl-PL" sz="2400" b="1" dirty="0">
              <a:latin typeface="Calibri" pitchFamily="34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628800"/>
            <a:ext cx="8928992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43870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3"/>
          <p:cNvSpPr>
            <a:spLocks noChangeArrowheads="1"/>
          </p:cNvSpPr>
          <p:nvPr/>
        </p:nvSpPr>
        <p:spPr bwMode="auto">
          <a:xfrm>
            <a:off x="107504" y="1916832"/>
            <a:ext cx="8685814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7188">
              <a:lnSpc>
                <a:spcPts val="1800"/>
              </a:lnSpc>
            </a:pPr>
            <a:endParaRPr lang="pl-PL" sz="1400" dirty="0"/>
          </a:p>
          <a:p>
            <a:pPr marL="360363" lvl="0" indent="-360363"/>
            <a:endParaRPr lang="pl-PL" sz="1400" dirty="0"/>
          </a:p>
          <a:p>
            <a:pPr marL="357188">
              <a:lnSpc>
                <a:spcPts val="1800"/>
              </a:lnSpc>
            </a:pPr>
            <a:endParaRPr lang="pl-PL" sz="1400" dirty="0" smtClean="0"/>
          </a:p>
          <a:p>
            <a:pPr marL="357188">
              <a:lnSpc>
                <a:spcPts val="1800"/>
              </a:lnSpc>
            </a:pPr>
            <a:endParaRPr lang="pl-PL" sz="1400" dirty="0"/>
          </a:p>
          <a:p>
            <a:pPr marL="357188">
              <a:lnSpc>
                <a:spcPts val="1800"/>
              </a:lnSpc>
            </a:pPr>
            <a:endParaRPr lang="pl-PL" sz="1400" dirty="0"/>
          </a:p>
          <a:p>
            <a:pPr marL="357188">
              <a:lnSpc>
                <a:spcPts val="1800"/>
              </a:lnSpc>
            </a:pPr>
            <a:endParaRPr lang="pl-PL" sz="1400" dirty="0"/>
          </a:p>
          <a:p>
            <a:pPr marL="357187" lvl="1">
              <a:lnSpc>
                <a:spcPts val="1800"/>
              </a:lnSpc>
            </a:pPr>
            <a:endParaRPr lang="pl-PL" sz="1400" dirty="0"/>
          </a:p>
          <a:p>
            <a:pPr marL="533400" indent="-533400" algn="just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defRPr/>
            </a:pPr>
            <a:endParaRPr lang="pl-PL" sz="2400" dirty="0">
              <a:latin typeface="+mj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971600" y="496916"/>
            <a:ext cx="81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/>
            <a:r>
              <a:rPr lang="pl-PL" sz="2400" b="1" dirty="0" smtClean="0">
                <a:solidFill>
                  <a:srgbClr val="FF0000"/>
                </a:solidFill>
                <a:latin typeface="Calibri" pitchFamily="34" charset="0"/>
              </a:rPr>
              <a:t>22</a:t>
            </a:r>
            <a:r>
              <a:rPr lang="pl-PL" sz="2400" b="1" dirty="0" smtClean="0">
                <a:latin typeface="Calibri" pitchFamily="34" charset="0"/>
              </a:rPr>
              <a:t>. Programy priorytetowe Narodowego Funduszu z zakresu ochrony powietrza </a:t>
            </a:r>
            <a:r>
              <a:rPr lang="pl-PL" sz="2400" b="1" dirty="0">
                <a:latin typeface="Calibri" pitchFamily="34" charset="0"/>
              </a:rPr>
              <a:t>– bez nowych </a:t>
            </a:r>
            <a:r>
              <a:rPr lang="pl-PL" sz="2400" b="1" dirty="0" smtClean="0">
                <a:latin typeface="Calibri" pitchFamily="34" charset="0"/>
              </a:rPr>
              <a:t>naborów cd. </a:t>
            </a:r>
            <a:r>
              <a:rPr lang="pl-PL" sz="2400" b="1" dirty="0">
                <a:latin typeface="Calibri" pitchFamily="34" charset="0"/>
              </a:rPr>
              <a:t>(mln zł</a:t>
            </a:r>
            <a:r>
              <a:rPr lang="pl-PL" sz="2400" b="1" dirty="0" smtClean="0">
                <a:latin typeface="Calibri" pitchFamily="34" charset="0"/>
              </a:rPr>
              <a:t>)</a:t>
            </a:r>
            <a:endParaRPr lang="pl-PL" sz="2400" b="1" dirty="0">
              <a:latin typeface="Calibri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7236296" y="5494953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Razem 4,1 mld zł</a:t>
            </a:r>
          </a:p>
          <a:p>
            <a:endParaRPr lang="pl-PL" b="1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3" y="1628799"/>
            <a:ext cx="8811476" cy="3866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42560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929090" y="692696"/>
            <a:ext cx="8244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/>
            <a:r>
              <a:rPr lang="pl-PL" sz="2400" b="1" dirty="0" smtClean="0">
                <a:solidFill>
                  <a:srgbClr val="FF0000"/>
                </a:solidFill>
              </a:rPr>
              <a:t>23</a:t>
            </a:r>
            <a:r>
              <a:rPr lang="pl-PL" sz="2400" b="1" dirty="0" smtClean="0"/>
              <a:t>. </a:t>
            </a:r>
            <a:r>
              <a:rPr lang="pl-PL" sz="2400" b="1" dirty="0"/>
              <a:t>Program Operacyjny Infrastruktura i Środowisko </a:t>
            </a:r>
            <a:r>
              <a:rPr lang="pl-PL" sz="2400" b="1" dirty="0" smtClean="0"/>
              <a:t>2014-2020 (mln zł)</a:t>
            </a:r>
            <a:endParaRPr lang="pl-PL" sz="2400" b="1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628800"/>
            <a:ext cx="8712968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21291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5687" y="457200"/>
            <a:ext cx="7543824" cy="1143000"/>
          </a:xfrm>
        </p:spPr>
        <p:txBody>
          <a:bodyPr>
            <a:normAutofit/>
          </a:bodyPr>
          <a:lstStyle/>
          <a:p>
            <a:pPr marL="357188" indent="-357188"/>
            <a:r>
              <a:rPr lang="pl-PL" sz="2400" dirty="0" smtClean="0">
                <a:solidFill>
                  <a:srgbClr val="FF0000"/>
                </a:solidFill>
                <a:latin typeface="+mn-lt"/>
              </a:rPr>
              <a:t>24</a:t>
            </a:r>
            <a:r>
              <a:rPr lang="pl-PL" sz="2400" dirty="0" smtClean="0">
                <a:latin typeface="+mn-lt"/>
              </a:rPr>
              <a:t>. </a:t>
            </a:r>
            <a:r>
              <a:rPr lang="pl-PL" sz="2400" dirty="0">
                <a:latin typeface="Calibri" pitchFamily="34" charset="0"/>
              </a:rPr>
              <a:t>Programy priorytetowe Narodowego Funduszu </a:t>
            </a:r>
            <a:r>
              <a:rPr lang="pl-PL" sz="2400" dirty="0" smtClean="0">
                <a:latin typeface="Calibri" pitchFamily="34" charset="0"/>
              </a:rPr>
              <a:t>z </a:t>
            </a:r>
            <a:r>
              <a:rPr lang="pl-PL" sz="2400" dirty="0">
                <a:latin typeface="Calibri" pitchFamily="34" charset="0"/>
              </a:rPr>
              <a:t>zakresu ochrony powietrza </a:t>
            </a:r>
            <a:r>
              <a:rPr lang="pl-PL" sz="2400" dirty="0" smtClean="0">
                <a:latin typeface="Calibri" pitchFamily="34" charset="0"/>
              </a:rPr>
              <a:t>- w przygotowaniu</a:t>
            </a:r>
            <a:endParaRPr lang="pl-PL" sz="24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b="1" dirty="0"/>
              <a:t>Programy priorytetowe znajdujące się na liście programów priorytetowych na 2018 r. </a:t>
            </a:r>
            <a:endParaRPr lang="pl-PL" sz="1800" dirty="0"/>
          </a:p>
          <a:p>
            <a:pPr marL="0" indent="0">
              <a:buNone/>
            </a:pPr>
            <a:r>
              <a:rPr lang="pl-PL" sz="1800" dirty="0"/>
              <a:t> </a:t>
            </a:r>
          </a:p>
          <a:p>
            <a:pPr marL="0" indent="0">
              <a:buNone/>
            </a:pPr>
            <a:r>
              <a:rPr lang="pl-PL" sz="1800" dirty="0" smtClean="0"/>
              <a:t>1)  </a:t>
            </a:r>
            <a:r>
              <a:rPr lang="pl-PL" sz="1800" b="1" i="1" dirty="0" smtClean="0"/>
              <a:t>Poprawa </a:t>
            </a:r>
            <a:r>
              <a:rPr lang="pl-PL" sz="1800" b="1" i="1" dirty="0"/>
              <a:t>jakości powietrza</a:t>
            </a:r>
            <a:r>
              <a:rPr lang="pl-PL" sz="1800" dirty="0"/>
              <a:t> </a:t>
            </a:r>
          </a:p>
          <a:p>
            <a:pPr marL="0" indent="0">
              <a:buNone/>
            </a:pPr>
            <a:r>
              <a:rPr lang="pl-PL" sz="1800" dirty="0"/>
              <a:t>Część 4) Samowystarczalność energetyczna,</a:t>
            </a:r>
          </a:p>
          <a:p>
            <a:pPr marL="0" indent="0">
              <a:buNone/>
            </a:pPr>
            <a:r>
              <a:rPr lang="pl-PL" sz="1800" dirty="0"/>
              <a:t>Cześć 6) Dofinansowanie drewnianych domów energooszczędnych,</a:t>
            </a:r>
          </a:p>
          <a:p>
            <a:pPr marL="0" indent="0">
              <a:buNone/>
            </a:pPr>
            <a:r>
              <a:rPr lang="pl-PL" sz="1800" dirty="0"/>
              <a:t>Cześć 7) Dofinasowanie budowy niskoemisyjnych i pasywnych budynków użyteczności </a:t>
            </a:r>
            <a:r>
              <a:rPr lang="pl-PL" sz="1800" dirty="0" smtClean="0"/>
              <a:t>             publicznej</a:t>
            </a:r>
            <a:r>
              <a:rPr lang="pl-PL" sz="1800" dirty="0"/>
              <a:t>.</a:t>
            </a:r>
          </a:p>
          <a:p>
            <a:pPr marL="0" indent="0">
              <a:buNone/>
            </a:pPr>
            <a:r>
              <a:rPr lang="pl-PL" sz="1800" dirty="0"/>
              <a:t> </a:t>
            </a:r>
          </a:p>
          <a:p>
            <a:pPr marL="0" indent="0">
              <a:buNone/>
            </a:pPr>
            <a:r>
              <a:rPr lang="pl-PL" sz="1800" dirty="0" smtClean="0"/>
              <a:t>2)  </a:t>
            </a:r>
            <a:r>
              <a:rPr lang="pl-PL" sz="1800" b="1" i="1" dirty="0" smtClean="0"/>
              <a:t>Ochrona </a:t>
            </a:r>
            <a:r>
              <a:rPr lang="pl-PL" sz="1800" b="1" i="1" dirty="0"/>
              <a:t>i przywracanie różnorodności biologicznej i krajobrazowej.</a:t>
            </a:r>
            <a:endParaRPr lang="pl-PL" sz="1800" dirty="0"/>
          </a:p>
          <a:p>
            <a:pPr marL="0" indent="0">
              <a:buNone/>
            </a:pPr>
            <a:r>
              <a:rPr lang="pl-PL" sz="1800" dirty="0"/>
              <a:t>Część 3) Ograniczenie szkodliwych emisji i zanieczyszczeń w parkach narodowych.</a:t>
            </a:r>
          </a:p>
          <a:p>
            <a:pPr marL="0" indent="0">
              <a:buNone/>
            </a:pPr>
            <a:r>
              <a:rPr lang="pl-PL" sz="1800" dirty="0"/>
              <a:t> </a:t>
            </a:r>
          </a:p>
          <a:p>
            <a:pPr marL="0" lvl="0" indent="0">
              <a:buNone/>
            </a:pPr>
            <a:endParaRPr lang="pl-PL" sz="1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432377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971600" y="581779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 smtClean="0">
                <a:solidFill>
                  <a:srgbClr val="FF0000"/>
                </a:solidFill>
              </a:rPr>
              <a:t>25</a:t>
            </a:r>
            <a:r>
              <a:rPr lang="pl-PL" sz="2400" b="1" dirty="0" smtClean="0"/>
              <a:t>. Finansowanie przedsięwzięć z zakresu ochrony powietrza przez Narodowego Funduszu w latach 2016-2023</a:t>
            </a:r>
            <a:endParaRPr lang="pl-PL" sz="2400" b="1" dirty="0"/>
          </a:p>
        </p:txBody>
      </p:sp>
      <p:sp>
        <p:nvSpPr>
          <p:cNvPr id="103" name="Rectangle 3"/>
          <p:cNvSpPr>
            <a:spLocks noChangeArrowheads="1"/>
          </p:cNvSpPr>
          <p:nvPr/>
        </p:nvSpPr>
        <p:spPr bwMode="auto">
          <a:xfrm>
            <a:off x="611560" y="2132856"/>
            <a:ext cx="8064896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2913" lvl="1" indent="-261938" defTabSz="896938">
              <a:spcBef>
                <a:spcPts val="600"/>
              </a:spcBef>
              <a:buSzPct val="100000"/>
              <a:buNone/>
              <a:defRPr/>
            </a:pPr>
            <a:endParaRPr lang="pl-PL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16 programów priorytetowych (realizowanych)		4,1 mld zł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17 programów priorytetowych (nowe nabory) 		6,2 mld zł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środki z wojewódzkich funduszy 				3,8 mld zł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środki nowych programów			 	3,9 mld zł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9 działań i podziałań z PO </a:t>
            </a:r>
            <a:r>
              <a:rPr lang="pl-PL" dirty="0" err="1"/>
              <a:t>IiŚ</a:t>
            </a:r>
            <a:r>
              <a:rPr lang="pl-PL" dirty="0"/>
              <a:t> 2014-2020  	             		6,4 mld zł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środki z NMF i MF EOG 2014-2021 			</a:t>
            </a:r>
            <a:r>
              <a:rPr lang="pl-PL" dirty="0" smtClean="0"/>
              <a:t>	0,6 </a:t>
            </a:r>
            <a:r>
              <a:rPr lang="pl-PL" dirty="0"/>
              <a:t>mld zł</a:t>
            </a:r>
          </a:p>
          <a:p>
            <a:r>
              <a:rPr lang="pl-PL" u="sng" dirty="0" smtClean="0"/>
              <a:t>_______________________________________________________________</a:t>
            </a:r>
            <a:endParaRPr lang="pl-PL" dirty="0"/>
          </a:p>
          <a:p>
            <a:r>
              <a:rPr lang="pl-PL" b="1" dirty="0"/>
              <a:t>Łącznie</a:t>
            </a:r>
            <a:r>
              <a:rPr lang="pl-PL" dirty="0"/>
              <a:t>: 						            </a:t>
            </a:r>
            <a:r>
              <a:rPr lang="pl-PL" dirty="0" smtClean="0"/>
              <a:t>   </a:t>
            </a:r>
            <a:r>
              <a:rPr lang="pl-PL" b="1" dirty="0"/>
              <a:t>25,0</a:t>
            </a:r>
            <a:r>
              <a:rPr lang="pl-PL" dirty="0"/>
              <a:t> mld zł </a:t>
            </a:r>
          </a:p>
          <a:p>
            <a:r>
              <a:rPr lang="pl-PL" dirty="0"/>
              <a:t>z tego:</a:t>
            </a:r>
          </a:p>
          <a:p>
            <a:pPr lvl="0"/>
            <a:r>
              <a:rPr lang="pl-PL" dirty="0"/>
              <a:t>środki własne funduszy		 		</a:t>
            </a:r>
            <a:r>
              <a:rPr lang="pl-PL" dirty="0" smtClean="0"/>
              <a:t>               18,0 </a:t>
            </a:r>
            <a:r>
              <a:rPr lang="pl-PL" dirty="0"/>
              <a:t>mld zł</a:t>
            </a:r>
          </a:p>
          <a:p>
            <a:pPr lvl="0"/>
            <a:r>
              <a:rPr lang="pl-PL" dirty="0"/>
              <a:t>środki zagraniczne	</a:t>
            </a:r>
            <a:r>
              <a:rPr lang="pl-PL" dirty="0" smtClean="0"/>
              <a:t>	</a:t>
            </a:r>
            <a:r>
              <a:rPr lang="pl-PL" dirty="0"/>
              <a:t>				</a:t>
            </a:r>
            <a:r>
              <a:rPr lang="pl-PL" dirty="0" smtClean="0"/>
              <a:t>7,0 </a:t>
            </a:r>
            <a:r>
              <a:rPr lang="pl-PL" dirty="0"/>
              <a:t>mld zł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defRPr/>
            </a:pPr>
            <a:endParaRPr lang="pl-PL" dirty="0">
              <a:latin typeface="+mj-lt"/>
            </a:endParaRPr>
          </a:p>
          <a:p>
            <a:pPr marL="533400" indent="-533400" algn="just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defRPr/>
            </a:pPr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1462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413792"/>
            <a:ext cx="7615262" cy="1143000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rgbClr val="FF0000"/>
                </a:solidFill>
              </a:rPr>
              <a:t>26</a:t>
            </a:r>
            <a:r>
              <a:rPr lang="pl-PL" sz="2400" dirty="0" smtClean="0"/>
              <a:t>. Tryb i zasady wyboru projektów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1772816"/>
            <a:ext cx="7571184" cy="4353347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1800" dirty="0" smtClean="0"/>
              <a:t>Tryb konkursowy,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1800" dirty="0"/>
              <a:t>t</a:t>
            </a:r>
            <a:r>
              <a:rPr lang="pl-PL" sz="1800" dirty="0" smtClean="0"/>
              <a:t>ryb pozakonkursowy.</a:t>
            </a:r>
          </a:p>
          <a:p>
            <a:pPr marL="0" indent="0"/>
            <a:endParaRPr lang="pl-PL" sz="1800" dirty="0"/>
          </a:p>
          <a:p>
            <a:pPr marL="0" indent="0">
              <a:buNone/>
            </a:pPr>
            <a:r>
              <a:rPr lang="pl-PL" sz="1800" dirty="0" smtClean="0"/>
              <a:t>Nabór wniosków o dofinansowanie: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800" dirty="0"/>
              <a:t>c</a:t>
            </a:r>
            <a:r>
              <a:rPr lang="pl-PL" sz="1800" dirty="0" smtClean="0"/>
              <a:t>iągły,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800" dirty="0"/>
              <a:t>k</a:t>
            </a:r>
            <a:r>
              <a:rPr lang="pl-PL" sz="1800" dirty="0" smtClean="0"/>
              <a:t>onkursowy.</a:t>
            </a:r>
          </a:p>
          <a:p>
            <a:pPr>
              <a:buFont typeface="Arial" panose="020B0604020202020204" pitchFamily="34" charset="0"/>
              <a:buChar char="•"/>
            </a:pPr>
            <a:endParaRPr lang="pl-PL" sz="1800" dirty="0"/>
          </a:p>
          <a:p>
            <a:pPr marL="0" indent="0">
              <a:buNone/>
            </a:pPr>
            <a:r>
              <a:rPr lang="pl-PL" sz="1800" dirty="0"/>
              <a:t>Projekty </a:t>
            </a:r>
            <a:r>
              <a:rPr lang="pl-PL" sz="1800" dirty="0" smtClean="0"/>
              <a:t>oceniane </a:t>
            </a:r>
            <a:r>
              <a:rPr lang="pl-PL" sz="1800" dirty="0"/>
              <a:t>będą zgodnie z </a:t>
            </a:r>
            <a:r>
              <a:rPr lang="pl-PL" sz="1800" b="1" dirty="0"/>
              <a:t>kryteriami wyboru </a:t>
            </a:r>
            <a:r>
              <a:rPr lang="pl-PL" sz="1800" b="1" dirty="0" smtClean="0"/>
              <a:t>projektów</a:t>
            </a:r>
            <a:r>
              <a:rPr lang="pl-PL" sz="1800" dirty="0" smtClean="0"/>
              <a:t>.</a:t>
            </a:r>
            <a:endParaRPr lang="pl-PL" sz="1800" dirty="0"/>
          </a:p>
          <a:p>
            <a:pPr marL="0" indent="0"/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xmlns="" val="1524971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413792"/>
            <a:ext cx="7615262" cy="1143000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rgbClr val="FF0000"/>
                </a:solidFill>
                <a:latin typeface="+mn-lt"/>
              </a:rPr>
              <a:t>27</a:t>
            </a:r>
            <a:r>
              <a:rPr lang="pl-PL" sz="2400" dirty="0" smtClean="0">
                <a:latin typeface="+mn-lt"/>
              </a:rPr>
              <a:t>. Formy finansowania</a:t>
            </a:r>
            <a:endParaRPr lang="pl-PL" sz="24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1916832"/>
            <a:ext cx="7571184" cy="4353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b="1" dirty="0" smtClean="0"/>
              <a:t>Doprecyzowane są w PO </a:t>
            </a:r>
            <a:r>
              <a:rPr lang="pl-PL" sz="1800" b="1" dirty="0" err="1" smtClean="0"/>
              <a:t>IiŚ</a:t>
            </a:r>
            <a:r>
              <a:rPr lang="pl-PL" sz="1800" b="1" dirty="0" smtClean="0"/>
              <a:t> i programach priorytetowych: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sz="1800" dirty="0"/>
              <a:t>d</a:t>
            </a:r>
            <a:r>
              <a:rPr lang="pl-PL" sz="1800" dirty="0" smtClean="0"/>
              <a:t>otacja,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800" dirty="0"/>
              <a:t>p</a:t>
            </a:r>
            <a:r>
              <a:rPr lang="pl-PL" sz="1800" dirty="0" smtClean="0"/>
              <a:t>ożyczka,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800" dirty="0"/>
              <a:t>i</a:t>
            </a:r>
            <a:r>
              <a:rPr lang="pl-PL" sz="1800" dirty="0" smtClean="0"/>
              <a:t>nstrumenty finansowe,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800" dirty="0"/>
              <a:t>p</a:t>
            </a:r>
            <a:r>
              <a:rPr lang="pl-PL" sz="1800" dirty="0" smtClean="0"/>
              <a:t>omoc zwrotna,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800" dirty="0"/>
              <a:t>u</a:t>
            </a:r>
            <a:r>
              <a:rPr lang="pl-PL" sz="1800" dirty="0" smtClean="0"/>
              <a:t>dostępnienie środków na udzielenie pożyczek lub dotacji.</a:t>
            </a:r>
          </a:p>
          <a:p>
            <a:pPr marL="0" indent="0"/>
            <a:endParaRPr lang="pl-PL" sz="1800" dirty="0" smtClean="0"/>
          </a:p>
          <a:p>
            <a:pPr marL="0" indent="0">
              <a:buNone/>
            </a:pPr>
            <a:r>
              <a:rPr lang="pl-PL" sz="1800" b="1" dirty="0" smtClean="0"/>
              <a:t>Dodatkowo:</a:t>
            </a:r>
            <a:endParaRPr lang="pl-PL" sz="1800" b="1" dirty="0"/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sz="1800" dirty="0"/>
              <a:t>z</a:t>
            </a:r>
            <a:r>
              <a:rPr lang="pl-PL" sz="1800" dirty="0" smtClean="0"/>
              <a:t>apewnienie </a:t>
            </a:r>
            <a:r>
              <a:rPr lang="pl-PL" sz="1800" b="1" dirty="0" smtClean="0"/>
              <a:t>preferencyjności finansowania</a:t>
            </a:r>
            <a:r>
              <a:rPr lang="pl-PL" sz="1800" dirty="0" smtClean="0"/>
              <a:t>,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800" dirty="0"/>
              <a:t>m</a:t>
            </a:r>
            <a:r>
              <a:rPr lang="pl-PL" sz="1800" dirty="0" smtClean="0"/>
              <a:t>ożliwość udzielenia </a:t>
            </a:r>
            <a:r>
              <a:rPr lang="pl-PL" sz="1800" b="1" dirty="0" smtClean="0"/>
              <a:t>zaliczki</a:t>
            </a:r>
            <a:r>
              <a:rPr lang="pl-PL" sz="1800" dirty="0" smtClean="0"/>
              <a:t>.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xmlns="" val="4135261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413792"/>
            <a:ext cx="7615262" cy="1143000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rgbClr val="FF0000"/>
                </a:solidFill>
                <a:latin typeface="+mn-lt"/>
              </a:rPr>
              <a:t>28</a:t>
            </a:r>
            <a:r>
              <a:rPr lang="pl-PL" sz="2400" dirty="0" smtClean="0">
                <a:latin typeface="+mn-lt"/>
              </a:rPr>
              <a:t>. Źródła finansowania</a:t>
            </a:r>
            <a:endParaRPr lang="pl-PL" sz="24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1844824"/>
            <a:ext cx="7571184" cy="4353347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pl-PL" sz="1800" dirty="0" smtClean="0"/>
              <a:t>środki </a:t>
            </a:r>
            <a:r>
              <a:rPr lang="pl-PL" sz="1800" dirty="0"/>
              <a:t>PO </a:t>
            </a:r>
            <a:r>
              <a:rPr lang="pl-PL" sz="1800" dirty="0" err="1"/>
              <a:t>IiŚ</a:t>
            </a:r>
            <a:r>
              <a:rPr lang="pl-PL" sz="1800" dirty="0"/>
              <a:t> </a:t>
            </a:r>
            <a:r>
              <a:rPr lang="pl-PL" sz="1800" dirty="0" smtClean="0"/>
              <a:t>2014-2020,</a:t>
            </a:r>
          </a:p>
          <a:p>
            <a:pPr>
              <a:spcBef>
                <a:spcPts val="600"/>
              </a:spcBef>
            </a:pPr>
            <a:r>
              <a:rPr lang="pl-PL" sz="1800" dirty="0" smtClean="0"/>
              <a:t>środki </a:t>
            </a:r>
            <a:r>
              <a:rPr lang="pl-PL" sz="1800" dirty="0"/>
              <a:t>MF EOG </a:t>
            </a:r>
            <a:r>
              <a:rPr lang="pl-PL" sz="1800" dirty="0" smtClean="0"/>
              <a:t>2014-2021,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800" dirty="0"/>
              <a:t>ś</a:t>
            </a:r>
            <a:r>
              <a:rPr lang="pl-PL" sz="1800" dirty="0" smtClean="0"/>
              <a:t>rodki NFOŚiGW,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800" dirty="0" smtClean="0"/>
              <a:t>środki WFOŚiGW,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800" dirty="0"/>
              <a:t>ś</a:t>
            </a:r>
            <a:r>
              <a:rPr lang="pl-PL" sz="1800" dirty="0" smtClean="0"/>
              <a:t>rodki z opłaty recyklingowej dotyczącej lekkich toreb na zakupy z tworzywa sztucznego.</a:t>
            </a:r>
          </a:p>
          <a:p>
            <a:pPr marL="0" indent="0"/>
            <a:endParaRPr lang="pl-PL" sz="1800" dirty="0"/>
          </a:p>
          <a:p>
            <a:pPr marL="0" indent="0">
              <a:buNone/>
            </a:pPr>
            <a:r>
              <a:rPr lang="pl-PL" sz="1800" i="1" dirty="0" smtClean="0">
                <a:solidFill>
                  <a:srgbClr val="FF0000"/>
                </a:solidFill>
              </a:rPr>
              <a:t>Do ustalenia: </a:t>
            </a:r>
          </a:p>
          <a:p>
            <a:pPr marL="0" indent="0">
              <a:buNone/>
            </a:pPr>
            <a:r>
              <a:rPr lang="pl-PL" sz="1800" i="1" dirty="0" smtClean="0">
                <a:solidFill>
                  <a:srgbClr val="FF0000"/>
                </a:solidFill>
              </a:rPr>
              <a:t>rola BOŚ Bank S.A.</a:t>
            </a:r>
            <a:endParaRPr lang="pl-PL" sz="1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6695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1043608" y="764704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 smtClean="0">
                <a:solidFill>
                  <a:srgbClr val="FF0000"/>
                </a:solidFill>
              </a:rPr>
              <a:t>2</a:t>
            </a:r>
            <a:r>
              <a:rPr lang="pl-PL" sz="2400" b="1" dirty="0" smtClean="0"/>
              <a:t>. Działalność Narodowego Funduszu w latach 1989-2017</a:t>
            </a:r>
            <a:endParaRPr lang="pl-PL" sz="2400" b="1" dirty="0"/>
          </a:p>
        </p:txBody>
      </p:sp>
      <p:sp>
        <p:nvSpPr>
          <p:cNvPr id="103" name="Rectangle 3"/>
          <p:cNvSpPr>
            <a:spLocks noChangeArrowheads="1"/>
          </p:cNvSpPr>
          <p:nvPr/>
        </p:nvSpPr>
        <p:spPr bwMode="auto">
          <a:xfrm>
            <a:off x="323528" y="1700808"/>
            <a:ext cx="8964488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0975" fontAlgn="auto">
              <a:spcBef>
                <a:spcPts val="25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defRPr/>
            </a:pPr>
            <a:r>
              <a:rPr lang="pl-PL" sz="2400" dirty="0" smtClean="0">
                <a:latin typeface="+mj-lt"/>
              </a:rPr>
              <a:t> </a:t>
            </a:r>
            <a:r>
              <a:rPr lang="pl-PL" sz="2000" b="1" dirty="0" smtClean="0">
                <a:latin typeface="+mj-lt"/>
              </a:rPr>
              <a:t>Liczby podpisanych umów w zakresie ochrony powietrza</a:t>
            </a:r>
            <a:r>
              <a:rPr lang="pl-PL" dirty="0" smtClean="0">
                <a:latin typeface="+mj-lt"/>
              </a:rPr>
              <a:t>:</a:t>
            </a:r>
          </a:p>
          <a:p>
            <a:pPr indent="271463">
              <a:spcBef>
                <a:spcPts val="1000"/>
              </a:spcBef>
              <a:buSzPct val="100000"/>
              <a:defRPr/>
            </a:pPr>
            <a:r>
              <a:rPr lang="pl-PL" b="1" dirty="0" smtClean="0"/>
              <a:t>1. Środki </a:t>
            </a:r>
            <a:r>
              <a:rPr lang="pl-PL" b="1" dirty="0"/>
              <a:t>własne (</a:t>
            </a:r>
            <a:r>
              <a:rPr lang="pl-PL" b="1" dirty="0" smtClean="0"/>
              <a:t>1989-2017) 		</a:t>
            </a:r>
            <a:r>
              <a:rPr lang="pl-PL" sz="2200" b="1" dirty="0" smtClean="0"/>
              <a:t>4.019</a:t>
            </a:r>
            <a:endParaRPr lang="pl-PL" sz="2000" dirty="0">
              <a:latin typeface="+mj-lt"/>
            </a:endParaRPr>
          </a:p>
          <a:p>
            <a:pPr marL="0" lvl="2" indent="271463">
              <a:buSzPct val="100000"/>
              <a:defRPr/>
            </a:pPr>
            <a:r>
              <a:rPr lang="pl-PL" b="1" dirty="0" smtClean="0"/>
              <a:t>2. Środki zagraniczne 			</a:t>
            </a:r>
            <a:r>
              <a:rPr lang="pl-PL" sz="2200" b="1" dirty="0" smtClean="0"/>
              <a:t>1.263</a:t>
            </a:r>
            <a:r>
              <a:rPr lang="pl-PL" dirty="0" smtClean="0"/>
              <a:t>, z tego:</a:t>
            </a:r>
            <a:endParaRPr lang="pl-PL" dirty="0"/>
          </a:p>
          <a:p>
            <a:pPr marL="715963" lvl="1" indent="-273050">
              <a:spcBef>
                <a:spcPts val="250"/>
              </a:spcBef>
              <a:buSzPct val="100000"/>
              <a:buFont typeface="Arial" pitchFamily="34" charset="0"/>
              <a:buChar char="•"/>
              <a:defRPr/>
            </a:pPr>
            <a:r>
              <a:rPr lang="pl-PL" sz="1700" dirty="0"/>
              <a:t>ISPA/Fundusz Spójności 2004-2006 </a:t>
            </a:r>
            <a:r>
              <a:rPr lang="pl-PL" sz="1700" dirty="0" smtClean="0"/>
              <a:t>	          </a:t>
            </a:r>
            <a:r>
              <a:rPr lang="pl-PL" sz="2000" b="1" dirty="0" smtClean="0"/>
              <a:t>1</a:t>
            </a:r>
            <a:endParaRPr lang="pl-PL" sz="1700" dirty="0" smtClean="0"/>
          </a:p>
          <a:p>
            <a:pPr marL="715963" lvl="1" indent="-273050">
              <a:spcBef>
                <a:spcPts val="250"/>
              </a:spcBef>
              <a:buSzPct val="100000"/>
              <a:buFont typeface="Arial" pitchFamily="34" charset="0"/>
              <a:buChar char="•"/>
              <a:defRPr/>
            </a:pPr>
            <a:r>
              <a:rPr lang="pl-PL" sz="1600" dirty="0"/>
              <a:t>PO </a:t>
            </a:r>
            <a:r>
              <a:rPr lang="pl-PL" sz="1600" dirty="0" err="1"/>
              <a:t>IiŚ</a:t>
            </a:r>
            <a:r>
              <a:rPr lang="pl-PL" sz="1600" dirty="0"/>
              <a:t> 2007-2013 </a:t>
            </a:r>
            <a:r>
              <a:rPr lang="pl-PL" sz="1600" dirty="0" smtClean="0"/>
              <a:t>			</a:t>
            </a:r>
            <a:r>
              <a:rPr lang="pl-PL" sz="1700" dirty="0" smtClean="0"/>
              <a:t>     </a:t>
            </a:r>
            <a:r>
              <a:rPr lang="pl-PL" sz="2000" b="1" dirty="0" smtClean="0"/>
              <a:t>840</a:t>
            </a:r>
            <a:endParaRPr lang="pl-PL" sz="1700" b="1" dirty="0" smtClean="0"/>
          </a:p>
          <a:p>
            <a:pPr marL="715963" lvl="1" indent="-273050">
              <a:spcBef>
                <a:spcPts val="250"/>
              </a:spcBef>
              <a:buSzPct val="100000"/>
              <a:buFont typeface="Arial" pitchFamily="34" charset="0"/>
              <a:buChar char="•"/>
              <a:defRPr/>
            </a:pPr>
            <a:r>
              <a:rPr lang="pl-PL" sz="1600" dirty="0"/>
              <a:t>PO </a:t>
            </a:r>
            <a:r>
              <a:rPr lang="pl-PL" sz="1600" dirty="0" err="1"/>
              <a:t>IiŚ</a:t>
            </a:r>
            <a:r>
              <a:rPr lang="pl-PL" sz="1600" dirty="0"/>
              <a:t> 2014-2020 </a:t>
            </a:r>
            <a:r>
              <a:rPr lang="pl-PL" sz="1600" dirty="0" smtClean="0"/>
              <a:t>			     </a:t>
            </a:r>
            <a:r>
              <a:rPr lang="pl-PL" sz="2000" b="1" dirty="0" smtClean="0"/>
              <a:t>262</a:t>
            </a:r>
            <a:endParaRPr lang="pl-PL" sz="1700" b="1" dirty="0"/>
          </a:p>
          <a:p>
            <a:pPr marL="715963" lvl="1" indent="-273050">
              <a:spcBef>
                <a:spcPts val="250"/>
              </a:spcBef>
              <a:buSzPct val="100000"/>
              <a:buFont typeface="Arial" pitchFamily="34" charset="0"/>
              <a:buChar char="•"/>
              <a:defRPr/>
            </a:pPr>
            <a:r>
              <a:rPr lang="pl-PL" sz="1600" dirty="0"/>
              <a:t>MF EOG i </a:t>
            </a:r>
            <a:r>
              <a:rPr lang="pl-PL" sz="1600" dirty="0" smtClean="0"/>
              <a:t>NMF			     </a:t>
            </a:r>
            <a:r>
              <a:rPr lang="pl-PL" sz="2000" b="1" dirty="0" smtClean="0"/>
              <a:t>160</a:t>
            </a:r>
            <a:endParaRPr lang="pl-PL" sz="1700" dirty="0" smtClean="0"/>
          </a:p>
          <a:p>
            <a:pPr marL="442913" lvl="1" indent="-171450">
              <a:spcBef>
                <a:spcPts val="600"/>
              </a:spcBef>
              <a:buSzPct val="100000"/>
              <a:defRPr/>
            </a:pPr>
            <a:r>
              <a:rPr lang="pl-PL" b="1" dirty="0" smtClean="0"/>
              <a:t>Razem: 				</a:t>
            </a:r>
            <a:r>
              <a:rPr lang="pl-PL" sz="2200" b="1" dirty="0" smtClean="0"/>
              <a:t>5.282</a:t>
            </a:r>
            <a:r>
              <a:rPr lang="pl-PL" b="1" dirty="0" smtClean="0"/>
              <a:t> umów</a:t>
            </a:r>
          </a:p>
          <a:p>
            <a:pPr marL="442913" lvl="1" indent="-171450">
              <a:spcBef>
                <a:spcPts val="600"/>
              </a:spcBef>
              <a:buSzPct val="100000"/>
              <a:defRPr/>
            </a:pPr>
            <a:r>
              <a:rPr lang="pl-PL" b="1" dirty="0"/>
              <a:t>W tym w latach 2016-2017</a:t>
            </a:r>
          </a:p>
          <a:p>
            <a:pPr marL="715963" lvl="1" indent="-273050">
              <a:spcBef>
                <a:spcPts val="6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pl-PL" dirty="0"/>
              <a:t>Środki własne			</a:t>
            </a:r>
            <a:r>
              <a:rPr lang="pl-PL" dirty="0" smtClean="0"/>
              <a:t>    </a:t>
            </a:r>
            <a:r>
              <a:rPr lang="pl-PL" sz="2000" b="1" dirty="0" smtClean="0"/>
              <a:t>108</a:t>
            </a:r>
            <a:endParaRPr lang="pl-PL" dirty="0"/>
          </a:p>
          <a:p>
            <a:pPr marL="715963" lvl="1" indent="-273050">
              <a:spcBef>
                <a:spcPts val="6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pl-PL" dirty="0"/>
              <a:t>PO </a:t>
            </a:r>
            <a:r>
              <a:rPr lang="pl-PL" dirty="0" err="1"/>
              <a:t>IiŚ</a:t>
            </a:r>
            <a:r>
              <a:rPr lang="pl-PL" dirty="0"/>
              <a:t> 2014-2020			</a:t>
            </a:r>
            <a:r>
              <a:rPr lang="pl-PL" dirty="0" smtClean="0"/>
              <a:t>    </a:t>
            </a:r>
            <a:r>
              <a:rPr lang="pl-PL" sz="2000" b="1" dirty="0" smtClean="0"/>
              <a:t>262</a:t>
            </a:r>
            <a:r>
              <a:rPr lang="pl-PL" dirty="0" smtClean="0"/>
              <a:t> </a:t>
            </a:r>
            <a:endParaRPr lang="pl-PL" dirty="0"/>
          </a:p>
          <a:p>
            <a:pPr marL="180975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defRPr/>
            </a:pPr>
            <a:r>
              <a:rPr lang="pl-PL" sz="2000" b="1" dirty="0"/>
              <a:t>Razem: 			              </a:t>
            </a:r>
            <a:r>
              <a:rPr lang="pl-PL" sz="2200" b="1" dirty="0"/>
              <a:t> </a:t>
            </a:r>
            <a:r>
              <a:rPr lang="pl-PL" sz="2200" b="1" dirty="0" smtClean="0"/>
              <a:t>    370 </a:t>
            </a:r>
            <a:endParaRPr lang="pl-PL" b="1" dirty="0" smtClean="0"/>
          </a:p>
          <a:p>
            <a:pPr marL="180975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defRPr/>
            </a:pPr>
            <a:endParaRPr lang="pl-PL" b="1" dirty="0" smtClean="0"/>
          </a:p>
          <a:p>
            <a:pPr marL="447675" indent="-266700" fontAlgn="auto">
              <a:spcBef>
                <a:spcPts val="25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Arial" pitchFamily="34" charset="0"/>
              <a:buChar char="•"/>
              <a:defRPr/>
            </a:pPr>
            <a:endParaRPr lang="pl-PL" sz="900" dirty="0" smtClean="0">
              <a:latin typeface="+mj-lt"/>
            </a:endParaRPr>
          </a:p>
          <a:p>
            <a:pPr marL="447675" indent="-26670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Arial" pitchFamily="34" charset="0"/>
              <a:buChar char="•"/>
              <a:defRPr/>
            </a:pPr>
            <a:endParaRPr lang="pl-PL" sz="2400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defRPr/>
            </a:pPr>
            <a:endParaRPr lang="pl-PL" sz="2400" dirty="0">
              <a:latin typeface="+mj-lt"/>
            </a:endParaRPr>
          </a:p>
          <a:p>
            <a:pPr marL="533400" indent="-533400" algn="just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defRPr/>
            </a:pPr>
            <a:endParaRPr lang="pl-PL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244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413792"/>
            <a:ext cx="7892950" cy="1143000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rgbClr val="FF0000"/>
                </a:solidFill>
              </a:rPr>
              <a:t>29</a:t>
            </a:r>
            <a:r>
              <a:rPr lang="pl-PL" sz="2400" dirty="0" smtClean="0"/>
              <a:t>. Organizacja realizacji Krajowego Pakietu Czystego Powietrza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2420888"/>
            <a:ext cx="7571184" cy="4353347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pl-PL" sz="1800" dirty="0" smtClean="0"/>
              <a:t>Porozumienie.</a:t>
            </a:r>
          </a:p>
          <a:p>
            <a:pPr marL="457200" indent="-457200">
              <a:buAutoNum type="arabicPeriod"/>
            </a:pPr>
            <a:r>
              <a:rPr lang="pl-PL" sz="1800" dirty="0" smtClean="0"/>
              <a:t>Koordynacja programów priorytetowych.</a:t>
            </a:r>
          </a:p>
          <a:p>
            <a:pPr marL="457200" indent="-457200">
              <a:buAutoNum type="arabicPeriod"/>
            </a:pPr>
            <a:r>
              <a:rPr lang="pl-PL" sz="1800" dirty="0" smtClean="0"/>
              <a:t>Koordynacja działań informacyjnych i promocyjnych.</a:t>
            </a:r>
          </a:p>
          <a:p>
            <a:pPr marL="457200" indent="-457200">
              <a:buAutoNum type="arabicPeriod"/>
            </a:pPr>
            <a:r>
              <a:rPr lang="pl-PL" sz="1800" dirty="0" smtClean="0"/>
              <a:t>Jednoczesne ogłaszanie i przeprowadzanie naborów.</a:t>
            </a:r>
          </a:p>
        </p:txBody>
      </p:sp>
    </p:spTree>
    <p:extLst>
      <p:ext uri="{BB962C8B-B14F-4D97-AF65-F5344CB8AC3E}">
        <p14:creationId xmlns:p14="http://schemas.microsoft.com/office/powerpoint/2010/main" xmlns="" val="150492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413792"/>
            <a:ext cx="7892950" cy="1143000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rgbClr val="FF0000"/>
                </a:solidFill>
              </a:rPr>
              <a:t>30</a:t>
            </a:r>
            <a:r>
              <a:rPr lang="pl-PL" sz="2400" dirty="0" smtClean="0"/>
              <a:t>. Monitoring realizacji </a:t>
            </a:r>
            <a:r>
              <a:rPr lang="pl-PL" sz="2400" dirty="0"/>
              <a:t>Krajowego Pakietu Antysmogowego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772816"/>
            <a:ext cx="8003232" cy="4353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dirty="0" smtClean="0"/>
              <a:t>Wdrożenie rzetelnego monitoringu zapewni </a:t>
            </a:r>
            <a:r>
              <a:rPr lang="pl-PL" sz="1800" dirty="0"/>
              <a:t>efektywne zarządzanie </a:t>
            </a:r>
            <a:r>
              <a:rPr lang="pl-PL" sz="1800" dirty="0" smtClean="0"/>
              <a:t>pakietem.</a:t>
            </a:r>
            <a:endParaRPr lang="pl-PL" sz="1800" dirty="0"/>
          </a:p>
          <a:p>
            <a:pPr marL="0" indent="0"/>
            <a:endParaRPr lang="pl-PL" sz="1800" dirty="0"/>
          </a:p>
          <a:p>
            <a:pPr marL="0" indent="0">
              <a:buNone/>
            </a:pPr>
            <a:r>
              <a:rPr lang="pl-PL" sz="1800" dirty="0"/>
              <a:t>S</a:t>
            </a:r>
            <a:r>
              <a:rPr lang="pl-PL" sz="1800" dirty="0" smtClean="0"/>
              <a:t>prawozdania z </a:t>
            </a:r>
            <a:r>
              <a:rPr lang="pl-PL" sz="1800" smtClean="0"/>
              <a:t>realizacji pakietu w </a:t>
            </a:r>
            <a:r>
              <a:rPr lang="pl-PL" sz="1800" dirty="0" smtClean="0"/>
              <a:t>szczególności będą obejmowały dane dotyczące: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800" dirty="0" smtClean="0"/>
              <a:t>zawartych umów o dofinansowanie,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800" dirty="0"/>
              <a:t>f</a:t>
            </a:r>
            <a:r>
              <a:rPr lang="pl-PL" sz="1800" dirty="0" smtClean="0"/>
              <a:t>ormy dofinansowania,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800" dirty="0"/>
              <a:t>w</a:t>
            </a:r>
            <a:r>
              <a:rPr lang="pl-PL" sz="1800" dirty="0" smtClean="0"/>
              <a:t>ypłat – planowanych i zrealizowanych,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800" dirty="0" smtClean="0"/>
              <a:t>środków pozostałych do wykorzystania,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800" dirty="0" smtClean="0"/>
              <a:t>postępu rzeczowego i ekologicznego.</a:t>
            </a:r>
          </a:p>
          <a:p>
            <a:pPr marL="0" indent="0"/>
            <a:endParaRPr lang="pl-PL" sz="1800" dirty="0"/>
          </a:p>
          <a:p>
            <a:pPr marL="0" indent="0">
              <a:buNone/>
            </a:pPr>
            <a:r>
              <a:rPr lang="pl-PL" sz="1800" i="1" dirty="0" smtClean="0">
                <a:solidFill>
                  <a:srgbClr val="FF0000"/>
                </a:solidFill>
              </a:rPr>
              <a:t>Do ustalenia szczegółowe zasady monitorowania.</a:t>
            </a:r>
          </a:p>
          <a:p>
            <a:pPr marL="0" indent="0">
              <a:buNone/>
            </a:pPr>
            <a:r>
              <a:rPr lang="pl-PL" sz="1800" i="1" dirty="0" smtClean="0">
                <a:solidFill>
                  <a:srgbClr val="FF0000"/>
                </a:solidFill>
              </a:rPr>
              <a:t>NFOŚiGW ustali i przekaże WFOŚiGW wzór sprawozdania.</a:t>
            </a:r>
          </a:p>
        </p:txBody>
      </p:sp>
    </p:spTree>
    <p:extLst>
      <p:ext uri="{BB962C8B-B14F-4D97-AF65-F5344CB8AC3E}">
        <p14:creationId xmlns:p14="http://schemas.microsoft.com/office/powerpoint/2010/main" xmlns="" val="2381127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2786058"/>
            <a:ext cx="8229600" cy="685792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pl-PL" sz="4000" dirty="0" smtClean="0"/>
              <a:t>Dziękuję za uwagę</a:t>
            </a:r>
            <a:endParaRPr lang="pl-PL" sz="40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214282" y="5243538"/>
            <a:ext cx="8229600" cy="685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www.nfosigw.gov.pl</a:t>
            </a:r>
            <a:endParaRPr kumimoji="0" lang="pl-PL" sz="4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214282" y="3643314"/>
            <a:ext cx="8229600" cy="13573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642910" y="4286256"/>
            <a:ext cx="8229600" cy="685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H:\Grupy\DL\FOTOLIA\fotolia_300692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1643050"/>
            <a:ext cx="1804081" cy="11874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92817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971600" y="785684"/>
            <a:ext cx="7632848" cy="672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1463" indent="-271463"/>
            <a:r>
              <a:rPr lang="pl-PL" sz="2400" b="1" dirty="0">
                <a:solidFill>
                  <a:srgbClr val="FF0000"/>
                </a:solidFill>
              </a:rPr>
              <a:t>3</a:t>
            </a:r>
            <a:r>
              <a:rPr lang="pl-PL" sz="2400" b="1" dirty="0" smtClean="0"/>
              <a:t>. Efekty działalności Narodowego Funduszu w zakresie ochrony powietrza do 2017 r.</a:t>
            </a:r>
            <a:endParaRPr lang="pl-PL" sz="2400" dirty="0"/>
          </a:p>
        </p:txBody>
      </p:sp>
      <p:sp>
        <p:nvSpPr>
          <p:cNvPr id="3" name="pole tekstowe 12"/>
          <p:cNvSpPr txBox="1">
            <a:spLocks noChangeArrowheads="1"/>
          </p:cNvSpPr>
          <p:nvPr/>
        </p:nvSpPr>
        <p:spPr bwMode="auto">
          <a:xfrm>
            <a:off x="467544" y="2204864"/>
            <a:ext cx="8568952" cy="4483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  <a:spcBef>
                <a:spcPts val="1000"/>
              </a:spcBef>
              <a:buClr>
                <a:schemeClr val="bg1">
                  <a:lumMod val="50000"/>
                </a:schemeClr>
              </a:buClr>
            </a:pPr>
            <a:r>
              <a:rPr lang="pl-PL" sz="2000" b="1" dirty="0" smtClean="0"/>
              <a:t>Ochrona powietrza i klimatu </a:t>
            </a:r>
            <a:r>
              <a:rPr lang="pl-PL" sz="2200" b="1" dirty="0" smtClean="0"/>
              <a:t>3.890</a:t>
            </a:r>
            <a:r>
              <a:rPr lang="pl-PL" sz="2000" b="1" dirty="0" smtClean="0"/>
              <a:t> </a:t>
            </a:r>
            <a:r>
              <a:rPr lang="pl-PL" sz="2000" b="1" dirty="0"/>
              <a:t>zrealizowanych </a:t>
            </a:r>
            <a:r>
              <a:rPr lang="pl-PL" sz="2000" b="1" dirty="0" smtClean="0"/>
              <a:t>projektów</a:t>
            </a:r>
            <a:r>
              <a:rPr lang="pl-PL" sz="2000" b="1" dirty="0"/>
              <a:t>, w tym:</a:t>
            </a:r>
          </a:p>
          <a:p>
            <a:pPr marL="533400" lvl="1" indent="-261938">
              <a:lnSpc>
                <a:spcPct val="150000"/>
              </a:lnSpc>
              <a:spcBef>
                <a:spcPts val="400"/>
              </a:spcBef>
              <a:buFont typeface="Arial" pitchFamily="34" charset="0"/>
              <a:buChar char="•"/>
            </a:pPr>
            <a:r>
              <a:rPr lang="pl-PL" b="1" dirty="0" smtClean="0"/>
              <a:t>zmniejszenie emisji </a:t>
            </a:r>
            <a:r>
              <a:rPr lang="pl-PL" b="1" dirty="0"/>
              <a:t>zanieczyszczeń do </a:t>
            </a:r>
            <a:r>
              <a:rPr lang="pl-PL" b="1" dirty="0" smtClean="0"/>
              <a:t>powietrza:</a:t>
            </a:r>
            <a:endParaRPr lang="pl-PL" b="1" dirty="0"/>
          </a:p>
          <a:p>
            <a:pPr marL="819150" lvl="1" indent="-285750">
              <a:spcBef>
                <a:spcPts val="400"/>
              </a:spcBef>
              <a:buSzPct val="80000"/>
              <a:buFont typeface="Courier New" panose="02070309020205020404" pitchFamily="49" charset="0"/>
              <a:buChar char="o"/>
            </a:pPr>
            <a:r>
              <a:rPr lang="pl-PL" sz="1700" dirty="0" smtClean="0"/>
              <a:t>zmniejszenie </a:t>
            </a:r>
            <a:r>
              <a:rPr lang="pl-PL" sz="1700" dirty="0"/>
              <a:t>emisji </a:t>
            </a:r>
            <a:r>
              <a:rPr lang="pl-PL" sz="1700" dirty="0" smtClean="0"/>
              <a:t>SO</a:t>
            </a:r>
            <a:r>
              <a:rPr lang="pl-PL" sz="1700" baseline="-25000" dirty="0" smtClean="0"/>
              <a:t>2 </a:t>
            </a:r>
            <a:r>
              <a:rPr lang="pl-PL" sz="1700" dirty="0" smtClean="0"/>
              <a:t>			</a:t>
            </a:r>
            <a:r>
              <a:rPr lang="pl-PL" b="1" dirty="0" smtClean="0"/>
              <a:t>800</a:t>
            </a:r>
            <a:r>
              <a:rPr lang="pl-PL" b="1" dirty="0" smtClean="0">
                <a:solidFill>
                  <a:srgbClr val="FF0000"/>
                </a:solidFill>
              </a:rPr>
              <a:t> </a:t>
            </a:r>
            <a:r>
              <a:rPr lang="pl-PL" sz="1700" dirty="0" smtClean="0"/>
              <a:t>tys. ton/rok</a:t>
            </a:r>
          </a:p>
          <a:p>
            <a:pPr marL="819150" lvl="1" indent="-285750">
              <a:spcBef>
                <a:spcPts val="400"/>
              </a:spcBef>
              <a:buSzPct val="80000"/>
              <a:buFont typeface="Courier New" panose="02070309020205020404" pitchFamily="49" charset="0"/>
              <a:buChar char="o"/>
            </a:pPr>
            <a:r>
              <a:rPr lang="pl-PL" sz="1700" dirty="0" smtClean="0"/>
              <a:t>zmniejszenie emisji pyłów 			</a:t>
            </a:r>
            <a:r>
              <a:rPr lang="pl-PL" b="1" dirty="0" smtClean="0"/>
              <a:t>260</a:t>
            </a:r>
            <a:r>
              <a:rPr lang="pl-PL" b="1" dirty="0" smtClean="0">
                <a:solidFill>
                  <a:srgbClr val="FF0000"/>
                </a:solidFill>
              </a:rPr>
              <a:t> </a:t>
            </a:r>
            <a:r>
              <a:rPr lang="pl-PL" sz="1700" dirty="0" smtClean="0"/>
              <a:t>tys. ton/rok</a:t>
            </a:r>
          </a:p>
          <a:p>
            <a:pPr marL="819150" lvl="1" indent="-285750">
              <a:spcBef>
                <a:spcPts val="400"/>
              </a:spcBef>
              <a:buSzPct val="80000"/>
              <a:buFont typeface="Courier New" panose="02070309020205020404" pitchFamily="49" charset="0"/>
              <a:buChar char="o"/>
            </a:pPr>
            <a:r>
              <a:rPr lang="pl-PL" sz="1700" dirty="0" smtClean="0"/>
              <a:t>produkcja energii z OZE			 </a:t>
            </a:r>
            <a:r>
              <a:rPr lang="pl-PL" b="1" dirty="0" smtClean="0"/>
              <a:t>1,8</a:t>
            </a:r>
            <a:r>
              <a:rPr lang="pl-PL" b="1" dirty="0" smtClean="0">
                <a:solidFill>
                  <a:srgbClr val="FF0000"/>
                </a:solidFill>
              </a:rPr>
              <a:t> </a:t>
            </a:r>
            <a:r>
              <a:rPr lang="pl-PL" sz="1700" dirty="0" smtClean="0"/>
              <a:t>TWh/rok</a:t>
            </a:r>
          </a:p>
          <a:p>
            <a:pPr marL="819150" lvl="1" indent="-285750">
              <a:spcBef>
                <a:spcPts val="400"/>
              </a:spcBef>
              <a:buSzPct val="80000"/>
              <a:buFont typeface="Courier New" panose="02070309020205020404" pitchFamily="49" charset="0"/>
              <a:buChar char="o"/>
            </a:pPr>
            <a:r>
              <a:rPr lang="pl-PL" sz="1700" dirty="0" smtClean="0"/>
              <a:t>zmniejszenie </a:t>
            </a:r>
            <a:r>
              <a:rPr lang="pl-PL" sz="1700" dirty="0"/>
              <a:t>emisji CO</a:t>
            </a:r>
            <a:r>
              <a:rPr lang="pl-PL" sz="1700" baseline="-25000" dirty="0"/>
              <a:t>2</a:t>
            </a:r>
            <a:r>
              <a:rPr lang="pl-PL" sz="1700" dirty="0"/>
              <a:t> </a:t>
            </a:r>
            <a:r>
              <a:rPr lang="pl-PL" sz="1700" dirty="0" smtClean="0"/>
              <a:t> 			</a:t>
            </a:r>
            <a:r>
              <a:rPr lang="pl-PL" b="1" dirty="0" smtClean="0"/>
              <a:t>14,2</a:t>
            </a:r>
            <a:r>
              <a:rPr lang="pl-PL" sz="1700" dirty="0" smtClean="0"/>
              <a:t> </a:t>
            </a:r>
            <a:r>
              <a:rPr lang="pl-PL" sz="1700" dirty="0"/>
              <a:t>mln </a:t>
            </a:r>
            <a:r>
              <a:rPr lang="pl-PL" sz="1700" dirty="0" smtClean="0"/>
              <a:t>ton/rok</a:t>
            </a:r>
            <a:endParaRPr lang="pl-PL" sz="1700" dirty="0"/>
          </a:p>
          <a:p>
            <a:pPr marL="533400" lvl="1" indent="-261938">
              <a:lnSpc>
                <a:spcPct val="150000"/>
              </a:lnSpc>
              <a:spcBef>
                <a:spcPts val="400"/>
              </a:spcBef>
              <a:buFont typeface="Arial" pitchFamily="34" charset="0"/>
              <a:buChar char="•"/>
            </a:pPr>
            <a:r>
              <a:rPr lang="pl-PL" b="1" dirty="0" smtClean="0"/>
              <a:t>zwiększenie </a:t>
            </a:r>
            <a:r>
              <a:rPr lang="pl-PL" b="1" dirty="0"/>
              <a:t>efektywności </a:t>
            </a:r>
            <a:r>
              <a:rPr lang="pl-PL" b="1" dirty="0" smtClean="0"/>
              <a:t>energetycznej:</a:t>
            </a:r>
            <a:endParaRPr lang="pl-PL" b="1" dirty="0"/>
          </a:p>
          <a:p>
            <a:pPr marL="819150" lvl="1" indent="-285750">
              <a:spcBef>
                <a:spcPts val="400"/>
              </a:spcBef>
              <a:buSzPct val="80000"/>
              <a:buFont typeface="Courier New" panose="02070309020205020404" pitchFamily="49" charset="0"/>
              <a:buChar char="o"/>
            </a:pPr>
            <a:r>
              <a:rPr lang="pl-PL" sz="1700" dirty="0"/>
              <a:t>oszczędność </a:t>
            </a:r>
            <a:r>
              <a:rPr lang="pl-PL" sz="1700" dirty="0" smtClean="0"/>
              <a:t>energii	 			</a:t>
            </a:r>
            <a:r>
              <a:rPr lang="pl-PL" b="1" dirty="0" smtClean="0"/>
              <a:t>3,0</a:t>
            </a:r>
            <a:r>
              <a:rPr lang="pl-PL" b="1" dirty="0" smtClean="0">
                <a:solidFill>
                  <a:srgbClr val="FF0000"/>
                </a:solidFill>
              </a:rPr>
              <a:t> </a:t>
            </a:r>
            <a:r>
              <a:rPr lang="pl-PL" sz="1700" dirty="0" err="1" smtClean="0"/>
              <a:t>TWh</a:t>
            </a:r>
            <a:r>
              <a:rPr lang="pl-PL" sz="1700" dirty="0" smtClean="0"/>
              <a:t>/rok</a:t>
            </a:r>
          </a:p>
          <a:p>
            <a:pPr marL="819150" lvl="1" indent="-285750">
              <a:spcBef>
                <a:spcPts val="400"/>
              </a:spcBef>
              <a:buSzPct val="80000"/>
              <a:buFont typeface="Courier New" panose="02070309020205020404" pitchFamily="49" charset="0"/>
              <a:buChar char="o"/>
            </a:pPr>
            <a:r>
              <a:rPr lang="pl-PL" sz="1700" dirty="0" smtClean="0"/>
              <a:t>termomodernizacja budynków 			</a:t>
            </a:r>
            <a:r>
              <a:rPr lang="pl-PL" b="1" dirty="0" smtClean="0"/>
              <a:t>3,1</a:t>
            </a:r>
            <a:r>
              <a:rPr lang="pl-PL" b="1" dirty="0" smtClean="0">
                <a:solidFill>
                  <a:srgbClr val="FF0000"/>
                </a:solidFill>
              </a:rPr>
              <a:t> </a:t>
            </a:r>
            <a:r>
              <a:rPr lang="pl-PL" dirty="0" smtClean="0"/>
              <a:t>tys. </a:t>
            </a:r>
            <a:r>
              <a:rPr lang="pl-PL" dirty="0" err="1" smtClean="0"/>
              <a:t>szt</a:t>
            </a:r>
            <a:endParaRPr lang="pl-PL" dirty="0"/>
          </a:p>
          <a:p>
            <a:pPr marL="533400" lvl="1" indent="-261938">
              <a:lnSpc>
                <a:spcPts val="2000"/>
              </a:lnSpc>
              <a:spcBef>
                <a:spcPts val="400"/>
              </a:spcBef>
              <a:buFont typeface="Arial" pitchFamily="34" charset="0"/>
              <a:buChar char="•"/>
            </a:pPr>
            <a:endParaRPr lang="pl-PL" sz="1700" dirty="0" smtClean="0"/>
          </a:p>
          <a:p>
            <a:pPr marL="533400" lvl="1" indent="-261938">
              <a:lnSpc>
                <a:spcPts val="2000"/>
              </a:lnSpc>
              <a:spcBef>
                <a:spcPts val="400"/>
              </a:spcBef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</a:pPr>
            <a:endParaRPr lang="pl-PL" sz="1600" dirty="0"/>
          </a:p>
          <a:p>
            <a:pPr marL="533400" lvl="1" indent="-261938">
              <a:lnSpc>
                <a:spcPts val="2000"/>
              </a:lnSpc>
              <a:spcBef>
                <a:spcPts val="400"/>
              </a:spcBef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</a:pPr>
            <a:endParaRPr lang="pl-PL" sz="1600" dirty="0"/>
          </a:p>
          <a:p>
            <a:pPr marL="533400" lvl="1" indent="-261938">
              <a:lnSpc>
                <a:spcPts val="2000"/>
              </a:lnSpc>
              <a:spcBef>
                <a:spcPts val="400"/>
              </a:spcBef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xmlns="" val="1243660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1043608" y="764704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rgbClr val="FF0000"/>
                </a:solidFill>
              </a:rPr>
              <a:t>4</a:t>
            </a:r>
            <a:r>
              <a:rPr lang="pl-PL" sz="2400" b="1" dirty="0" smtClean="0"/>
              <a:t>. Działalność Narodowego Funduszu w latach 1989-2017</a:t>
            </a:r>
            <a:endParaRPr lang="pl-PL" sz="2400" b="1" dirty="0"/>
          </a:p>
        </p:txBody>
      </p:sp>
      <p:sp>
        <p:nvSpPr>
          <p:cNvPr id="103" name="Rectangle 3"/>
          <p:cNvSpPr>
            <a:spLocks noChangeArrowheads="1"/>
          </p:cNvSpPr>
          <p:nvPr/>
        </p:nvSpPr>
        <p:spPr bwMode="auto">
          <a:xfrm>
            <a:off x="611560" y="1556792"/>
            <a:ext cx="8064896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0975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defRPr/>
            </a:pPr>
            <a:r>
              <a:rPr lang="pl-PL" sz="2000" b="1" dirty="0" smtClean="0"/>
              <a:t>Kwoty </a:t>
            </a:r>
            <a:r>
              <a:rPr lang="pl-PL" sz="2000" b="1" dirty="0"/>
              <a:t>podpisanych </a:t>
            </a:r>
            <a:r>
              <a:rPr lang="pl-PL" sz="2000" b="1" dirty="0" smtClean="0"/>
              <a:t>umów w zakresie ochrony powietrza</a:t>
            </a:r>
            <a:r>
              <a:rPr lang="pl-PL" sz="2000" dirty="0" smtClean="0"/>
              <a:t>:</a:t>
            </a:r>
            <a:endParaRPr lang="pl-PL" sz="2000" dirty="0"/>
          </a:p>
          <a:p>
            <a:pPr marL="442913" lvl="1" indent="-261938" defTabSz="896938">
              <a:spcBef>
                <a:spcPts val="600"/>
              </a:spcBef>
              <a:buSzPct val="100000"/>
              <a:buNone/>
              <a:defRPr/>
            </a:pPr>
            <a:r>
              <a:rPr lang="pl-PL" dirty="0"/>
              <a:t>1. Środki własne (</a:t>
            </a:r>
            <a:r>
              <a:rPr lang="pl-PL" dirty="0" smtClean="0"/>
              <a:t>1989-2017) 		</a:t>
            </a:r>
            <a:r>
              <a:rPr lang="pl-PL" sz="2200" b="1" dirty="0" smtClean="0"/>
              <a:t>11,5</a:t>
            </a:r>
            <a:r>
              <a:rPr lang="pl-PL" dirty="0" smtClean="0"/>
              <a:t> </a:t>
            </a:r>
            <a:r>
              <a:rPr lang="pl-PL" dirty="0"/>
              <a:t>mld </a:t>
            </a:r>
            <a:r>
              <a:rPr lang="pl-PL" dirty="0" smtClean="0"/>
              <a:t>zł</a:t>
            </a:r>
            <a:endParaRPr lang="pl-PL" i="1" dirty="0">
              <a:solidFill>
                <a:srgbClr val="0070C0"/>
              </a:solidFill>
            </a:endParaRPr>
          </a:p>
          <a:p>
            <a:pPr marL="442913" lvl="1" indent="-261938" defTabSz="896938">
              <a:spcBef>
                <a:spcPts val="600"/>
              </a:spcBef>
              <a:buSzPct val="100000"/>
              <a:buNone/>
              <a:defRPr/>
            </a:pPr>
            <a:r>
              <a:rPr lang="pl-PL" dirty="0"/>
              <a:t>2. Środki zagraniczne </a:t>
            </a:r>
            <a:r>
              <a:rPr lang="pl-PL" dirty="0" smtClean="0"/>
              <a:t>			</a:t>
            </a:r>
            <a:r>
              <a:rPr lang="pl-PL" sz="2200" b="1" dirty="0" smtClean="0"/>
              <a:t>7,6</a:t>
            </a:r>
            <a:r>
              <a:rPr lang="pl-PL" dirty="0" smtClean="0"/>
              <a:t> </a:t>
            </a:r>
            <a:r>
              <a:rPr lang="pl-PL" dirty="0"/>
              <a:t>mld </a:t>
            </a:r>
            <a:r>
              <a:rPr lang="pl-PL" dirty="0" smtClean="0"/>
              <a:t>zł, </a:t>
            </a:r>
            <a:r>
              <a:rPr lang="pl-PL" dirty="0"/>
              <a:t>z tego:</a:t>
            </a:r>
          </a:p>
          <a:p>
            <a:pPr marL="715963" lvl="1" indent="-273050" defTabSz="896938">
              <a:spcBef>
                <a:spcPts val="250"/>
              </a:spcBef>
              <a:buSzPct val="100000"/>
              <a:buFont typeface="Arial" pitchFamily="34" charset="0"/>
              <a:buChar char="•"/>
              <a:defRPr/>
            </a:pPr>
            <a:r>
              <a:rPr lang="pl-PL" dirty="0"/>
              <a:t>ISPA/Fundusz Spójności 2004-2006 	</a:t>
            </a:r>
            <a:r>
              <a:rPr lang="pl-PL" sz="2000" b="1" dirty="0" smtClean="0"/>
              <a:t>0,2</a:t>
            </a:r>
            <a:r>
              <a:rPr lang="pl-PL" dirty="0" smtClean="0"/>
              <a:t> mld zł</a:t>
            </a:r>
          </a:p>
          <a:p>
            <a:pPr marL="715963" lvl="1" indent="-273050" defTabSz="896938">
              <a:spcBef>
                <a:spcPts val="250"/>
              </a:spcBef>
              <a:buSzPct val="100000"/>
              <a:buFont typeface="Arial" pitchFamily="34" charset="0"/>
              <a:buChar char="•"/>
              <a:defRPr/>
            </a:pPr>
            <a:r>
              <a:rPr lang="pl-PL" dirty="0" smtClean="0"/>
              <a:t>PO </a:t>
            </a:r>
            <a:r>
              <a:rPr lang="pl-PL" dirty="0"/>
              <a:t>IiŚ 2007-2013 </a:t>
            </a:r>
            <a:r>
              <a:rPr lang="pl-PL" dirty="0" smtClean="0"/>
              <a:t>			</a:t>
            </a:r>
            <a:r>
              <a:rPr lang="pl-PL" sz="2000" b="1" dirty="0" smtClean="0"/>
              <a:t>2,2</a:t>
            </a:r>
            <a:r>
              <a:rPr lang="pl-PL" dirty="0" smtClean="0"/>
              <a:t> </a:t>
            </a:r>
            <a:r>
              <a:rPr lang="pl-PL" dirty="0"/>
              <a:t>mld </a:t>
            </a:r>
            <a:r>
              <a:rPr lang="pl-PL" dirty="0" smtClean="0"/>
              <a:t>zł</a:t>
            </a:r>
            <a:endParaRPr lang="pl-PL" dirty="0"/>
          </a:p>
          <a:p>
            <a:pPr marL="715963" lvl="1" indent="-273050" defTabSz="896938">
              <a:spcBef>
                <a:spcPts val="250"/>
              </a:spcBef>
              <a:buSzPct val="100000"/>
              <a:buFont typeface="Arial" pitchFamily="34" charset="0"/>
              <a:buChar char="•"/>
              <a:defRPr/>
            </a:pPr>
            <a:r>
              <a:rPr lang="pl-PL" dirty="0"/>
              <a:t>PO IiŚ 2014-2020 </a:t>
            </a:r>
            <a:r>
              <a:rPr lang="pl-PL" dirty="0" smtClean="0"/>
              <a:t>			</a:t>
            </a:r>
            <a:r>
              <a:rPr lang="pl-PL" sz="2000" b="1" dirty="0" smtClean="0"/>
              <a:t>4,5</a:t>
            </a:r>
            <a:r>
              <a:rPr lang="pl-PL" dirty="0" smtClean="0"/>
              <a:t> </a:t>
            </a:r>
            <a:r>
              <a:rPr lang="pl-PL" dirty="0"/>
              <a:t>mld </a:t>
            </a:r>
            <a:r>
              <a:rPr lang="pl-PL" dirty="0" smtClean="0"/>
              <a:t>zł </a:t>
            </a:r>
          </a:p>
          <a:p>
            <a:pPr marL="715963" lvl="1" indent="-273050" defTabSz="896938">
              <a:spcBef>
                <a:spcPts val="250"/>
              </a:spcBef>
              <a:buSzPct val="100000"/>
              <a:buFont typeface="Arial" pitchFamily="34" charset="0"/>
              <a:buChar char="•"/>
              <a:defRPr/>
            </a:pPr>
            <a:r>
              <a:rPr lang="pl-PL" dirty="0" smtClean="0"/>
              <a:t>MF </a:t>
            </a:r>
            <a:r>
              <a:rPr lang="pl-PL" dirty="0"/>
              <a:t>EOG i NMF </a:t>
            </a:r>
            <a:r>
              <a:rPr lang="pl-PL" dirty="0" smtClean="0"/>
              <a:t>			</a:t>
            </a:r>
            <a:r>
              <a:rPr lang="pl-PL" sz="2000" b="1" dirty="0" smtClean="0"/>
              <a:t>0,7</a:t>
            </a:r>
            <a:r>
              <a:rPr lang="pl-PL" dirty="0" smtClean="0"/>
              <a:t> </a:t>
            </a:r>
            <a:r>
              <a:rPr lang="pl-PL" dirty="0"/>
              <a:t>mld </a:t>
            </a:r>
            <a:r>
              <a:rPr lang="pl-PL" dirty="0" smtClean="0"/>
              <a:t>zł</a:t>
            </a:r>
            <a:endParaRPr lang="pl-PL" dirty="0"/>
          </a:p>
          <a:p>
            <a:pPr marL="180975" lvl="1" indent="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None/>
              <a:defRPr/>
            </a:pPr>
            <a:r>
              <a:rPr lang="pl-PL" sz="2000" b="1" dirty="0" smtClean="0"/>
              <a:t>Razem</a:t>
            </a:r>
            <a:r>
              <a:rPr lang="pl-PL" sz="2000" b="1" dirty="0"/>
              <a:t>: </a:t>
            </a:r>
            <a:r>
              <a:rPr lang="pl-PL" sz="2000" b="1" dirty="0" smtClean="0"/>
              <a:t>			           </a:t>
            </a:r>
            <a:r>
              <a:rPr lang="pl-PL" sz="2200" b="1" dirty="0" smtClean="0"/>
              <a:t>19,1</a:t>
            </a:r>
            <a:r>
              <a:rPr lang="pl-PL" sz="2000" b="1" dirty="0" smtClean="0"/>
              <a:t> </a:t>
            </a:r>
            <a:r>
              <a:rPr lang="pl-PL" sz="2000" b="1" dirty="0"/>
              <a:t>mld </a:t>
            </a:r>
            <a:r>
              <a:rPr lang="pl-PL" sz="2000" b="1" dirty="0" smtClean="0"/>
              <a:t>zł</a:t>
            </a:r>
            <a:endParaRPr lang="pl-PL" sz="2000" b="1" i="1" dirty="0">
              <a:solidFill>
                <a:srgbClr val="0070C0"/>
              </a:solidFill>
            </a:endParaRPr>
          </a:p>
          <a:p>
            <a:pPr marL="442913" lvl="1" indent="-171450">
              <a:spcBef>
                <a:spcPts val="600"/>
              </a:spcBef>
              <a:buSzPct val="100000"/>
              <a:defRPr/>
            </a:pPr>
            <a:r>
              <a:rPr lang="pl-PL" b="1" dirty="0" smtClean="0"/>
              <a:t>W tym w latach 2016-2017</a:t>
            </a:r>
          </a:p>
          <a:p>
            <a:pPr marL="715963" lvl="1" indent="-273050">
              <a:spcBef>
                <a:spcPts val="6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pl-PL" dirty="0"/>
              <a:t>Środki </a:t>
            </a:r>
            <a:r>
              <a:rPr lang="pl-PL" dirty="0" smtClean="0"/>
              <a:t>własne			</a:t>
            </a:r>
            <a:r>
              <a:rPr lang="pl-PL" sz="2000" b="1" dirty="0" smtClean="0"/>
              <a:t>1,0</a:t>
            </a:r>
            <a:r>
              <a:rPr lang="pl-PL" dirty="0" smtClean="0"/>
              <a:t> </a:t>
            </a:r>
            <a:r>
              <a:rPr lang="pl-PL" dirty="0"/>
              <a:t>mld </a:t>
            </a:r>
            <a:r>
              <a:rPr lang="pl-PL" dirty="0" smtClean="0"/>
              <a:t>zł</a:t>
            </a:r>
          </a:p>
          <a:p>
            <a:pPr marL="715963" lvl="1" indent="-273050">
              <a:spcBef>
                <a:spcPts val="6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pl-PL" dirty="0" smtClean="0"/>
              <a:t>PO </a:t>
            </a:r>
            <a:r>
              <a:rPr lang="pl-PL" dirty="0" err="1"/>
              <a:t>IiŚ</a:t>
            </a:r>
            <a:r>
              <a:rPr lang="pl-PL" dirty="0"/>
              <a:t> </a:t>
            </a:r>
            <a:r>
              <a:rPr lang="pl-PL" dirty="0" smtClean="0"/>
              <a:t>2014-2020			</a:t>
            </a:r>
            <a:r>
              <a:rPr lang="pl-PL" sz="2000" b="1" dirty="0"/>
              <a:t>4,5</a:t>
            </a:r>
            <a:r>
              <a:rPr lang="pl-PL" dirty="0"/>
              <a:t> mld zł </a:t>
            </a:r>
          </a:p>
          <a:p>
            <a:pPr marL="180975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defRPr/>
            </a:pPr>
            <a:r>
              <a:rPr lang="pl-PL" sz="2000" b="1" dirty="0" smtClean="0"/>
              <a:t>Razem</a:t>
            </a:r>
            <a:r>
              <a:rPr lang="pl-PL" sz="2000" b="1" dirty="0"/>
              <a:t>: 			           </a:t>
            </a:r>
            <a:r>
              <a:rPr lang="pl-PL" sz="2000" b="1" dirty="0" smtClean="0"/>
              <a:t>   </a:t>
            </a:r>
            <a:r>
              <a:rPr lang="pl-PL" sz="2200" b="1" dirty="0" smtClean="0"/>
              <a:t> 5,5 </a:t>
            </a:r>
            <a:r>
              <a:rPr lang="pl-PL" sz="2000" b="1" dirty="0"/>
              <a:t>mld zł</a:t>
            </a:r>
            <a:endParaRPr lang="pl-PL" sz="2000" b="1" i="1" dirty="0">
              <a:solidFill>
                <a:srgbClr val="0070C0"/>
              </a:solidFill>
            </a:endParaRPr>
          </a:p>
          <a:p>
            <a:pPr marL="447675" indent="-26670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Arial" pitchFamily="34" charset="0"/>
              <a:buChar char="•"/>
              <a:defRPr/>
            </a:pPr>
            <a:endParaRPr lang="pl-PL" sz="2400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defRPr/>
            </a:pPr>
            <a:endParaRPr lang="pl-PL" sz="2400" dirty="0">
              <a:latin typeface="+mj-lt"/>
            </a:endParaRPr>
          </a:p>
          <a:p>
            <a:pPr marL="533400" indent="-533400" algn="just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defRPr/>
            </a:pPr>
            <a:endParaRPr lang="pl-PL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4478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07875" y="438917"/>
            <a:ext cx="7831622" cy="1143000"/>
          </a:xfrm>
        </p:spPr>
        <p:txBody>
          <a:bodyPr>
            <a:normAutofit/>
          </a:bodyPr>
          <a:lstStyle/>
          <a:p>
            <a:r>
              <a:rPr lang="pl-PL" sz="2400" dirty="0">
                <a:solidFill>
                  <a:srgbClr val="FF0000"/>
                </a:solidFill>
              </a:rPr>
              <a:t>5</a:t>
            </a:r>
            <a:r>
              <a:rPr lang="pl-PL" sz="2400" dirty="0" smtClean="0"/>
              <a:t>. </a:t>
            </a:r>
            <a:r>
              <a:rPr lang="pl-PL" sz="2400" dirty="0"/>
              <a:t>Realizacja PO </a:t>
            </a:r>
            <a:r>
              <a:rPr lang="pl-PL" sz="2400" dirty="0" err="1"/>
              <a:t>IiŚ</a:t>
            </a:r>
            <a:r>
              <a:rPr lang="pl-PL" sz="2400" dirty="0"/>
              <a:t> 2014-2020 (umowy narastająco)</a:t>
            </a:r>
          </a:p>
        </p:txBody>
      </p:sp>
      <p:sp>
        <p:nvSpPr>
          <p:cNvPr id="3" name="Prostokąt 2"/>
          <p:cNvSpPr/>
          <p:nvPr/>
        </p:nvSpPr>
        <p:spPr>
          <a:xfrm>
            <a:off x="3131840" y="2780928"/>
            <a:ext cx="2448272" cy="216024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2">
                <a:alpha val="29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81916"/>
            <a:ext cx="9144000" cy="458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7576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413792"/>
            <a:ext cx="7615262" cy="1143000"/>
          </a:xfrm>
        </p:spPr>
        <p:txBody>
          <a:bodyPr>
            <a:normAutofit/>
          </a:bodyPr>
          <a:lstStyle/>
          <a:p>
            <a:r>
              <a:rPr lang="pl-PL" sz="2400" dirty="0">
                <a:solidFill>
                  <a:srgbClr val="FF0000"/>
                </a:solidFill>
              </a:rPr>
              <a:t>6</a:t>
            </a:r>
            <a:r>
              <a:rPr lang="pl-PL" sz="2400" dirty="0" smtClean="0"/>
              <a:t>. Krajowy Pakiet Czystego Powietrza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1772816"/>
            <a:ext cx="7571184" cy="4353347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AutoNum type="arabicPeriod"/>
            </a:pPr>
            <a:r>
              <a:rPr lang="pl-PL" dirty="0" smtClean="0"/>
              <a:t>Opis.</a:t>
            </a:r>
          </a:p>
          <a:p>
            <a:pPr marL="457200" indent="-457200">
              <a:buAutoNum type="arabicPeriod"/>
            </a:pPr>
            <a:r>
              <a:rPr lang="pl-PL" dirty="0" smtClean="0"/>
              <a:t>Jak mierzyć smog.</a:t>
            </a:r>
          </a:p>
          <a:p>
            <a:pPr marL="457200" indent="-457200">
              <a:buAutoNum type="arabicPeriod"/>
            </a:pPr>
            <a:r>
              <a:rPr lang="pl-PL" dirty="0" smtClean="0"/>
              <a:t>Typ beneficjenta.</a:t>
            </a:r>
          </a:p>
          <a:p>
            <a:pPr marL="457200" indent="-457200">
              <a:buAutoNum type="arabicPeriod"/>
            </a:pPr>
            <a:r>
              <a:rPr lang="pl-PL" dirty="0" smtClean="0"/>
              <a:t>Typ projektów.</a:t>
            </a:r>
          </a:p>
          <a:p>
            <a:pPr marL="457200" indent="-457200">
              <a:buAutoNum type="arabicPeriod"/>
            </a:pPr>
            <a:r>
              <a:rPr lang="pl-PL" dirty="0" smtClean="0"/>
              <a:t>Tryb i zasady wyboru projektów.</a:t>
            </a:r>
          </a:p>
          <a:p>
            <a:pPr marL="457200" indent="-457200">
              <a:buAutoNum type="arabicPeriod"/>
            </a:pPr>
            <a:r>
              <a:rPr lang="pl-PL" dirty="0" smtClean="0"/>
              <a:t>Forma finansowania.</a:t>
            </a:r>
          </a:p>
          <a:p>
            <a:pPr marL="457200" indent="-457200">
              <a:buAutoNum type="arabicPeriod"/>
            </a:pPr>
            <a:r>
              <a:rPr lang="pl-PL" dirty="0" smtClean="0"/>
              <a:t>Instytucje wdrażające pakiet.</a:t>
            </a:r>
          </a:p>
          <a:p>
            <a:pPr marL="457200" indent="-457200">
              <a:buAutoNum type="arabicPeriod"/>
            </a:pPr>
            <a:r>
              <a:rPr lang="pl-PL" dirty="0" smtClean="0"/>
              <a:t>Organizacja realizacji pakietu.</a:t>
            </a:r>
          </a:p>
          <a:p>
            <a:pPr marL="457200" indent="-457200">
              <a:buAutoNum type="arabicPeriod"/>
            </a:pPr>
            <a:r>
              <a:rPr lang="pl-PL" dirty="0" smtClean="0"/>
              <a:t>Monitoring pakietu.</a:t>
            </a:r>
          </a:p>
          <a:p>
            <a:pPr marL="457200" indent="-457200">
              <a:buAutoNum type="arabicPeriod"/>
            </a:pPr>
            <a:r>
              <a:rPr lang="pl-PL" dirty="0" smtClean="0"/>
              <a:t>Źródła finansowania pakietu.</a:t>
            </a:r>
          </a:p>
          <a:p>
            <a:pPr marL="457200" indent="-45720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566147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413792"/>
            <a:ext cx="7615262" cy="1143000"/>
          </a:xfrm>
        </p:spPr>
        <p:txBody>
          <a:bodyPr>
            <a:normAutofit/>
          </a:bodyPr>
          <a:lstStyle/>
          <a:p>
            <a:r>
              <a:rPr lang="pl-PL" sz="2400" dirty="0">
                <a:solidFill>
                  <a:srgbClr val="FF0000"/>
                </a:solidFill>
                <a:latin typeface="+mn-lt"/>
              </a:rPr>
              <a:t>7</a:t>
            </a:r>
            <a:r>
              <a:rPr lang="pl-PL" sz="2400" dirty="0" smtClean="0">
                <a:latin typeface="+mn-lt"/>
              </a:rPr>
              <a:t>. Opis</a:t>
            </a:r>
            <a:br>
              <a:rPr lang="pl-PL" sz="2400" dirty="0" smtClean="0">
                <a:latin typeface="+mn-lt"/>
              </a:rPr>
            </a:br>
            <a:r>
              <a:rPr lang="pl-PL" sz="1800" dirty="0" smtClean="0"/>
              <a:t>Metodologia </a:t>
            </a:r>
            <a:r>
              <a:rPr lang="pl-PL" sz="1800" dirty="0"/>
              <a:t>Pakietu zgodna z </a:t>
            </a:r>
            <a:r>
              <a:rPr lang="pl-PL" sz="1800" dirty="0" err="1"/>
              <a:t>SzOOP</a:t>
            </a:r>
            <a:r>
              <a:rPr lang="pl-PL" sz="1800" dirty="0"/>
              <a:t> PO </a:t>
            </a:r>
            <a:r>
              <a:rPr lang="pl-PL" sz="1800" dirty="0" err="1"/>
              <a:t>IiŚ</a:t>
            </a:r>
            <a:r>
              <a:rPr lang="pl-PL" sz="1800" dirty="0"/>
              <a:t> 2014-2020</a:t>
            </a:r>
            <a:endParaRPr lang="pl-PL" sz="18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916832"/>
            <a:ext cx="7848872" cy="43533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b="1" dirty="0" smtClean="0"/>
              <a:t>Krajowy Pakiet Czystego Powietrza </a:t>
            </a:r>
            <a:r>
              <a:rPr lang="pl-PL" sz="1800" dirty="0" smtClean="0"/>
              <a:t>obejmuje:</a:t>
            </a:r>
          </a:p>
          <a:p>
            <a:pPr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sz="1800" dirty="0" smtClean="0"/>
              <a:t>PO </a:t>
            </a:r>
            <a:r>
              <a:rPr lang="pl-PL" sz="1800" dirty="0" err="1" smtClean="0"/>
              <a:t>IiŚ</a:t>
            </a:r>
            <a:r>
              <a:rPr lang="pl-PL" sz="1800" dirty="0" smtClean="0"/>
              <a:t> 2014-2020 wdrażany przez NFOŚiGW i WFOŚiGW,</a:t>
            </a:r>
          </a:p>
          <a:p>
            <a:pPr algn="just"/>
            <a:r>
              <a:rPr lang="pl-PL" sz="1800" dirty="0" smtClean="0"/>
              <a:t>środki </a:t>
            </a:r>
            <a:r>
              <a:rPr lang="pl-PL" sz="1800" dirty="0"/>
              <a:t>MF EOG </a:t>
            </a:r>
            <a:r>
              <a:rPr lang="pl-PL" sz="1800" dirty="0" smtClean="0"/>
              <a:t>2014-2021,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1800" dirty="0" smtClean="0"/>
              <a:t>programy priorytetowe NFOŚiGW,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1800" dirty="0" smtClean="0"/>
              <a:t>programy lub listy przedsięwzięć priorytetowych WFOŚiGW.</a:t>
            </a:r>
          </a:p>
          <a:p>
            <a:pPr marL="0" indent="0" algn="just"/>
            <a:endParaRPr lang="pl-PL" sz="1800" dirty="0"/>
          </a:p>
          <a:p>
            <a:pPr marL="0" indent="0" algn="just"/>
            <a:endParaRPr lang="pl-PL" sz="1800" dirty="0"/>
          </a:p>
          <a:p>
            <a:pPr marL="0" indent="0" algn="just">
              <a:buNone/>
            </a:pPr>
            <a:r>
              <a:rPr lang="pl-PL" sz="1800" b="1" dirty="0" smtClean="0"/>
              <a:t>Celem</a:t>
            </a:r>
            <a:r>
              <a:rPr lang="pl-PL" sz="1800" dirty="0" smtClean="0"/>
              <a:t> Krajowego Pakietu </a:t>
            </a:r>
            <a:r>
              <a:rPr lang="pl-PL" sz="1800" dirty="0"/>
              <a:t>C</a:t>
            </a:r>
            <a:r>
              <a:rPr lang="pl-PL" sz="1800" dirty="0" smtClean="0"/>
              <a:t>zystego Powietrza jest zapewnienie kompleksowego podejścia do zmniejszania emisji zanieczyszczeń do powietrza.</a:t>
            </a:r>
          </a:p>
        </p:txBody>
      </p:sp>
    </p:spTree>
    <p:extLst>
      <p:ext uri="{BB962C8B-B14F-4D97-AF65-F5344CB8AC3E}">
        <p14:creationId xmlns:p14="http://schemas.microsoft.com/office/powerpoint/2010/main" xmlns="" val="2325425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413792"/>
            <a:ext cx="7615262" cy="1143000"/>
          </a:xfrm>
        </p:spPr>
        <p:txBody>
          <a:bodyPr>
            <a:normAutofit/>
          </a:bodyPr>
          <a:lstStyle/>
          <a:p>
            <a:r>
              <a:rPr lang="pl-PL" sz="2400" dirty="0">
                <a:solidFill>
                  <a:srgbClr val="FF0000"/>
                </a:solidFill>
              </a:rPr>
              <a:t>8</a:t>
            </a:r>
            <a:r>
              <a:rPr lang="pl-PL" sz="2400" dirty="0" smtClean="0"/>
              <a:t>. Jak mierzyć smog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556792"/>
            <a:ext cx="7571184" cy="43533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800" b="1" dirty="0">
                <a:solidFill>
                  <a:srgbClr val="000000"/>
                </a:solidFill>
              </a:rPr>
              <a:t>Kluczowe </a:t>
            </a:r>
            <a:r>
              <a:rPr lang="pl-PL" sz="1800" b="1" dirty="0" smtClean="0">
                <a:solidFill>
                  <a:srgbClr val="000000"/>
                </a:solidFill>
              </a:rPr>
              <a:t>pytanie: </a:t>
            </a:r>
            <a:r>
              <a:rPr lang="pl-PL" sz="1800" dirty="0" smtClean="0">
                <a:solidFill>
                  <a:srgbClr val="FF0000"/>
                </a:solidFill>
              </a:rPr>
              <a:t>Jak </a:t>
            </a:r>
            <a:r>
              <a:rPr lang="pl-PL" sz="1800" dirty="0">
                <a:solidFill>
                  <a:srgbClr val="FF0000"/>
                </a:solidFill>
              </a:rPr>
              <a:t>mierzyć smog?</a:t>
            </a:r>
          </a:p>
          <a:p>
            <a:pPr marL="0" indent="0">
              <a:buNone/>
            </a:pPr>
            <a:endParaRPr lang="pl-PL" sz="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sz="1800" b="1" dirty="0" smtClean="0">
                <a:solidFill>
                  <a:srgbClr val="FF0000"/>
                </a:solidFill>
              </a:rPr>
              <a:t>GIOŚ </a:t>
            </a:r>
            <a:r>
              <a:rPr lang="pl-PL" sz="1800" b="1" dirty="0">
                <a:solidFill>
                  <a:srgbClr val="FF0000"/>
                </a:solidFill>
              </a:rPr>
              <a:t>powinien określić wskaźniki i wymagane efekty realizacji Pakietu</a:t>
            </a:r>
            <a:r>
              <a:rPr lang="pl-PL" sz="1800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pl-PL" sz="800" b="1" dirty="0"/>
          </a:p>
          <a:p>
            <a:pPr marL="0" indent="0">
              <a:buNone/>
            </a:pPr>
            <a:r>
              <a:rPr lang="pl-PL" sz="1800" b="1" dirty="0"/>
              <a:t>Proponowane wskaźniki rezultatu bezpośredniego:</a:t>
            </a:r>
          </a:p>
          <a:p>
            <a:endParaRPr lang="pl-PL" sz="1000" b="1" dirty="0"/>
          </a:p>
          <a:p>
            <a:pPr marL="0" indent="0">
              <a:buNone/>
            </a:pPr>
            <a:r>
              <a:rPr lang="pl-PL" sz="1800" b="1" dirty="0"/>
              <a:t>Podstawowe wskaźniki </a:t>
            </a:r>
            <a:r>
              <a:rPr lang="pl-PL" sz="1800" b="1" dirty="0">
                <a:solidFill>
                  <a:srgbClr val="FF0000"/>
                </a:solidFill>
              </a:rPr>
              <a:t>(do dyskusji)</a:t>
            </a:r>
            <a:r>
              <a:rPr lang="pl-PL" sz="1800" b="1" dirty="0"/>
              <a:t>:</a:t>
            </a:r>
          </a:p>
          <a:p>
            <a:pPr>
              <a:buAutoNum type="alphaLcParenR"/>
            </a:pPr>
            <a:r>
              <a:rPr lang="pl-PL" sz="1800" dirty="0" smtClean="0"/>
              <a:t>ograniczenie </a:t>
            </a:r>
            <a:r>
              <a:rPr lang="pl-PL" sz="1800" dirty="0"/>
              <a:t>emisji pyłów o średnicy mniejszej niż 10 mikrometrów (PM10) [Mg/rok],</a:t>
            </a:r>
          </a:p>
          <a:p>
            <a:pPr>
              <a:buAutoNum type="alphaLcParenR"/>
            </a:pPr>
            <a:r>
              <a:rPr lang="pl-PL" sz="1800" dirty="0"/>
              <a:t>ograniczenie emisji pyłów o średnicy mniejszej niż 2,5 mikrometra (PM2,5) [Mg/rok],</a:t>
            </a:r>
          </a:p>
          <a:p>
            <a:pPr>
              <a:buAutoNum type="alphaLcParenR"/>
            </a:pPr>
            <a:r>
              <a:rPr lang="pl-PL" sz="1800" dirty="0"/>
              <a:t>ograniczenie emisji </a:t>
            </a:r>
            <a:r>
              <a:rPr lang="pl-PL" sz="1800" dirty="0" err="1"/>
              <a:t>benzo</a:t>
            </a:r>
            <a:r>
              <a:rPr lang="pl-PL" sz="1800" dirty="0"/>
              <a:t>(a)</a:t>
            </a:r>
            <a:r>
              <a:rPr lang="pl-PL" sz="1800" dirty="0" err="1"/>
              <a:t>pirenu</a:t>
            </a:r>
            <a:r>
              <a:rPr lang="pl-PL" sz="1800" dirty="0"/>
              <a:t> [Mg/rok],</a:t>
            </a:r>
          </a:p>
          <a:p>
            <a:pPr>
              <a:buAutoNum type="alphaLcParenR"/>
            </a:pPr>
            <a:r>
              <a:rPr lang="pl-PL" sz="1800" dirty="0"/>
              <a:t>ograniczenie emisji dwutlenku siarki [Mg/rok],</a:t>
            </a:r>
          </a:p>
          <a:p>
            <a:pPr>
              <a:buAutoNum type="alphaLcParenR"/>
            </a:pPr>
            <a:r>
              <a:rPr lang="pl-PL" sz="1800" dirty="0"/>
              <a:t>ograniczenie emisji tlenków azotu [Mg/rok],</a:t>
            </a:r>
          </a:p>
          <a:p>
            <a:pPr>
              <a:buAutoNum type="alphaLcParenR"/>
            </a:pPr>
            <a:r>
              <a:rPr lang="pl-PL" sz="1800" dirty="0"/>
              <a:t>zmniejszenie emisji dwutlenku węgla [Mg/rok].</a:t>
            </a:r>
          </a:p>
          <a:p>
            <a:pPr marL="0" indent="0"/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xmlns="" val="1238543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8713</TotalTime>
  <Words>1135</Words>
  <Application>Microsoft Office PowerPoint</Application>
  <PresentationFormat>Pokaz na ekranie (4:3)</PresentationFormat>
  <Paragraphs>291</Paragraphs>
  <Slides>32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3" baseType="lpstr">
      <vt:lpstr>Motyw pakietu Office</vt:lpstr>
      <vt:lpstr>Slajd 1</vt:lpstr>
      <vt:lpstr>Slajd 2</vt:lpstr>
      <vt:lpstr>Slajd 3</vt:lpstr>
      <vt:lpstr>Slajd 4</vt:lpstr>
      <vt:lpstr>Slajd 5</vt:lpstr>
      <vt:lpstr>5. Realizacja PO IiŚ 2014-2020 (umowy narastająco)</vt:lpstr>
      <vt:lpstr>6. Krajowy Pakiet Czystego Powietrza</vt:lpstr>
      <vt:lpstr>7. Opis Metodologia Pakietu zgodna z SzOOP PO IiŚ 2014-2020</vt:lpstr>
      <vt:lpstr>8. Jak mierzyć smog</vt:lpstr>
      <vt:lpstr>9. Jak mierzyć smog – cd.</vt:lpstr>
      <vt:lpstr>10. Jak mierzyć smog – cd.</vt:lpstr>
      <vt:lpstr>11. Typ beneficjenta</vt:lpstr>
      <vt:lpstr>12. Zakres efektywności energetycznej i odnawialnych źródeł energii</vt:lpstr>
      <vt:lpstr>13. Efektywność energetyczna (zakres)</vt:lpstr>
      <vt:lpstr>14. Efektywność energii cieplnej</vt:lpstr>
      <vt:lpstr>15. Efektywność energii elektrycznej</vt:lpstr>
      <vt:lpstr>16. Efektywność energetyczna + odnawialne źródła energii</vt:lpstr>
      <vt:lpstr>17. Odnawialne źródła energii</vt:lpstr>
      <vt:lpstr>18. Typy projektów wymagające wsparcia</vt:lpstr>
      <vt:lpstr>Slajd 20</vt:lpstr>
      <vt:lpstr>Slajd 21</vt:lpstr>
      <vt:lpstr>Slajd 22</vt:lpstr>
      <vt:lpstr>Slajd 23</vt:lpstr>
      <vt:lpstr>Slajd 24</vt:lpstr>
      <vt:lpstr>24. Programy priorytetowe Narodowego Funduszu z zakresu ochrony powietrza - w przygotowaniu</vt:lpstr>
      <vt:lpstr>Slajd 26</vt:lpstr>
      <vt:lpstr>26. Tryb i zasady wyboru projektów</vt:lpstr>
      <vt:lpstr>27. Formy finansowania</vt:lpstr>
      <vt:lpstr>28. Źródła finansowania</vt:lpstr>
      <vt:lpstr>29. Organizacja realizacji Krajowego Pakietu Czystego Powietrza</vt:lpstr>
      <vt:lpstr>30. Monitoring realizacji Krajowego Pakietu Antysmogowego</vt:lpstr>
      <vt:lpstr>Slajd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mpietras</dc:creator>
  <cp:lastModifiedBy>Konferencje</cp:lastModifiedBy>
  <cp:revision>666</cp:revision>
  <cp:lastPrinted>2018-02-26T11:45:01Z</cp:lastPrinted>
  <dcterms:created xsi:type="dcterms:W3CDTF">2014-08-06T13:18:13Z</dcterms:created>
  <dcterms:modified xsi:type="dcterms:W3CDTF">2018-02-28T08:38:49Z</dcterms:modified>
</cp:coreProperties>
</file>