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291" r:id="rId3"/>
    <p:sldId id="314" r:id="rId4"/>
    <p:sldId id="315" r:id="rId5"/>
    <p:sldId id="305" r:id="rId6"/>
    <p:sldId id="308" r:id="rId7"/>
    <p:sldId id="309" r:id="rId8"/>
    <p:sldId id="302" r:id="rId9"/>
    <p:sldId id="316" r:id="rId10"/>
    <p:sldId id="317" r:id="rId11"/>
    <p:sldId id="31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85FCF9C-346F-44CF-98B5-A47C27BB8B5C}">
          <p14:sldIdLst>
            <p14:sldId id="290"/>
            <p14:sldId id="291"/>
            <p14:sldId id="314"/>
            <p14:sldId id="315"/>
            <p14:sldId id="305"/>
            <p14:sldId id="308"/>
            <p14:sldId id="309"/>
            <p14:sldId id="302"/>
            <p14:sldId id="316"/>
            <p14:sldId id="31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jed\Desktop\raport%202017%20powietrze%20WYKRES%2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'wykres 6 2016'!$B$3</c:f>
              <c:strCache>
                <c:ptCount val="1"/>
                <c:pt idx="0">
                  <c:v>Pył zawieszony PM10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2016'!$B$4:$B$367</c:f>
              <c:numCache>
                <c:formatCode>General</c:formatCode>
                <c:ptCount val="364"/>
                <c:pt idx="0">
                  <c:v>90.63</c:v>
                </c:pt>
                <c:pt idx="1">
                  <c:v>75.58</c:v>
                </c:pt>
                <c:pt idx="2">
                  <c:v>19.88</c:v>
                </c:pt>
                <c:pt idx="3">
                  <c:v>10.130000000000001</c:v>
                </c:pt>
                <c:pt idx="4">
                  <c:v>16.96</c:v>
                </c:pt>
                <c:pt idx="5">
                  <c:v>24.92</c:v>
                </c:pt>
                <c:pt idx="6">
                  <c:v>113.42</c:v>
                </c:pt>
                <c:pt idx="7">
                  <c:v>297.08</c:v>
                </c:pt>
                <c:pt idx="8">
                  <c:v>170.71</c:v>
                </c:pt>
                <c:pt idx="9">
                  <c:v>96</c:v>
                </c:pt>
                <c:pt idx="10">
                  <c:v>112.96</c:v>
                </c:pt>
                <c:pt idx="11">
                  <c:v>44.42</c:v>
                </c:pt>
                <c:pt idx="12">
                  <c:v>42.29</c:v>
                </c:pt>
                <c:pt idx="13">
                  <c:v>31.04</c:v>
                </c:pt>
                <c:pt idx="14">
                  <c:v>39.21</c:v>
                </c:pt>
                <c:pt idx="15">
                  <c:v>80.5</c:v>
                </c:pt>
                <c:pt idx="16">
                  <c:v>120.42</c:v>
                </c:pt>
                <c:pt idx="17">
                  <c:v>52.5</c:v>
                </c:pt>
                <c:pt idx="18">
                  <c:v>45.38</c:v>
                </c:pt>
                <c:pt idx="19">
                  <c:v>79.13</c:v>
                </c:pt>
                <c:pt idx="20">
                  <c:v>29.88</c:v>
                </c:pt>
                <c:pt idx="21">
                  <c:v>31.46</c:v>
                </c:pt>
                <c:pt idx="22">
                  <c:v>105.13</c:v>
                </c:pt>
                <c:pt idx="23">
                  <c:v>91.42</c:v>
                </c:pt>
                <c:pt idx="24">
                  <c:v>76.92</c:v>
                </c:pt>
                <c:pt idx="25">
                  <c:v>73.33</c:v>
                </c:pt>
                <c:pt idx="26">
                  <c:v>182.04</c:v>
                </c:pt>
                <c:pt idx="27">
                  <c:v>131.38</c:v>
                </c:pt>
                <c:pt idx="28">
                  <c:v>93.58</c:v>
                </c:pt>
                <c:pt idx="29">
                  <c:v>97</c:v>
                </c:pt>
                <c:pt idx="30">
                  <c:v>89.46</c:v>
                </c:pt>
                <c:pt idx="31">
                  <c:v>122.22</c:v>
                </c:pt>
                <c:pt idx="32">
                  <c:v>122.5</c:v>
                </c:pt>
                <c:pt idx="33">
                  <c:v>99.5</c:v>
                </c:pt>
                <c:pt idx="34">
                  <c:v>46.75</c:v>
                </c:pt>
                <c:pt idx="35">
                  <c:v>51.79</c:v>
                </c:pt>
                <c:pt idx="36">
                  <c:v>52.33</c:v>
                </c:pt>
                <c:pt idx="37">
                  <c:v>32.409999999999997</c:v>
                </c:pt>
                <c:pt idx="38">
                  <c:v>37.700000000000003</c:v>
                </c:pt>
                <c:pt idx="39">
                  <c:v>51.63</c:v>
                </c:pt>
                <c:pt idx="40">
                  <c:v>55.88</c:v>
                </c:pt>
                <c:pt idx="41">
                  <c:v>45.04</c:v>
                </c:pt>
                <c:pt idx="42">
                  <c:v>41.17</c:v>
                </c:pt>
                <c:pt idx="43">
                  <c:v>69.5</c:v>
                </c:pt>
                <c:pt idx="44">
                  <c:v>99.83</c:v>
                </c:pt>
                <c:pt idx="45">
                  <c:v>212.13</c:v>
                </c:pt>
                <c:pt idx="46">
                  <c:v>188.79</c:v>
                </c:pt>
                <c:pt idx="47">
                  <c:v>149.13</c:v>
                </c:pt>
                <c:pt idx="48">
                  <c:v>46.17</c:v>
                </c:pt>
                <c:pt idx="49">
                  <c:v>34.880000000000003</c:v>
                </c:pt>
                <c:pt idx="50">
                  <c:v>40</c:v>
                </c:pt>
                <c:pt idx="51">
                  <c:v>14.79</c:v>
                </c:pt>
                <c:pt idx="52">
                  <c:v>18.21</c:v>
                </c:pt>
                <c:pt idx="53">
                  <c:v>15.75</c:v>
                </c:pt>
                <c:pt idx="54">
                  <c:v>13.79</c:v>
                </c:pt>
                <c:pt idx="55">
                  <c:v>18.29</c:v>
                </c:pt>
                <c:pt idx="56">
                  <c:v>32.71</c:v>
                </c:pt>
                <c:pt idx="57">
                  <c:v>42.42</c:v>
                </c:pt>
                <c:pt idx="58">
                  <c:v>48</c:v>
                </c:pt>
                <c:pt idx="59">
                  <c:v>24.45</c:v>
                </c:pt>
                <c:pt idx="60">
                  <c:v>23.29</c:v>
                </c:pt>
                <c:pt idx="61">
                  <c:v>37.380000000000003</c:v>
                </c:pt>
                <c:pt idx="62">
                  <c:v>39.75</c:v>
                </c:pt>
                <c:pt idx="63">
                  <c:v>34.21</c:v>
                </c:pt>
                <c:pt idx="64">
                  <c:v>24.63</c:v>
                </c:pt>
                <c:pt idx="65">
                  <c:v>65.63</c:v>
                </c:pt>
                <c:pt idx="66">
                  <c:v>61.38</c:v>
                </c:pt>
                <c:pt idx="67">
                  <c:v>49.29</c:v>
                </c:pt>
                <c:pt idx="68">
                  <c:v>52.29</c:v>
                </c:pt>
                <c:pt idx="69">
                  <c:v>37.75</c:v>
                </c:pt>
                <c:pt idx="70">
                  <c:v>25.29</c:v>
                </c:pt>
                <c:pt idx="71">
                  <c:v>69.5</c:v>
                </c:pt>
                <c:pt idx="72">
                  <c:v>134.66999999999999</c:v>
                </c:pt>
                <c:pt idx="73">
                  <c:v>110.17</c:v>
                </c:pt>
                <c:pt idx="74">
                  <c:v>34.17</c:v>
                </c:pt>
                <c:pt idx="75">
                  <c:v>66</c:v>
                </c:pt>
                <c:pt idx="76">
                  <c:v>18.829999999999998</c:v>
                </c:pt>
                <c:pt idx="77">
                  <c:v>28.25</c:v>
                </c:pt>
                <c:pt idx="78">
                  <c:v>25.21</c:v>
                </c:pt>
                <c:pt idx="79">
                  <c:v>48.71</c:v>
                </c:pt>
                <c:pt idx="80">
                  <c:v>39.08</c:v>
                </c:pt>
                <c:pt idx="81">
                  <c:v>27.04</c:v>
                </c:pt>
                <c:pt idx="82">
                  <c:v>67.959999999999994</c:v>
                </c:pt>
                <c:pt idx="83">
                  <c:v>81.08</c:v>
                </c:pt>
                <c:pt idx="84">
                  <c:v>21.43</c:v>
                </c:pt>
                <c:pt idx="85">
                  <c:v>35.33</c:v>
                </c:pt>
                <c:pt idx="86">
                  <c:v>50.54</c:v>
                </c:pt>
                <c:pt idx="87">
                  <c:v>92.38</c:v>
                </c:pt>
                <c:pt idx="88">
                  <c:v>28.63</c:v>
                </c:pt>
                <c:pt idx="89">
                  <c:v>54.33</c:v>
                </c:pt>
                <c:pt idx="90">
                  <c:v>38.58</c:v>
                </c:pt>
                <c:pt idx="91">
                  <c:v>36.71</c:v>
                </c:pt>
                <c:pt idx="92">
                  <c:v>28.58</c:v>
                </c:pt>
                <c:pt idx="93">
                  <c:v>31.26</c:v>
                </c:pt>
                <c:pt idx="94">
                  <c:v>36.29</c:v>
                </c:pt>
                <c:pt idx="95">
                  <c:v>15.42</c:v>
                </c:pt>
                <c:pt idx="96">
                  <c:v>17.55</c:v>
                </c:pt>
                <c:pt idx="97">
                  <c:v>19.38</c:v>
                </c:pt>
                <c:pt idx="98">
                  <c:v>35</c:v>
                </c:pt>
                <c:pt idx="99">
                  <c:v>35</c:v>
                </c:pt>
                <c:pt idx="100">
                  <c:v>20.079999999999998</c:v>
                </c:pt>
                <c:pt idx="101">
                  <c:v>26.04</c:v>
                </c:pt>
                <c:pt idx="102">
                  <c:v>11.25</c:v>
                </c:pt>
                <c:pt idx="103">
                  <c:v>16.420000000000002</c:v>
                </c:pt>
                <c:pt idx="104">
                  <c:v>41.83</c:v>
                </c:pt>
                <c:pt idx="105">
                  <c:v>18.670000000000002</c:v>
                </c:pt>
                <c:pt idx="106">
                  <c:v>29.29</c:v>
                </c:pt>
                <c:pt idx="107">
                  <c:v>13.13</c:v>
                </c:pt>
                <c:pt idx="108">
                  <c:v>16.25</c:v>
                </c:pt>
                <c:pt idx="109">
                  <c:v>26.09</c:v>
                </c:pt>
                <c:pt idx="110">
                  <c:v>32</c:v>
                </c:pt>
                <c:pt idx="111">
                  <c:v>21.38</c:v>
                </c:pt>
                <c:pt idx="112">
                  <c:v>15.63</c:v>
                </c:pt>
                <c:pt idx="113">
                  <c:v>22.67</c:v>
                </c:pt>
                <c:pt idx="114">
                  <c:v>27.33</c:v>
                </c:pt>
                <c:pt idx="115">
                  <c:v>15.58</c:v>
                </c:pt>
                <c:pt idx="116">
                  <c:v>12.5</c:v>
                </c:pt>
                <c:pt idx="117">
                  <c:v>11.42</c:v>
                </c:pt>
                <c:pt idx="118">
                  <c:v>20.96</c:v>
                </c:pt>
                <c:pt idx="119">
                  <c:v>26.17</c:v>
                </c:pt>
                <c:pt idx="120">
                  <c:v>15.22</c:v>
                </c:pt>
                <c:pt idx="121">
                  <c:v>24.83</c:v>
                </c:pt>
                <c:pt idx="122">
                  <c:v>21.79</c:v>
                </c:pt>
                <c:pt idx="123">
                  <c:v>26.71</c:v>
                </c:pt>
                <c:pt idx="124">
                  <c:v>29.17</c:v>
                </c:pt>
                <c:pt idx="125">
                  <c:v>31.83</c:v>
                </c:pt>
                <c:pt idx="126">
                  <c:v>27.88</c:v>
                </c:pt>
                <c:pt idx="127">
                  <c:v>16.38</c:v>
                </c:pt>
                <c:pt idx="128">
                  <c:v>17.670000000000002</c:v>
                </c:pt>
                <c:pt idx="129">
                  <c:v>35.130000000000003</c:v>
                </c:pt>
                <c:pt idx="130">
                  <c:v>28.83</c:v>
                </c:pt>
                <c:pt idx="131">
                  <c:v>30.04</c:v>
                </c:pt>
                <c:pt idx="132">
                  <c:v>35.32</c:v>
                </c:pt>
                <c:pt idx="133">
                  <c:v>44.79</c:v>
                </c:pt>
                <c:pt idx="134">
                  <c:v>37.92</c:v>
                </c:pt>
                <c:pt idx="135">
                  <c:v>23.83</c:v>
                </c:pt>
                <c:pt idx="136">
                  <c:v>36.08</c:v>
                </c:pt>
                <c:pt idx="137">
                  <c:v>28.33</c:v>
                </c:pt>
                <c:pt idx="138">
                  <c:v>35.130000000000003</c:v>
                </c:pt>
                <c:pt idx="139">
                  <c:v>33.46</c:v>
                </c:pt>
                <c:pt idx="140">
                  <c:v>25.46</c:v>
                </c:pt>
                <c:pt idx="141">
                  <c:v>23.54</c:v>
                </c:pt>
                <c:pt idx="142">
                  <c:v>36.67</c:v>
                </c:pt>
                <c:pt idx="143">
                  <c:v>20.63</c:v>
                </c:pt>
                <c:pt idx="144">
                  <c:v>19.79</c:v>
                </c:pt>
                <c:pt idx="145">
                  <c:v>20.38</c:v>
                </c:pt>
                <c:pt idx="146">
                  <c:v>22.46</c:v>
                </c:pt>
                <c:pt idx="147">
                  <c:v>26.58</c:v>
                </c:pt>
                <c:pt idx="148">
                  <c:v>22.39</c:v>
                </c:pt>
                <c:pt idx="149">
                  <c:v>25.5</c:v>
                </c:pt>
                <c:pt idx="150">
                  <c:v>25.5</c:v>
                </c:pt>
                <c:pt idx="151">
                  <c:v>23.54</c:v>
                </c:pt>
                <c:pt idx="152">
                  <c:v>31.71</c:v>
                </c:pt>
                <c:pt idx="153">
                  <c:v>26</c:v>
                </c:pt>
                <c:pt idx="154">
                  <c:v>21.75</c:v>
                </c:pt>
                <c:pt idx="155">
                  <c:v>15</c:v>
                </c:pt>
                <c:pt idx="156">
                  <c:v>21.96</c:v>
                </c:pt>
                <c:pt idx="157">
                  <c:v>15.21</c:v>
                </c:pt>
                <c:pt idx="158">
                  <c:v>23.83</c:v>
                </c:pt>
                <c:pt idx="159">
                  <c:v>25.88</c:v>
                </c:pt>
                <c:pt idx="160">
                  <c:v>24.04</c:v>
                </c:pt>
                <c:pt idx="161">
                  <c:v>17.46</c:v>
                </c:pt>
                <c:pt idx="162">
                  <c:v>25.33</c:v>
                </c:pt>
                <c:pt idx="163">
                  <c:v>17.21</c:v>
                </c:pt>
                <c:pt idx="164">
                  <c:v>15.33</c:v>
                </c:pt>
                <c:pt idx="165">
                  <c:v>17.54</c:v>
                </c:pt>
                <c:pt idx="166">
                  <c:v>19.75</c:v>
                </c:pt>
                <c:pt idx="167">
                  <c:v>11.79</c:v>
                </c:pt>
                <c:pt idx="168">
                  <c:v>13.83</c:v>
                </c:pt>
                <c:pt idx="169">
                  <c:v>17.71</c:v>
                </c:pt>
                <c:pt idx="170">
                  <c:v>30.42</c:v>
                </c:pt>
                <c:pt idx="171">
                  <c:v>18.79</c:v>
                </c:pt>
                <c:pt idx="172">
                  <c:v>34.67</c:v>
                </c:pt>
                <c:pt idx="173">
                  <c:v>23.88</c:v>
                </c:pt>
                <c:pt idx="174">
                  <c:v>28.5</c:v>
                </c:pt>
                <c:pt idx="175">
                  <c:v>27.08</c:v>
                </c:pt>
                <c:pt idx="176">
                  <c:v>16.63</c:v>
                </c:pt>
                <c:pt idx="178">
                  <c:v>27.5</c:v>
                </c:pt>
                <c:pt idx="179">
                  <c:v>21.96</c:v>
                </c:pt>
                <c:pt idx="180">
                  <c:v>15.79</c:v>
                </c:pt>
                <c:pt idx="181">
                  <c:v>20.38</c:v>
                </c:pt>
                <c:pt idx="182">
                  <c:v>10</c:v>
                </c:pt>
                <c:pt idx="183">
                  <c:v>17.46</c:v>
                </c:pt>
                <c:pt idx="184">
                  <c:v>28.33</c:v>
                </c:pt>
                <c:pt idx="185">
                  <c:v>27.42</c:v>
                </c:pt>
                <c:pt idx="186">
                  <c:v>26.58</c:v>
                </c:pt>
                <c:pt idx="187">
                  <c:v>28.04</c:v>
                </c:pt>
                <c:pt idx="188">
                  <c:v>22.54</c:v>
                </c:pt>
                <c:pt idx="189">
                  <c:v>21.08</c:v>
                </c:pt>
                <c:pt idx="190">
                  <c:v>23</c:v>
                </c:pt>
                <c:pt idx="191">
                  <c:v>20.21</c:v>
                </c:pt>
                <c:pt idx="192">
                  <c:v>21.92</c:v>
                </c:pt>
                <c:pt idx="193">
                  <c:v>14.5</c:v>
                </c:pt>
                <c:pt idx="194">
                  <c:v>17.29</c:v>
                </c:pt>
                <c:pt idx="195">
                  <c:v>21.88</c:v>
                </c:pt>
                <c:pt idx="196">
                  <c:v>18.670000000000002</c:v>
                </c:pt>
                <c:pt idx="197">
                  <c:v>28.63</c:v>
                </c:pt>
                <c:pt idx="198">
                  <c:v>19.329999999999998</c:v>
                </c:pt>
                <c:pt idx="199">
                  <c:v>27.13</c:v>
                </c:pt>
                <c:pt idx="200">
                  <c:v>25.46</c:v>
                </c:pt>
                <c:pt idx="201">
                  <c:v>25.75</c:v>
                </c:pt>
                <c:pt idx="202">
                  <c:v>26.5</c:v>
                </c:pt>
                <c:pt idx="203">
                  <c:v>20.25</c:v>
                </c:pt>
                <c:pt idx="204">
                  <c:v>22.71</c:v>
                </c:pt>
                <c:pt idx="205">
                  <c:v>16.579999999999998</c:v>
                </c:pt>
                <c:pt idx="206">
                  <c:v>13.75</c:v>
                </c:pt>
                <c:pt idx="207">
                  <c:v>19.22</c:v>
                </c:pt>
                <c:pt idx="208">
                  <c:v>17.88</c:v>
                </c:pt>
                <c:pt idx="209">
                  <c:v>23.5</c:v>
                </c:pt>
                <c:pt idx="210">
                  <c:v>29.46</c:v>
                </c:pt>
                <c:pt idx="211">
                  <c:v>33.21</c:v>
                </c:pt>
                <c:pt idx="212">
                  <c:v>33.08</c:v>
                </c:pt>
                <c:pt idx="213">
                  <c:v>38.54</c:v>
                </c:pt>
                <c:pt idx="214">
                  <c:v>34.42</c:v>
                </c:pt>
                <c:pt idx="215">
                  <c:v>36</c:v>
                </c:pt>
                <c:pt idx="216">
                  <c:v>24.71</c:v>
                </c:pt>
                <c:pt idx="217">
                  <c:v>21.13</c:v>
                </c:pt>
                <c:pt idx="218">
                  <c:v>16.46</c:v>
                </c:pt>
                <c:pt idx="219">
                  <c:v>24.75</c:v>
                </c:pt>
                <c:pt idx="220">
                  <c:v>26.79</c:v>
                </c:pt>
                <c:pt idx="221">
                  <c:v>35.54</c:v>
                </c:pt>
                <c:pt idx="222">
                  <c:v>31.25</c:v>
                </c:pt>
                <c:pt idx="223">
                  <c:v>15.5</c:v>
                </c:pt>
                <c:pt idx="224">
                  <c:v>13.08</c:v>
                </c:pt>
                <c:pt idx="225">
                  <c:v>17.88</c:v>
                </c:pt>
                <c:pt idx="226">
                  <c:v>16.670000000000002</c:v>
                </c:pt>
                <c:pt idx="227">
                  <c:v>23.54</c:v>
                </c:pt>
                <c:pt idx="228">
                  <c:v>21.21</c:v>
                </c:pt>
                <c:pt idx="229">
                  <c:v>36.46</c:v>
                </c:pt>
                <c:pt idx="230">
                  <c:v>20.79</c:v>
                </c:pt>
                <c:pt idx="231">
                  <c:v>9.67</c:v>
                </c:pt>
                <c:pt idx="232">
                  <c:v>15.71</c:v>
                </c:pt>
                <c:pt idx="233">
                  <c:v>17.22</c:v>
                </c:pt>
                <c:pt idx="234">
                  <c:v>13.21</c:v>
                </c:pt>
                <c:pt idx="235">
                  <c:v>23.83</c:v>
                </c:pt>
                <c:pt idx="236">
                  <c:v>38.04</c:v>
                </c:pt>
                <c:pt idx="237">
                  <c:v>40.78</c:v>
                </c:pt>
                <c:pt idx="238">
                  <c:v>22.13</c:v>
                </c:pt>
                <c:pt idx="239">
                  <c:v>14.63</c:v>
                </c:pt>
                <c:pt idx="240">
                  <c:v>22.5</c:v>
                </c:pt>
                <c:pt idx="241">
                  <c:v>26.79</c:v>
                </c:pt>
                <c:pt idx="242">
                  <c:v>37.08</c:v>
                </c:pt>
                <c:pt idx="243">
                  <c:v>35.29</c:v>
                </c:pt>
                <c:pt idx="244">
                  <c:v>7.38</c:v>
                </c:pt>
                <c:pt idx="245">
                  <c:v>7.96</c:v>
                </c:pt>
                <c:pt idx="246">
                  <c:v>10.25</c:v>
                </c:pt>
                <c:pt idx="247">
                  <c:v>11.75</c:v>
                </c:pt>
                <c:pt idx="248">
                  <c:v>20.83</c:v>
                </c:pt>
                <c:pt idx="249">
                  <c:v>14.29</c:v>
                </c:pt>
                <c:pt idx="250">
                  <c:v>21.96</c:v>
                </c:pt>
                <c:pt idx="251">
                  <c:v>19.38</c:v>
                </c:pt>
                <c:pt idx="252">
                  <c:v>24</c:v>
                </c:pt>
                <c:pt idx="253">
                  <c:v>28.83</c:v>
                </c:pt>
                <c:pt idx="254">
                  <c:v>13.75</c:v>
                </c:pt>
                <c:pt idx="255">
                  <c:v>15.13</c:v>
                </c:pt>
                <c:pt idx="256">
                  <c:v>17.25</c:v>
                </c:pt>
                <c:pt idx="257">
                  <c:v>15.29</c:v>
                </c:pt>
                <c:pt idx="258">
                  <c:v>23.33</c:v>
                </c:pt>
                <c:pt idx="259">
                  <c:v>20.54</c:v>
                </c:pt>
                <c:pt idx="260">
                  <c:v>19.75</c:v>
                </c:pt>
                <c:pt idx="261">
                  <c:v>33.25</c:v>
                </c:pt>
                <c:pt idx="262">
                  <c:v>9.0399999999999991</c:v>
                </c:pt>
                <c:pt idx="263">
                  <c:v>10.75</c:v>
                </c:pt>
                <c:pt idx="264">
                  <c:v>13.58</c:v>
                </c:pt>
                <c:pt idx="265">
                  <c:v>17.71</c:v>
                </c:pt>
                <c:pt idx="266">
                  <c:v>22.5</c:v>
                </c:pt>
                <c:pt idx="267">
                  <c:v>23.5</c:v>
                </c:pt>
                <c:pt idx="268">
                  <c:v>47.38</c:v>
                </c:pt>
                <c:pt idx="269">
                  <c:v>35</c:v>
                </c:pt>
                <c:pt idx="270">
                  <c:v>34.67</c:v>
                </c:pt>
                <c:pt idx="271">
                  <c:v>35.17</c:v>
                </c:pt>
                <c:pt idx="272">
                  <c:v>39.75</c:v>
                </c:pt>
                <c:pt idx="273">
                  <c:v>39.25</c:v>
                </c:pt>
                <c:pt idx="274">
                  <c:v>48.17</c:v>
                </c:pt>
                <c:pt idx="275">
                  <c:v>32.909999999999997</c:v>
                </c:pt>
                <c:pt idx="276">
                  <c:v>19.46</c:v>
                </c:pt>
                <c:pt idx="277">
                  <c:v>16.79</c:v>
                </c:pt>
                <c:pt idx="278">
                  <c:v>8.86</c:v>
                </c:pt>
                <c:pt idx="279">
                  <c:v>16.5</c:v>
                </c:pt>
                <c:pt idx="280">
                  <c:v>16.13</c:v>
                </c:pt>
                <c:pt idx="281">
                  <c:v>13.21</c:v>
                </c:pt>
                <c:pt idx="282">
                  <c:v>18.63</c:v>
                </c:pt>
                <c:pt idx="283">
                  <c:v>18.170000000000002</c:v>
                </c:pt>
                <c:pt idx="284">
                  <c:v>22.46</c:v>
                </c:pt>
                <c:pt idx="285">
                  <c:v>21.33</c:v>
                </c:pt>
                <c:pt idx="286">
                  <c:v>31.29</c:v>
                </c:pt>
                <c:pt idx="287">
                  <c:v>29.04</c:v>
                </c:pt>
                <c:pt idx="288">
                  <c:v>37.04</c:v>
                </c:pt>
                <c:pt idx="289">
                  <c:v>63.54</c:v>
                </c:pt>
                <c:pt idx="290">
                  <c:v>81.67</c:v>
                </c:pt>
                <c:pt idx="291">
                  <c:v>64.040000000000006</c:v>
                </c:pt>
                <c:pt idx="292">
                  <c:v>39.83</c:v>
                </c:pt>
                <c:pt idx="293">
                  <c:v>64.67</c:v>
                </c:pt>
                <c:pt idx="294">
                  <c:v>41.67</c:v>
                </c:pt>
                <c:pt idx="295">
                  <c:v>20.38</c:v>
                </c:pt>
                <c:pt idx="296">
                  <c:v>24.5</c:v>
                </c:pt>
                <c:pt idx="297">
                  <c:v>26.21</c:v>
                </c:pt>
                <c:pt idx="298">
                  <c:v>19.96</c:v>
                </c:pt>
                <c:pt idx="299">
                  <c:v>16.71</c:v>
                </c:pt>
                <c:pt idx="300">
                  <c:v>10.08</c:v>
                </c:pt>
                <c:pt idx="301">
                  <c:v>7.57</c:v>
                </c:pt>
                <c:pt idx="302">
                  <c:v>10.33</c:v>
                </c:pt>
                <c:pt idx="303">
                  <c:v>20.25</c:v>
                </c:pt>
                <c:pt idx="304">
                  <c:v>18.96</c:v>
                </c:pt>
                <c:pt idx="305">
                  <c:v>18.579999999999998</c:v>
                </c:pt>
                <c:pt idx="306">
                  <c:v>17.25</c:v>
                </c:pt>
                <c:pt idx="307">
                  <c:v>36.79</c:v>
                </c:pt>
                <c:pt idx="308">
                  <c:v>25.25</c:v>
                </c:pt>
                <c:pt idx="309">
                  <c:v>49.33</c:v>
                </c:pt>
                <c:pt idx="310">
                  <c:v>43.88</c:v>
                </c:pt>
                <c:pt idx="311">
                  <c:v>32</c:v>
                </c:pt>
                <c:pt idx="312">
                  <c:v>40.130000000000003</c:v>
                </c:pt>
                <c:pt idx="313">
                  <c:v>45.29</c:v>
                </c:pt>
                <c:pt idx="314">
                  <c:v>13.33</c:v>
                </c:pt>
                <c:pt idx="315">
                  <c:v>19.079999999999998</c:v>
                </c:pt>
                <c:pt idx="316">
                  <c:v>21</c:v>
                </c:pt>
                <c:pt idx="317">
                  <c:v>27</c:v>
                </c:pt>
                <c:pt idx="318">
                  <c:v>66.58</c:v>
                </c:pt>
                <c:pt idx="319">
                  <c:v>69.08</c:v>
                </c:pt>
                <c:pt idx="320">
                  <c:v>69.459999999999994</c:v>
                </c:pt>
                <c:pt idx="321">
                  <c:v>33.42</c:v>
                </c:pt>
                <c:pt idx="322">
                  <c:v>20.71</c:v>
                </c:pt>
                <c:pt idx="323">
                  <c:v>12.08</c:v>
                </c:pt>
                <c:pt idx="324">
                  <c:v>31.29</c:v>
                </c:pt>
                <c:pt idx="325">
                  <c:v>32.83</c:v>
                </c:pt>
                <c:pt idx="326">
                  <c:v>35.58</c:v>
                </c:pt>
                <c:pt idx="327">
                  <c:v>68.209999999999994</c:v>
                </c:pt>
                <c:pt idx="328">
                  <c:v>38.21</c:v>
                </c:pt>
                <c:pt idx="329">
                  <c:v>25.83</c:v>
                </c:pt>
                <c:pt idx="330">
                  <c:v>68.58</c:v>
                </c:pt>
                <c:pt idx="331">
                  <c:v>46.17</c:v>
                </c:pt>
                <c:pt idx="332">
                  <c:v>49.83</c:v>
                </c:pt>
                <c:pt idx="333">
                  <c:v>26.17</c:v>
                </c:pt>
                <c:pt idx="334">
                  <c:v>23</c:v>
                </c:pt>
                <c:pt idx="335">
                  <c:v>56.54</c:v>
                </c:pt>
                <c:pt idx="336">
                  <c:v>73.25</c:v>
                </c:pt>
                <c:pt idx="337">
                  <c:v>29.79</c:v>
                </c:pt>
                <c:pt idx="338">
                  <c:v>18.5</c:v>
                </c:pt>
                <c:pt idx="339">
                  <c:v>11</c:v>
                </c:pt>
                <c:pt idx="340">
                  <c:v>27.33</c:v>
                </c:pt>
                <c:pt idx="341">
                  <c:v>38.54</c:v>
                </c:pt>
                <c:pt idx="342">
                  <c:v>42.42</c:v>
                </c:pt>
                <c:pt idx="343">
                  <c:v>21.29</c:v>
                </c:pt>
                <c:pt idx="344">
                  <c:v>20.13</c:v>
                </c:pt>
                <c:pt idx="345">
                  <c:v>26.25</c:v>
                </c:pt>
                <c:pt idx="346">
                  <c:v>43.5</c:v>
                </c:pt>
                <c:pt idx="347">
                  <c:v>27.54</c:v>
                </c:pt>
                <c:pt idx="348">
                  <c:v>23.92</c:v>
                </c:pt>
                <c:pt idx="349">
                  <c:v>29.38</c:v>
                </c:pt>
                <c:pt idx="350">
                  <c:v>83.5</c:v>
                </c:pt>
                <c:pt idx="351">
                  <c:v>78.25</c:v>
                </c:pt>
                <c:pt idx="352">
                  <c:v>30.42</c:v>
                </c:pt>
                <c:pt idx="353">
                  <c:v>50.92</c:v>
                </c:pt>
                <c:pt idx="354">
                  <c:v>46</c:v>
                </c:pt>
                <c:pt idx="355">
                  <c:v>17.75</c:v>
                </c:pt>
                <c:pt idx="356">
                  <c:v>13.04</c:v>
                </c:pt>
                <c:pt idx="357">
                  <c:v>9.9600000000000009</c:v>
                </c:pt>
                <c:pt idx="358">
                  <c:v>13.46</c:v>
                </c:pt>
                <c:pt idx="359">
                  <c:v>36.58</c:v>
                </c:pt>
                <c:pt idx="360">
                  <c:v>54.88</c:v>
                </c:pt>
                <c:pt idx="361">
                  <c:v>22.26</c:v>
                </c:pt>
                <c:pt idx="362">
                  <c:v>23.79</c:v>
                </c:pt>
                <c:pt idx="363">
                  <c:v>54.67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BB-4D32-B072-38C74005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27408"/>
        <c:axId val="1"/>
      </c:lineChart>
      <c:lineChart>
        <c:grouping val="standard"/>
        <c:varyColors val="0"/>
        <c:ser>
          <c:idx val="0"/>
          <c:order val="1"/>
          <c:tx>
            <c:strRef>
              <c:f>'wykres 6 2016'!$C$3</c:f>
              <c:strCache>
                <c:ptCount val="1"/>
                <c:pt idx="0">
                  <c:v>Temperatura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2016'!$C$4:$C$367</c:f>
              <c:numCache>
                <c:formatCode>General</c:formatCode>
                <c:ptCount val="364"/>
                <c:pt idx="0">
                  <c:v>-1.7</c:v>
                </c:pt>
                <c:pt idx="1">
                  <c:v>-2.7</c:v>
                </c:pt>
                <c:pt idx="2">
                  <c:v>-1.6</c:v>
                </c:pt>
                <c:pt idx="3">
                  <c:v>-0.1</c:v>
                </c:pt>
                <c:pt idx="4">
                  <c:v>-6.8</c:v>
                </c:pt>
                <c:pt idx="5">
                  <c:v>-14.5</c:v>
                </c:pt>
                <c:pt idx="6">
                  <c:v>-18.8</c:v>
                </c:pt>
                <c:pt idx="7">
                  <c:v>-15.5</c:v>
                </c:pt>
                <c:pt idx="8">
                  <c:v>-10.9</c:v>
                </c:pt>
                <c:pt idx="9">
                  <c:v>-8.4</c:v>
                </c:pt>
                <c:pt idx="10">
                  <c:v>-10.8</c:v>
                </c:pt>
                <c:pt idx="11">
                  <c:v>-1.8</c:v>
                </c:pt>
                <c:pt idx="12">
                  <c:v>-0.5</c:v>
                </c:pt>
                <c:pt idx="13">
                  <c:v>-0.6</c:v>
                </c:pt>
                <c:pt idx="14">
                  <c:v>-2.2000000000000002</c:v>
                </c:pt>
                <c:pt idx="15">
                  <c:v>-3.2</c:v>
                </c:pt>
                <c:pt idx="16">
                  <c:v>-3.9</c:v>
                </c:pt>
                <c:pt idx="17">
                  <c:v>-7.2</c:v>
                </c:pt>
                <c:pt idx="18">
                  <c:v>-8.6</c:v>
                </c:pt>
                <c:pt idx="19">
                  <c:v>-3.6</c:v>
                </c:pt>
                <c:pt idx="20">
                  <c:v>0</c:v>
                </c:pt>
                <c:pt idx="21">
                  <c:v>-0.6</c:v>
                </c:pt>
                <c:pt idx="22">
                  <c:v>-3.2</c:v>
                </c:pt>
                <c:pt idx="23">
                  <c:v>-6.3</c:v>
                </c:pt>
                <c:pt idx="24">
                  <c:v>-1.9</c:v>
                </c:pt>
                <c:pt idx="25">
                  <c:v>-4.5999999999999996</c:v>
                </c:pt>
                <c:pt idx="26">
                  <c:v>-5.7</c:v>
                </c:pt>
                <c:pt idx="27">
                  <c:v>-3.8</c:v>
                </c:pt>
                <c:pt idx="28">
                  <c:v>-4.7</c:v>
                </c:pt>
                <c:pt idx="29">
                  <c:v>-4</c:v>
                </c:pt>
                <c:pt idx="30">
                  <c:v>-3.4</c:v>
                </c:pt>
                <c:pt idx="31">
                  <c:v>-2.7</c:v>
                </c:pt>
                <c:pt idx="32">
                  <c:v>-0.9</c:v>
                </c:pt>
                <c:pt idx="33">
                  <c:v>0.1</c:v>
                </c:pt>
                <c:pt idx="34">
                  <c:v>-0.9</c:v>
                </c:pt>
                <c:pt idx="35">
                  <c:v>-1.6</c:v>
                </c:pt>
                <c:pt idx="36">
                  <c:v>-3.1</c:v>
                </c:pt>
                <c:pt idx="37">
                  <c:v>-6.3</c:v>
                </c:pt>
                <c:pt idx="38">
                  <c:v>-9.1</c:v>
                </c:pt>
                <c:pt idx="39">
                  <c:v>-7.7</c:v>
                </c:pt>
                <c:pt idx="40">
                  <c:v>-5.8</c:v>
                </c:pt>
                <c:pt idx="41">
                  <c:v>-8.3000000000000007</c:v>
                </c:pt>
                <c:pt idx="42">
                  <c:v>-7</c:v>
                </c:pt>
                <c:pt idx="43">
                  <c:v>-7.2</c:v>
                </c:pt>
                <c:pt idx="44">
                  <c:v>-5.8</c:v>
                </c:pt>
                <c:pt idx="45">
                  <c:v>-1.5</c:v>
                </c:pt>
                <c:pt idx="46">
                  <c:v>1.4</c:v>
                </c:pt>
                <c:pt idx="47">
                  <c:v>1.1000000000000001</c:v>
                </c:pt>
                <c:pt idx="48">
                  <c:v>1.5</c:v>
                </c:pt>
                <c:pt idx="49">
                  <c:v>1.4</c:v>
                </c:pt>
                <c:pt idx="50">
                  <c:v>2.2999999999999998</c:v>
                </c:pt>
                <c:pt idx="51">
                  <c:v>4.7</c:v>
                </c:pt>
                <c:pt idx="52">
                  <c:v>4.7</c:v>
                </c:pt>
                <c:pt idx="53">
                  <c:v>5.0999999999999996</c:v>
                </c:pt>
                <c:pt idx="54">
                  <c:v>5</c:v>
                </c:pt>
                <c:pt idx="55">
                  <c:v>-0.5</c:v>
                </c:pt>
                <c:pt idx="56">
                  <c:v>3.9</c:v>
                </c:pt>
                <c:pt idx="57">
                  <c:v>7.2</c:v>
                </c:pt>
                <c:pt idx="58">
                  <c:v>7.9</c:v>
                </c:pt>
                <c:pt idx="59">
                  <c:v>6.2</c:v>
                </c:pt>
                <c:pt idx="60">
                  <c:v>5.2</c:v>
                </c:pt>
                <c:pt idx="61">
                  <c:v>4.5999999999999996</c:v>
                </c:pt>
                <c:pt idx="62">
                  <c:v>7.9</c:v>
                </c:pt>
                <c:pt idx="63">
                  <c:v>10.8</c:v>
                </c:pt>
                <c:pt idx="64">
                  <c:v>5.3</c:v>
                </c:pt>
                <c:pt idx="65">
                  <c:v>3.9</c:v>
                </c:pt>
                <c:pt idx="66">
                  <c:v>2.2999999999999998</c:v>
                </c:pt>
                <c:pt idx="67">
                  <c:v>2.7</c:v>
                </c:pt>
                <c:pt idx="68">
                  <c:v>3.8</c:v>
                </c:pt>
                <c:pt idx="69">
                  <c:v>2.8</c:v>
                </c:pt>
                <c:pt idx="70">
                  <c:v>3.2</c:v>
                </c:pt>
                <c:pt idx="71">
                  <c:v>2.9</c:v>
                </c:pt>
                <c:pt idx="72">
                  <c:v>3.3</c:v>
                </c:pt>
                <c:pt idx="73">
                  <c:v>4.5</c:v>
                </c:pt>
                <c:pt idx="74">
                  <c:v>3</c:v>
                </c:pt>
                <c:pt idx="75">
                  <c:v>4.9000000000000004</c:v>
                </c:pt>
                <c:pt idx="76">
                  <c:v>3.4</c:v>
                </c:pt>
                <c:pt idx="77">
                  <c:v>2.5</c:v>
                </c:pt>
                <c:pt idx="78">
                  <c:v>6.6</c:v>
                </c:pt>
                <c:pt idx="79">
                  <c:v>10</c:v>
                </c:pt>
                <c:pt idx="80">
                  <c:v>5.5</c:v>
                </c:pt>
                <c:pt idx="81">
                  <c:v>5</c:v>
                </c:pt>
                <c:pt idx="82">
                  <c:v>5.4</c:v>
                </c:pt>
                <c:pt idx="83">
                  <c:v>4.2</c:v>
                </c:pt>
                <c:pt idx="84">
                  <c:v>3.8</c:v>
                </c:pt>
                <c:pt idx="85">
                  <c:v>7.8</c:v>
                </c:pt>
                <c:pt idx="86">
                  <c:v>10.9</c:v>
                </c:pt>
                <c:pt idx="87">
                  <c:v>10.4</c:v>
                </c:pt>
                <c:pt idx="88">
                  <c:v>9</c:v>
                </c:pt>
                <c:pt idx="89">
                  <c:v>12.3</c:v>
                </c:pt>
                <c:pt idx="90">
                  <c:v>14.4</c:v>
                </c:pt>
                <c:pt idx="91">
                  <c:v>15.8</c:v>
                </c:pt>
                <c:pt idx="92">
                  <c:v>12</c:v>
                </c:pt>
                <c:pt idx="93">
                  <c:v>13.6</c:v>
                </c:pt>
                <c:pt idx="94">
                  <c:v>11.3</c:v>
                </c:pt>
                <c:pt idx="95">
                  <c:v>4.5999999999999996</c:v>
                </c:pt>
                <c:pt idx="96">
                  <c:v>3.8</c:v>
                </c:pt>
                <c:pt idx="97">
                  <c:v>8.9</c:v>
                </c:pt>
                <c:pt idx="98">
                  <c:v>8.4</c:v>
                </c:pt>
                <c:pt idx="99">
                  <c:v>13.5</c:v>
                </c:pt>
                <c:pt idx="100">
                  <c:v>6.5</c:v>
                </c:pt>
                <c:pt idx="101">
                  <c:v>6.1</c:v>
                </c:pt>
                <c:pt idx="102">
                  <c:v>7.5</c:v>
                </c:pt>
                <c:pt idx="103">
                  <c:v>6.1</c:v>
                </c:pt>
                <c:pt idx="104">
                  <c:v>7.2</c:v>
                </c:pt>
                <c:pt idx="105">
                  <c:v>4.2</c:v>
                </c:pt>
                <c:pt idx="106">
                  <c:v>3.7</c:v>
                </c:pt>
                <c:pt idx="107">
                  <c:v>1</c:v>
                </c:pt>
                <c:pt idx="108">
                  <c:v>2.2999999999999998</c:v>
                </c:pt>
                <c:pt idx="109">
                  <c:v>1.6</c:v>
                </c:pt>
                <c:pt idx="110">
                  <c:v>4.0999999999999996</c:v>
                </c:pt>
                <c:pt idx="111">
                  <c:v>6.6</c:v>
                </c:pt>
                <c:pt idx="112">
                  <c:v>3.6</c:v>
                </c:pt>
                <c:pt idx="113">
                  <c:v>5.3</c:v>
                </c:pt>
                <c:pt idx="114">
                  <c:v>10.3</c:v>
                </c:pt>
                <c:pt idx="115">
                  <c:v>4.5</c:v>
                </c:pt>
                <c:pt idx="116">
                  <c:v>3.4</c:v>
                </c:pt>
                <c:pt idx="117">
                  <c:v>5</c:v>
                </c:pt>
                <c:pt idx="118">
                  <c:v>6.4</c:v>
                </c:pt>
                <c:pt idx="119">
                  <c:v>7.2</c:v>
                </c:pt>
                <c:pt idx="120">
                  <c:v>8.4</c:v>
                </c:pt>
                <c:pt idx="121">
                  <c:v>9.4</c:v>
                </c:pt>
                <c:pt idx="122">
                  <c:v>8.9</c:v>
                </c:pt>
                <c:pt idx="123">
                  <c:v>12.5</c:v>
                </c:pt>
                <c:pt idx="124">
                  <c:v>13.1</c:v>
                </c:pt>
                <c:pt idx="125">
                  <c:v>15.4</c:v>
                </c:pt>
                <c:pt idx="126">
                  <c:v>11.6</c:v>
                </c:pt>
                <c:pt idx="127">
                  <c:v>7.9</c:v>
                </c:pt>
                <c:pt idx="128">
                  <c:v>3.6</c:v>
                </c:pt>
                <c:pt idx="129">
                  <c:v>5</c:v>
                </c:pt>
                <c:pt idx="130">
                  <c:v>11.6</c:v>
                </c:pt>
                <c:pt idx="131">
                  <c:v>12.4</c:v>
                </c:pt>
                <c:pt idx="132">
                  <c:v>12.5</c:v>
                </c:pt>
                <c:pt idx="133">
                  <c:v>14.3</c:v>
                </c:pt>
                <c:pt idx="134">
                  <c:v>14.4</c:v>
                </c:pt>
                <c:pt idx="135">
                  <c:v>14.7</c:v>
                </c:pt>
                <c:pt idx="136">
                  <c:v>16</c:v>
                </c:pt>
                <c:pt idx="137">
                  <c:v>18</c:v>
                </c:pt>
                <c:pt idx="138">
                  <c:v>19.7</c:v>
                </c:pt>
                <c:pt idx="139">
                  <c:v>19.7</c:v>
                </c:pt>
                <c:pt idx="140">
                  <c:v>14.7</c:v>
                </c:pt>
                <c:pt idx="141">
                  <c:v>16.600000000000001</c:v>
                </c:pt>
                <c:pt idx="142">
                  <c:v>17.399999999999999</c:v>
                </c:pt>
                <c:pt idx="143">
                  <c:v>12.2</c:v>
                </c:pt>
                <c:pt idx="144">
                  <c:v>14</c:v>
                </c:pt>
                <c:pt idx="145">
                  <c:v>13.4</c:v>
                </c:pt>
                <c:pt idx="146">
                  <c:v>15.3</c:v>
                </c:pt>
                <c:pt idx="147">
                  <c:v>18</c:v>
                </c:pt>
                <c:pt idx="148">
                  <c:v>20.9</c:v>
                </c:pt>
                <c:pt idx="149">
                  <c:v>21.5</c:v>
                </c:pt>
                <c:pt idx="150">
                  <c:v>18.8</c:v>
                </c:pt>
                <c:pt idx="151">
                  <c:v>15.6</c:v>
                </c:pt>
                <c:pt idx="152">
                  <c:v>16.100000000000001</c:v>
                </c:pt>
                <c:pt idx="153">
                  <c:v>16.899999999999999</c:v>
                </c:pt>
                <c:pt idx="154">
                  <c:v>19.600000000000001</c:v>
                </c:pt>
                <c:pt idx="155">
                  <c:v>17.7</c:v>
                </c:pt>
                <c:pt idx="156">
                  <c:v>20.399999999999999</c:v>
                </c:pt>
                <c:pt idx="157">
                  <c:v>17.3</c:v>
                </c:pt>
                <c:pt idx="158">
                  <c:v>16</c:v>
                </c:pt>
                <c:pt idx="159">
                  <c:v>18.5</c:v>
                </c:pt>
                <c:pt idx="160">
                  <c:v>17.100000000000001</c:v>
                </c:pt>
                <c:pt idx="161">
                  <c:v>18.2</c:v>
                </c:pt>
                <c:pt idx="162">
                  <c:v>18.7</c:v>
                </c:pt>
                <c:pt idx="163">
                  <c:v>15.4</c:v>
                </c:pt>
                <c:pt idx="164">
                  <c:v>14.3</c:v>
                </c:pt>
                <c:pt idx="165">
                  <c:v>16.5</c:v>
                </c:pt>
                <c:pt idx="166">
                  <c:v>16.899999999999999</c:v>
                </c:pt>
                <c:pt idx="167">
                  <c:v>12.8</c:v>
                </c:pt>
                <c:pt idx="168">
                  <c:v>18.2</c:v>
                </c:pt>
                <c:pt idx="169">
                  <c:v>20.5</c:v>
                </c:pt>
                <c:pt idx="170">
                  <c:v>23.3</c:v>
                </c:pt>
                <c:pt idx="171">
                  <c:v>18.5</c:v>
                </c:pt>
                <c:pt idx="172">
                  <c:v>19.7</c:v>
                </c:pt>
                <c:pt idx="173">
                  <c:v>19.399999999999999</c:v>
                </c:pt>
                <c:pt idx="174">
                  <c:v>19.600000000000001</c:v>
                </c:pt>
                <c:pt idx="175">
                  <c:v>22.2</c:v>
                </c:pt>
                <c:pt idx="176">
                  <c:v>20.2</c:v>
                </c:pt>
                <c:pt idx="177">
                  <c:v>22.5</c:v>
                </c:pt>
                <c:pt idx="178">
                  <c:v>24</c:v>
                </c:pt>
                <c:pt idx="179">
                  <c:v>21.9</c:v>
                </c:pt>
                <c:pt idx="180">
                  <c:v>19.3</c:v>
                </c:pt>
                <c:pt idx="181">
                  <c:v>18.7</c:v>
                </c:pt>
                <c:pt idx="182">
                  <c:v>16.3</c:v>
                </c:pt>
                <c:pt idx="183">
                  <c:v>15.7</c:v>
                </c:pt>
                <c:pt idx="184">
                  <c:v>15.4</c:v>
                </c:pt>
                <c:pt idx="185">
                  <c:v>15.4</c:v>
                </c:pt>
                <c:pt idx="186">
                  <c:v>16.600000000000001</c:v>
                </c:pt>
                <c:pt idx="187">
                  <c:v>18.899999999999999</c:v>
                </c:pt>
                <c:pt idx="188">
                  <c:v>18.600000000000001</c:v>
                </c:pt>
                <c:pt idx="189">
                  <c:v>20</c:v>
                </c:pt>
                <c:pt idx="190">
                  <c:v>22.7</c:v>
                </c:pt>
                <c:pt idx="191">
                  <c:v>19.8</c:v>
                </c:pt>
                <c:pt idx="192">
                  <c:v>21</c:v>
                </c:pt>
                <c:pt idx="193">
                  <c:v>16.100000000000001</c:v>
                </c:pt>
                <c:pt idx="194">
                  <c:v>16.100000000000001</c:v>
                </c:pt>
                <c:pt idx="195">
                  <c:v>14.9</c:v>
                </c:pt>
                <c:pt idx="196">
                  <c:v>17.100000000000001</c:v>
                </c:pt>
                <c:pt idx="197">
                  <c:v>17</c:v>
                </c:pt>
                <c:pt idx="198">
                  <c:v>19.899999999999999</c:v>
                </c:pt>
                <c:pt idx="199">
                  <c:v>21.1</c:v>
                </c:pt>
                <c:pt idx="200">
                  <c:v>23</c:v>
                </c:pt>
                <c:pt idx="201">
                  <c:v>19.3</c:v>
                </c:pt>
                <c:pt idx="202">
                  <c:v>21.9</c:v>
                </c:pt>
                <c:pt idx="203">
                  <c:v>21.8</c:v>
                </c:pt>
                <c:pt idx="204">
                  <c:v>21.9</c:v>
                </c:pt>
                <c:pt idx="205">
                  <c:v>17.5</c:v>
                </c:pt>
                <c:pt idx="206">
                  <c:v>17.3</c:v>
                </c:pt>
                <c:pt idx="207">
                  <c:v>18</c:v>
                </c:pt>
                <c:pt idx="208">
                  <c:v>17.399999999999999</c:v>
                </c:pt>
                <c:pt idx="209">
                  <c:v>18.5</c:v>
                </c:pt>
                <c:pt idx="210">
                  <c:v>23.4</c:v>
                </c:pt>
                <c:pt idx="211">
                  <c:v>25.6</c:v>
                </c:pt>
                <c:pt idx="212">
                  <c:v>28</c:v>
                </c:pt>
                <c:pt idx="213">
                  <c:v>25.5</c:v>
                </c:pt>
                <c:pt idx="214">
                  <c:v>25.8</c:v>
                </c:pt>
                <c:pt idx="215">
                  <c:v>24.1</c:v>
                </c:pt>
                <c:pt idx="216">
                  <c:v>24.4</c:v>
                </c:pt>
                <c:pt idx="217">
                  <c:v>20.100000000000001</c:v>
                </c:pt>
                <c:pt idx="218">
                  <c:v>17.3</c:v>
                </c:pt>
                <c:pt idx="219">
                  <c:v>17.5</c:v>
                </c:pt>
                <c:pt idx="220">
                  <c:v>23.3</c:v>
                </c:pt>
                <c:pt idx="221">
                  <c:v>26.4</c:v>
                </c:pt>
                <c:pt idx="222">
                  <c:v>27.9</c:v>
                </c:pt>
                <c:pt idx="223">
                  <c:v>18.7</c:v>
                </c:pt>
                <c:pt idx="224">
                  <c:v>16.3</c:v>
                </c:pt>
                <c:pt idx="225">
                  <c:v>18.600000000000001</c:v>
                </c:pt>
                <c:pt idx="226">
                  <c:v>19.8</c:v>
                </c:pt>
                <c:pt idx="227">
                  <c:v>22.5</c:v>
                </c:pt>
                <c:pt idx="228">
                  <c:v>20.3</c:v>
                </c:pt>
                <c:pt idx="229">
                  <c:v>24</c:v>
                </c:pt>
                <c:pt idx="230">
                  <c:v>20.5</c:v>
                </c:pt>
                <c:pt idx="231">
                  <c:v>14.2</c:v>
                </c:pt>
                <c:pt idx="232">
                  <c:v>14.1</c:v>
                </c:pt>
                <c:pt idx="233">
                  <c:v>14.1</c:v>
                </c:pt>
                <c:pt idx="234">
                  <c:v>13.7</c:v>
                </c:pt>
                <c:pt idx="235">
                  <c:v>16.2</c:v>
                </c:pt>
                <c:pt idx="236">
                  <c:v>18.5</c:v>
                </c:pt>
                <c:pt idx="237">
                  <c:v>18.2</c:v>
                </c:pt>
                <c:pt idx="238">
                  <c:v>20.5</c:v>
                </c:pt>
                <c:pt idx="239">
                  <c:v>15.5</c:v>
                </c:pt>
                <c:pt idx="240">
                  <c:v>16</c:v>
                </c:pt>
                <c:pt idx="241">
                  <c:v>18.7</c:v>
                </c:pt>
                <c:pt idx="242">
                  <c:v>21.1</c:v>
                </c:pt>
                <c:pt idx="243">
                  <c:v>19.899999999999999</c:v>
                </c:pt>
                <c:pt idx="244">
                  <c:v>12.8</c:v>
                </c:pt>
                <c:pt idx="245">
                  <c:v>12.4</c:v>
                </c:pt>
                <c:pt idx="246">
                  <c:v>13.3</c:v>
                </c:pt>
                <c:pt idx="247">
                  <c:v>12</c:v>
                </c:pt>
                <c:pt idx="248">
                  <c:v>15.1</c:v>
                </c:pt>
                <c:pt idx="249">
                  <c:v>13.8</c:v>
                </c:pt>
                <c:pt idx="250">
                  <c:v>14.6</c:v>
                </c:pt>
                <c:pt idx="251">
                  <c:v>17.5</c:v>
                </c:pt>
                <c:pt idx="252">
                  <c:v>19.3</c:v>
                </c:pt>
                <c:pt idx="253">
                  <c:v>19.899999999999999</c:v>
                </c:pt>
                <c:pt idx="254">
                  <c:v>13.8</c:v>
                </c:pt>
                <c:pt idx="255">
                  <c:v>14.7</c:v>
                </c:pt>
                <c:pt idx="256">
                  <c:v>17.600000000000001</c:v>
                </c:pt>
                <c:pt idx="257">
                  <c:v>11.7</c:v>
                </c:pt>
                <c:pt idx="258">
                  <c:v>11.8</c:v>
                </c:pt>
                <c:pt idx="259">
                  <c:v>12.1</c:v>
                </c:pt>
                <c:pt idx="260">
                  <c:v>11.9</c:v>
                </c:pt>
                <c:pt idx="261">
                  <c:v>11.1</c:v>
                </c:pt>
                <c:pt idx="262">
                  <c:v>10.7</c:v>
                </c:pt>
                <c:pt idx="263">
                  <c:v>10.199999999999999</c:v>
                </c:pt>
                <c:pt idx="264">
                  <c:v>11.2</c:v>
                </c:pt>
                <c:pt idx="265">
                  <c:v>13.3</c:v>
                </c:pt>
                <c:pt idx="266">
                  <c:v>12.6</c:v>
                </c:pt>
                <c:pt idx="267">
                  <c:v>12.4</c:v>
                </c:pt>
                <c:pt idx="268">
                  <c:v>14.6</c:v>
                </c:pt>
                <c:pt idx="269">
                  <c:v>13.1</c:v>
                </c:pt>
                <c:pt idx="270">
                  <c:v>11.3</c:v>
                </c:pt>
                <c:pt idx="271">
                  <c:v>9.9</c:v>
                </c:pt>
                <c:pt idx="272">
                  <c:v>10.1</c:v>
                </c:pt>
                <c:pt idx="273">
                  <c:v>9.5</c:v>
                </c:pt>
                <c:pt idx="274">
                  <c:v>9.8000000000000007</c:v>
                </c:pt>
                <c:pt idx="275">
                  <c:v>9.6999999999999993</c:v>
                </c:pt>
                <c:pt idx="276">
                  <c:v>11</c:v>
                </c:pt>
                <c:pt idx="277">
                  <c:v>10.1</c:v>
                </c:pt>
                <c:pt idx="278">
                  <c:v>7.8</c:v>
                </c:pt>
                <c:pt idx="279">
                  <c:v>8.8000000000000007</c:v>
                </c:pt>
                <c:pt idx="280">
                  <c:v>7.9</c:v>
                </c:pt>
                <c:pt idx="281">
                  <c:v>6.6</c:v>
                </c:pt>
                <c:pt idx="282">
                  <c:v>7.8</c:v>
                </c:pt>
                <c:pt idx="283">
                  <c:v>11.4</c:v>
                </c:pt>
                <c:pt idx="284">
                  <c:v>13.3</c:v>
                </c:pt>
                <c:pt idx="285">
                  <c:v>10</c:v>
                </c:pt>
                <c:pt idx="286">
                  <c:v>11.2</c:v>
                </c:pt>
                <c:pt idx="287">
                  <c:v>14.7</c:v>
                </c:pt>
                <c:pt idx="288">
                  <c:v>14.8</c:v>
                </c:pt>
                <c:pt idx="289">
                  <c:v>13.6</c:v>
                </c:pt>
                <c:pt idx="290">
                  <c:v>13.5</c:v>
                </c:pt>
                <c:pt idx="291">
                  <c:v>12.8</c:v>
                </c:pt>
                <c:pt idx="292">
                  <c:v>10.3</c:v>
                </c:pt>
                <c:pt idx="293">
                  <c:v>10.8</c:v>
                </c:pt>
                <c:pt idx="294">
                  <c:v>8.4</c:v>
                </c:pt>
                <c:pt idx="295">
                  <c:v>7.9</c:v>
                </c:pt>
                <c:pt idx="296">
                  <c:v>4.7</c:v>
                </c:pt>
                <c:pt idx="297">
                  <c:v>6.2</c:v>
                </c:pt>
                <c:pt idx="298">
                  <c:v>10.7</c:v>
                </c:pt>
                <c:pt idx="299">
                  <c:v>8.5</c:v>
                </c:pt>
                <c:pt idx="300">
                  <c:v>6.3</c:v>
                </c:pt>
                <c:pt idx="301">
                  <c:v>5.0999999999999996</c:v>
                </c:pt>
                <c:pt idx="302">
                  <c:v>2.5</c:v>
                </c:pt>
                <c:pt idx="303">
                  <c:v>1.4</c:v>
                </c:pt>
                <c:pt idx="304">
                  <c:v>5.5</c:v>
                </c:pt>
                <c:pt idx="305">
                  <c:v>8</c:v>
                </c:pt>
                <c:pt idx="306">
                  <c:v>7.7</c:v>
                </c:pt>
                <c:pt idx="307">
                  <c:v>7.3</c:v>
                </c:pt>
                <c:pt idx="308">
                  <c:v>6.8</c:v>
                </c:pt>
                <c:pt idx="309">
                  <c:v>8.1999999999999993</c:v>
                </c:pt>
                <c:pt idx="310">
                  <c:v>7.4</c:v>
                </c:pt>
                <c:pt idx="311">
                  <c:v>4.5</c:v>
                </c:pt>
                <c:pt idx="312">
                  <c:v>5.9</c:v>
                </c:pt>
                <c:pt idx="313">
                  <c:v>6.6</c:v>
                </c:pt>
                <c:pt idx="314">
                  <c:v>4.7</c:v>
                </c:pt>
                <c:pt idx="315">
                  <c:v>3.1</c:v>
                </c:pt>
                <c:pt idx="316">
                  <c:v>3</c:v>
                </c:pt>
                <c:pt idx="317">
                  <c:v>2.4</c:v>
                </c:pt>
                <c:pt idx="318">
                  <c:v>2</c:v>
                </c:pt>
                <c:pt idx="319">
                  <c:v>3.6</c:v>
                </c:pt>
                <c:pt idx="320">
                  <c:v>2.6</c:v>
                </c:pt>
                <c:pt idx="321">
                  <c:v>2.8</c:v>
                </c:pt>
                <c:pt idx="322">
                  <c:v>2.8</c:v>
                </c:pt>
                <c:pt idx="323">
                  <c:v>1</c:v>
                </c:pt>
                <c:pt idx="324">
                  <c:v>1.6</c:v>
                </c:pt>
                <c:pt idx="325">
                  <c:v>1.9</c:v>
                </c:pt>
                <c:pt idx="330">
                  <c:v>0.7</c:v>
                </c:pt>
                <c:pt idx="331">
                  <c:v>0.1</c:v>
                </c:pt>
                <c:pt idx="332">
                  <c:v>0.2</c:v>
                </c:pt>
                <c:pt idx="333">
                  <c:v>-0.2</c:v>
                </c:pt>
                <c:pt idx="334">
                  <c:v>-0.3</c:v>
                </c:pt>
                <c:pt idx="335">
                  <c:v>-0.8</c:v>
                </c:pt>
                <c:pt idx="336">
                  <c:v>-1.5</c:v>
                </c:pt>
                <c:pt idx="337">
                  <c:v>-1.1000000000000001</c:v>
                </c:pt>
                <c:pt idx="338">
                  <c:v>1</c:v>
                </c:pt>
                <c:pt idx="339">
                  <c:v>3.5</c:v>
                </c:pt>
                <c:pt idx="340">
                  <c:v>2.7</c:v>
                </c:pt>
                <c:pt idx="341">
                  <c:v>2.2000000000000002</c:v>
                </c:pt>
                <c:pt idx="342">
                  <c:v>0.2</c:v>
                </c:pt>
                <c:pt idx="343">
                  <c:v>-0.4</c:v>
                </c:pt>
                <c:pt idx="344">
                  <c:v>4</c:v>
                </c:pt>
                <c:pt idx="345">
                  <c:v>6.9</c:v>
                </c:pt>
                <c:pt idx="346">
                  <c:v>0.9</c:v>
                </c:pt>
                <c:pt idx="347">
                  <c:v>1.6</c:v>
                </c:pt>
                <c:pt idx="348">
                  <c:v>1.9</c:v>
                </c:pt>
                <c:pt idx="349">
                  <c:v>0.3</c:v>
                </c:pt>
                <c:pt idx="350">
                  <c:v>-0.4</c:v>
                </c:pt>
                <c:pt idx="351">
                  <c:v>-1.9</c:v>
                </c:pt>
                <c:pt idx="352">
                  <c:v>-2.9</c:v>
                </c:pt>
                <c:pt idx="353">
                  <c:v>-2.8</c:v>
                </c:pt>
                <c:pt idx="354">
                  <c:v>-0.7</c:v>
                </c:pt>
                <c:pt idx="355">
                  <c:v>2</c:v>
                </c:pt>
                <c:pt idx="356">
                  <c:v>2.9</c:v>
                </c:pt>
                <c:pt idx="357">
                  <c:v>7.2</c:v>
                </c:pt>
                <c:pt idx="358">
                  <c:v>6.4</c:v>
                </c:pt>
                <c:pt idx="359">
                  <c:v>1.8</c:v>
                </c:pt>
                <c:pt idx="360">
                  <c:v>2.1</c:v>
                </c:pt>
                <c:pt idx="361">
                  <c:v>5.6</c:v>
                </c:pt>
                <c:pt idx="362">
                  <c:v>0.2</c:v>
                </c:pt>
                <c:pt idx="363">
                  <c:v>-1.8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BB-4D32-B072-38C74005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0112740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Data</a:t>
                </a:r>
              </a:p>
            </c:rich>
          </c:tx>
          <c:overlay val="0"/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Pył zawieszony PM10 [ug/m3]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112740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in val="-2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Temperatura [oC]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EBC67-D4FB-4D31-B7A1-69478AB13CD4}" type="datetimeFigureOut">
              <a:rPr lang="pl-PL" smtClean="0"/>
              <a:t>16.02.2018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FF0B9-CC82-4238-880F-1B748236B2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77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5265-1E06-4C72-B72B-41ACBBB682EE}" type="datetimeFigureOut">
              <a:rPr lang="pl-PL" smtClean="0"/>
              <a:pPr/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212B-F6CD-4DB3-B576-9B4D1C75DC9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lce.pios.gov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ajed\Pulpit\nowa stacja mobilna\GIOŚexpress\mo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0500"/>
            <a:ext cx="1739685" cy="13047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1966" y="1160748"/>
            <a:ext cx="7772400" cy="1152128"/>
          </a:xfrm>
        </p:spPr>
        <p:txBody>
          <a:bodyPr>
            <a:noAutofit/>
          </a:bodyPr>
          <a:lstStyle/>
          <a:p>
            <a:r>
              <a:rPr lang="pl-PL" sz="3200" b="1" dirty="0"/>
              <a:t>PROBLEMY JAKOŚCI POWIETRZA </a:t>
            </a:r>
            <a:br>
              <a:rPr lang="pl-PL" sz="3200" b="1" dirty="0"/>
            </a:br>
            <a:r>
              <a:rPr lang="pl-PL" sz="3200" b="1" dirty="0"/>
              <a:t>W ŚWIETLE BADAŃ MONITORINGOWYCH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6011120"/>
            <a:ext cx="7416824" cy="635792"/>
          </a:xfrm>
        </p:spPr>
        <p:txBody>
          <a:bodyPr>
            <a:normAutofit/>
          </a:bodyPr>
          <a:lstStyle/>
          <a:p>
            <a:r>
              <a:rPr lang="pl-PL" sz="1400" b="1" dirty="0">
                <a:solidFill>
                  <a:schemeClr val="tx1"/>
                </a:solidFill>
              </a:rPr>
              <a:t>Witold Bruzda– Świętokrzyski Wojewódzki Inspektor Ochrony Środowiska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21 lutego 2018r.</a:t>
            </a:r>
          </a:p>
        </p:txBody>
      </p:sp>
      <p:pic>
        <p:nvPicPr>
          <p:cNvPr id="7" name="Picture 3" descr="P:\WIOS\logo wio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pic>
        <p:nvPicPr>
          <p:cNvPr id="6" name="Picture 5" descr="C:\Documents and Settings\joajed\Moje dokumenty\JPOAT\export do JPOAT\fotki\JAGIELLOŃSKA\pazdziernik 2012\DSC01863.JPG"/>
          <p:cNvPicPr>
            <a:picLocks noChangeAspect="1" noChangeArrowheads="1"/>
          </p:cNvPicPr>
          <p:nvPr/>
        </p:nvPicPr>
        <p:blipFill>
          <a:blip r:embed="rId4" cstate="print"/>
          <a:srcRect l="21703" t="9843" r="39715" b="8136"/>
          <a:stretch>
            <a:fillRect/>
          </a:stretch>
        </p:blipFill>
        <p:spPr bwMode="auto">
          <a:xfrm>
            <a:off x="5514827" y="2492896"/>
            <a:ext cx="1505445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joajed\Pulpit\nowa stacja mobilna\GIOŚexpress\mob5.jpg"/>
          <p:cNvPicPr>
            <a:picLocks noChangeAspect="1" noChangeArrowheads="1"/>
          </p:cNvPicPr>
          <p:nvPr/>
        </p:nvPicPr>
        <p:blipFill>
          <a:blip r:embed="rId5" cstate="print"/>
          <a:srcRect b="12117"/>
          <a:stretch>
            <a:fillRect/>
          </a:stretch>
        </p:blipFill>
        <p:spPr bwMode="auto">
          <a:xfrm>
            <a:off x="5564646" y="4340366"/>
            <a:ext cx="1311610" cy="1536906"/>
          </a:xfrm>
          <a:prstGeom prst="rect">
            <a:avLst/>
          </a:prstGeom>
          <a:noFill/>
        </p:spPr>
      </p:pic>
      <p:pic>
        <p:nvPicPr>
          <p:cNvPr id="1028" name="Picture 4" descr="C:\Documents and Settings\joajed\Moje dokumenty\JPOAT\export do JPOAT\fotki\NOWINY\maj2015\20140625_125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420888"/>
            <a:ext cx="1440160" cy="1920213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6409EB3-DFD8-4F9C-A6D5-A1544F36F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8" y="2452446"/>
            <a:ext cx="4566434" cy="3424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49315" y="818198"/>
            <a:ext cx="82172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Działania Rządu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01479" y="1377545"/>
            <a:ext cx="8712968" cy="520309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7. Włączenie służb opieki społecznej w działania na rzecz wsparcia wymiany kotłów oraz termomodernizacji budynków osób ubogich, w sposób uwzględniający poziom generowanych zanieczyszczeń i zapewnienie środków na niezbędne koszty eksploatacji;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8. Opracowanie, a następnie wdrożenie kompleksowej polityki publicznej zapewniającej optymalną ochronę wrażliwych grup społecznych przed „ubóstwem energetycznym”;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9. Przeprowadzenie kampanii edukacyjnej na temat optymalnych sposobów palenia w kotłach oraz związanych z tym skutków zdrowotnych;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10. Wprowadzenie obowiązku dokumentowania jakości spalin przez stacje kontroli pojazdów oraz wymogu badania spalin w trakcie kontroli drogowej;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11. Wykorzystanie mechanizmów podatkowych w celu wprowadzenia zachęt dla transportu niskoemisyjnego, w tym niskiej stawki akcyzy dla samochodów hybrydowych oraz zwolnienia z podatku akcyzowego samochodów elektrycznych;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12. Wprowadzenie regulacji przeciwdziałających blokowaniu klinów napowietrzających miasta oraz rozważenie rozwiązań podnoszących rangę zawodu urbanisty w kontekście zagospodarowania przestrzennego;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13. Utworzenie w Narodowym Centrum Badań i Rozwoju sektorowego programu, którego celem będzie wsparcie rozwoju technologii niskoemisyjnych w szczególności zorientowanych na poprawę jakości powietrza;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14. Zapewnienie opracowania i szerokich konsultacji społecznych programu „Czyste powietrze” oraz wzmocnienie Komitetu Sterującego ds. Krajowego Programu Ochrony Powietrza i powierzenie mu zadania czuwania nad pilnym i efektywnym wdrożeniem tych rekomendacji oraz regularne monitorowanie postępów prac Rady Ministrów.</a:t>
            </a:r>
          </a:p>
        </p:txBody>
      </p:sp>
    </p:spTree>
    <p:extLst>
      <p:ext uri="{BB962C8B-B14F-4D97-AF65-F5344CB8AC3E}">
        <p14:creationId xmlns:p14="http://schemas.microsoft.com/office/powerpoint/2010/main" val="77459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0501"/>
            <a:ext cx="7892806" cy="598438"/>
          </a:xfrm>
          <a:prstGeom prst="rect">
            <a:avLst/>
          </a:prstGeom>
          <a:noFill/>
        </p:spPr>
      </p:pic>
      <p:sp>
        <p:nvSpPr>
          <p:cNvPr id="7" name="Tytuł 10"/>
          <p:cNvSpPr txBox="1">
            <a:spLocks/>
          </p:cNvSpPr>
          <p:nvPr/>
        </p:nvSpPr>
        <p:spPr>
          <a:xfrm>
            <a:off x="611188" y="2565400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Dziękuję za uwagę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899592" y="1556792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www.kielce.pios.gov.pl</a:t>
            </a:r>
            <a:endParaRPr lang="pl-PL" sz="20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90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Podtytuł 11"/>
          <p:cNvSpPr txBox="1">
            <a:spLocks/>
          </p:cNvSpPr>
          <p:nvPr/>
        </p:nvSpPr>
        <p:spPr>
          <a:xfrm>
            <a:off x="611560" y="836712"/>
            <a:ext cx="792088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Stacje monitoringu </a:t>
            </a:r>
            <a:r>
              <a:rPr lang="pl-PL" sz="2400" dirty="0"/>
              <a:t>zanieczyszczeń powietrza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2018 roku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9CE743-9824-40D9-A1A4-D2FC384CC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366480"/>
            <a:ext cx="7596336" cy="5374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2343708" y="743000"/>
            <a:ext cx="6400800" cy="3600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Pomiary AUTOMATYCZNE pyłu PM10   24h   [µg/m</a:t>
            </a:r>
            <a:r>
              <a:rPr lang="pl-PL" sz="2000" baseline="30000" dirty="0">
                <a:solidFill>
                  <a:schemeClr val="tx1"/>
                </a:solidFill>
              </a:rPr>
              <a:t>3</a:t>
            </a:r>
            <a:r>
              <a:rPr lang="pl-PL" sz="2000" dirty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19C698B-6490-4F41-84E1-886639C0B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78276"/>
              </p:ext>
            </p:extLst>
          </p:nvPr>
        </p:nvGraphicFramePr>
        <p:xfrm>
          <a:off x="466877" y="1259590"/>
          <a:ext cx="2664296" cy="5337762"/>
        </p:xfrm>
        <a:graphic>
          <a:graphicData uri="http://schemas.openxmlformats.org/drawingml/2006/table">
            <a:tbl>
              <a:tblPr/>
              <a:tblGrid>
                <a:gridCol w="401077">
                  <a:extLst>
                    <a:ext uri="{9D8B030D-6E8A-4147-A177-3AD203B41FA5}">
                      <a16:colId xmlns:a16="http://schemas.microsoft.com/office/drawing/2014/main" val="4012249088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3944101967"/>
                    </a:ext>
                  </a:extLst>
                </a:gridCol>
                <a:gridCol w="525221">
                  <a:extLst>
                    <a:ext uri="{9D8B030D-6E8A-4147-A177-3AD203B41FA5}">
                      <a16:colId xmlns:a16="http://schemas.microsoft.com/office/drawing/2014/main" val="2810211377"/>
                    </a:ext>
                  </a:extLst>
                </a:gridCol>
                <a:gridCol w="572966">
                  <a:extLst>
                    <a:ext uri="{9D8B030D-6E8A-4147-A177-3AD203B41FA5}">
                      <a16:colId xmlns:a16="http://schemas.microsoft.com/office/drawing/2014/main" val="3596274494"/>
                    </a:ext>
                  </a:extLst>
                </a:gridCol>
                <a:gridCol w="735307">
                  <a:extLst>
                    <a:ext uri="{9D8B030D-6E8A-4147-A177-3AD203B41FA5}">
                      <a16:colId xmlns:a16="http://schemas.microsoft.com/office/drawing/2014/main" val="3324116854"/>
                    </a:ext>
                  </a:extLst>
                </a:gridCol>
              </a:tblGrid>
              <a:tr h="1078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0933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0922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5885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7883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52776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1024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7705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0256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5678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0336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7635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4316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7709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48472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43465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9918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6259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0763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2310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8774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2839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2254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29100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67107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6579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900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7518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58778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581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5005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7781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7394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8516"/>
                  </a:ext>
                </a:extLst>
              </a:tr>
              <a:tr h="1078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6238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5616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6511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1607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448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967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28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9910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6081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85033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009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392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7894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9102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8518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0AF444B-B21B-47B2-9D73-A167418AF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05041"/>
              </p:ext>
            </p:extLst>
          </p:nvPr>
        </p:nvGraphicFramePr>
        <p:xfrm>
          <a:off x="4860032" y="1261336"/>
          <a:ext cx="2808981" cy="5348204"/>
        </p:xfrm>
        <a:graphic>
          <a:graphicData uri="http://schemas.openxmlformats.org/drawingml/2006/table">
            <a:tbl>
              <a:tblPr/>
              <a:tblGrid>
                <a:gridCol w="422858">
                  <a:extLst>
                    <a:ext uri="{9D8B030D-6E8A-4147-A177-3AD203B41FA5}">
                      <a16:colId xmlns:a16="http://schemas.microsoft.com/office/drawing/2014/main" val="16556178"/>
                    </a:ext>
                  </a:extLst>
                </a:gridCol>
                <a:gridCol w="453062">
                  <a:extLst>
                    <a:ext uri="{9D8B030D-6E8A-4147-A177-3AD203B41FA5}">
                      <a16:colId xmlns:a16="http://schemas.microsoft.com/office/drawing/2014/main" val="1676789421"/>
                    </a:ext>
                  </a:extLst>
                </a:gridCol>
                <a:gridCol w="553743">
                  <a:extLst>
                    <a:ext uri="{9D8B030D-6E8A-4147-A177-3AD203B41FA5}">
                      <a16:colId xmlns:a16="http://schemas.microsoft.com/office/drawing/2014/main" val="1758046316"/>
                    </a:ext>
                  </a:extLst>
                </a:gridCol>
                <a:gridCol w="604081">
                  <a:extLst>
                    <a:ext uri="{9D8B030D-6E8A-4147-A177-3AD203B41FA5}">
                      <a16:colId xmlns:a16="http://schemas.microsoft.com/office/drawing/2014/main" val="1420430194"/>
                    </a:ext>
                  </a:extLst>
                </a:gridCol>
                <a:gridCol w="775237">
                  <a:extLst>
                    <a:ext uri="{9D8B030D-6E8A-4147-A177-3AD203B41FA5}">
                      <a16:colId xmlns:a16="http://schemas.microsoft.com/office/drawing/2014/main" val="53393885"/>
                    </a:ext>
                  </a:extLst>
                </a:gridCol>
              </a:tblGrid>
              <a:tr h="1823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6099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60288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2813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6723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12783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8429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9812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18689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095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72174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984811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87552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7682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9561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20011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11911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04386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3268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961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506800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1987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45290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5641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80092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98436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139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2631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1748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7177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0680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35441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9570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AWARIA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384300"/>
                  </a:ext>
                </a:extLst>
              </a:tr>
              <a:tr h="1823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6353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AWARIA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4906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5696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9801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478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10850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8284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3245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1969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5426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45741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9582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3597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59982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75546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BA379EB-8C87-4543-BFBB-A3EBDB96E975}"/>
              </a:ext>
            </a:extLst>
          </p:cNvPr>
          <p:cNvSpPr txBox="1"/>
          <p:nvPr/>
        </p:nvSpPr>
        <p:spPr>
          <a:xfrm>
            <a:off x="3202511" y="2604637"/>
            <a:ext cx="1369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Ilość dni &gt;50µg/m</a:t>
            </a:r>
            <a:r>
              <a:rPr lang="pl-PL" baseline="30000" dirty="0"/>
              <a:t>3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MAX 30 dni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3F276BD-7E82-4921-801F-C9DB0172B85B}"/>
              </a:ext>
            </a:extLst>
          </p:cNvPr>
          <p:cNvSpPr txBox="1"/>
          <p:nvPr/>
        </p:nvSpPr>
        <p:spPr>
          <a:xfrm>
            <a:off x="7740352" y="2604637"/>
            <a:ext cx="129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Ilość dni &gt;50µg/m</a:t>
            </a:r>
            <a:r>
              <a:rPr lang="pl-PL" baseline="30000" dirty="0"/>
              <a:t>3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MAX 16 dni</a:t>
            </a:r>
          </a:p>
        </p:txBody>
      </p:sp>
    </p:spTree>
    <p:extLst>
      <p:ext uri="{BB962C8B-B14F-4D97-AF65-F5344CB8AC3E}">
        <p14:creationId xmlns:p14="http://schemas.microsoft.com/office/powerpoint/2010/main" val="31218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539552" y="889864"/>
            <a:ext cx="8136904" cy="3600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Zależność poziomów pyłu PM10 (24h)[µg/m</a:t>
            </a:r>
            <a:r>
              <a:rPr lang="pl-PL" sz="2000" baseline="30000" dirty="0">
                <a:solidFill>
                  <a:schemeClr val="tx1"/>
                </a:solidFill>
              </a:rPr>
              <a:t>3</a:t>
            </a:r>
            <a:r>
              <a:rPr lang="pl-PL" sz="2000" dirty="0">
                <a:solidFill>
                  <a:schemeClr val="tx1"/>
                </a:solidFill>
              </a:rPr>
              <a:t>] od temperatury [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°C]</a:t>
            </a:r>
            <a:endParaRPr lang="pl-PL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FF88DB6A-0629-4C9F-8B09-CF8000155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275166"/>
              </p:ext>
            </p:extLst>
          </p:nvPr>
        </p:nvGraphicFramePr>
        <p:xfrm>
          <a:off x="343210" y="1720011"/>
          <a:ext cx="8529588" cy="42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98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432048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Roczna Ocena 2016</a:t>
            </a:r>
          </a:p>
        </p:txBody>
      </p:sp>
      <p:sp>
        <p:nvSpPr>
          <p:cNvPr id="8" name="Podtytuł 4"/>
          <p:cNvSpPr txBox="1">
            <a:spLocks/>
          </p:cNvSpPr>
          <p:nvPr/>
        </p:nvSpPr>
        <p:spPr>
          <a:xfrm>
            <a:off x="395536" y="1412776"/>
            <a:ext cx="82809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Obszary przekroczeń Pyłu PM10</a:t>
            </a:r>
          </a:p>
        </p:txBody>
      </p:sp>
      <p:sp>
        <p:nvSpPr>
          <p:cNvPr id="12" name="Dowolny kształt 11"/>
          <p:cNvSpPr/>
          <p:nvPr/>
        </p:nvSpPr>
        <p:spPr>
          <a:xfrm>
            <a:off x="5587342" y="3714747"/>
            <a:ext cx="504497" cy="252248"/>
          </a:xfrm>
          <a:custGeom>
            <a:avLst/>
            <a:gdLst>
              <a:gd name="connsiteX0" fmla="*/ 362607 w 504497"/>
              <a:gd name="connsiteY0" fmla="*/ 236483 h 252248"/>
              <a:gd name="connsiteX1" fmla="*/ 0 w 504497"/>
              <a:gd name="connsiteY1" fmla="*/ 141890 h 252248"/>
              <a:gd name="connsiteX2" fmla="*/ 204952 w 504497"/>
              <a:gd name="connsiteY2" fmla="*/ 0 h 252248"/>
              <a:gd name="connsiteX3" fmla="*/ 441435 w 504497"/>
              <a:gd name="connsiteY3" fmla="*/ 31531 h 252248"/>
              <a:gd name="connsiteX4" fmla="*/ 504497 w 504497"/>
              <a:gd name="connsiteY4" fmla="*/ 126124 h 252248"/>
              <a:gd name="connsiteX5" fmla="*/ 331076 w 504497"/>
              <a:gd name="connsiteY5" fmla="*/ 252248 h 252248"/>
              <a:gd name="connsiteX6" fmla="*/ 157655 w 504497"/>
              <a:gd name="connsiteY6" fmla="*/ 173421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97" h="252248">
                <a:moveTo>
                  <a:pt x="362607" y="236483"/>
                </a:moveTo>
                <a:lnTo>
                  <a:pt x="0" y="141890"/>
                </a:lnTo>
                <a:lnTo>
                  <a:pt x="204952" y="0"/>
                </a:lnTo>
                <a:lnTo>
                  <a:pt x="441435" y="31531"/>
                </a:lnTo>
                <a:lnTo>
                  <a:pt x="504497" y="126124"/>
                </a:lnTo>
                <a:lnTo>
                  <a:pt x="331076" y="252248"/>
                </a:lnTo>
                <a:lnTo>
                  <a:pt x="157655" y="173421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dtytuł 4"/>
          <p:cNvSpPr txBox="1">
            <a:spLocks/>
          </p:cNvSpPr>
          <p:nvPr/>
        </p:nvSpPr>
        <p:spPr>
          <a:xfrm>
            <a:off x="6084168" y="3645024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36-te max</a:t>
            </a:r>
            <a:r>
              <a:rPr kumimoji="0" lang="pl-PL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dobowe stężenie PM10 &gt; 50,5µg/m</a:t>
            </a:r>
            <a:r>
              <a:rPr kumimoji="0" lang="pl-PL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65D843-608C-4E0C-9B06-E397EDA39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" t="3308" b="28077"/>
          <a:stretch/>
        </p:blipFill>
        <p:spPr>
          <a:xfrm>
            <a:off x="899592" y="2204864"/>
            <a:ext cx="4272627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72008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Roczna Ocena 2017 – przewidywane klasy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72853"/>
              </p:ext>
            </p:extLst>
          </p:nvPr>
        </p:nvGraphicFramePr>
        <p:xfrm>
          <a:off x="323528" y="1988840"/>
          <a:ext cx="8496943" cy="3888431"/>
        </p:xfrm>
        <a:graphic>
          <a:graphicData uri="http://schemas.openxmlformats.org/drawingml/2006/table">
            <a:tbl>
              <a:tblPr/>
              <a:tblGrid>
                <a:gridCol w="141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9926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Nazwa strefy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Klasa strefy dla poszczególnych zanieczyszczeń –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imes New Roman"/>
                        </a:rPr>
                        <a:t>ochrona zdrowia ludzi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imes New Roman"/>
                        </a:rPr>
                        <a:t>PM10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CO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As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Ni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latin typeface="+mn-lt"/>
                          <a:ea typeface="Times New Roman"/>
                          <a:cs typeface="Times New Roman"/>
                        </a:rPr>
                        <a:t>BaP</a:t>
                      </a:r>
                      <a:endParaRPr lang="pl-PL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imes New Roman"/>
                        </a:rPr>
                        <a:t>PM2,5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l-PL" sz="1600" b="1" baseline="-25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miasto Kielce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strefa świętokrzyska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wal 1">
            <a:extLst>
              <a:ext uri="{FF2B5EF4-FFF2-40B4-BE49-F238E27FC236}">
                <a16:creationId xmlns:a16="http://schemas.microsoft.com/office/drawing/2014/main" id="{83C0B09C-A4DA-41BA-AF31-EC623B44B4C8}"/>
              </a:ext>
            </a:extLst>
          </p:cNvPr>
          <p:cNvSpPr/>
          <p:nvPr/>
        </p:nvSpPr>
        <p:spPr>
          <a:xfrm>
            <a:off x="7524328" y="4437112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1008112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Roczne Oceny 2011-2017</a:t>
            </a:r>
          </a:p>
          <a:p>
            <a:r>
              <a:rPr lang="pl-PL" sz="2800" dirty="0">
                <a:solidFill>
                  <a:schemeClr val="tx1"/>
                </a:solidFill>
              </a:rPr>
              <a:t>Strefa m. Kielce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10211"/>
              </p:ext>
            </p:extLst>
          </p:nvPr>
        </p:nvGraphicFramePr>
        <p:xfrm>
          <a:off x="791579" y="1966466"/>
          <a:ext cx="7560841" cy="4547035"/>
        </p:xfrm>
        <a:graphic>
          <a:graphicData uri="http://schemas.openxmlformats.org/drawingml/2006/table">
            <a:tbl>
              <a:tblPr/>
              <a:tblGrid>
                <a:gridCol w="104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4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5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53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PM10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PM2,5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/>
                        <a:t>Benzo</a:t>
                      </a:r>
                      <a:r>
                        <a:rPr lang="pl-PL" sz="1400" b="1" dirty="0"/>
                        <a:t>(a)</a:t>
                      </a:r>
                      <a:r>
                        <a:rPr lang="pl-PL" sz="1400" b="1" dirty="0" err="1"/>
                        <a:t>piren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liczba dni z przekroczeniem poziomu dopuszczalnego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D24=50µg/m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; 35x/rok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 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Da=1 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Da=28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Da=27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24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834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802328" cy="54636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18366" y="6113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KOMUNIKATY I OSTRZEŻENIA WIOŚ</a:t>
            </a:r>
          </a:p>
        </p:txBody>
      </p:sp>
      <p:pic>
        <p:nvPicPr>
          <p:cNvPr id="13" name="Picture 3" descr="P:\WIOS\logo wio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4" y="116632"/>
            <a:ext cx="7825028" cy="50405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213171" y="4090283"/>
            <a:ext cx="3093627" cy="261610"/>
            <a:chOff x="1213171" y="4090283"/>
            <a:chExt cx="3093627" cy="261610"/>
          </a:xfrm>
        </p:grpSpPr>
        <p:sp>
          <p:nvSpPr>
            <p:cNvPr id="8" name="Prostokąt 7"/>
            <p:cNvSpPr/>
            <p:nvPr/>
          </p:nvSpPr>
          <p:spPr>
            <a:xfrm>
              <a:off x="1213171" y="4090283"/>
              <a:ext cx="309362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1100" b="1" dirty="0">
                  <a:solidFill>
                    <a:srgbClr val="00B050"/>
                  </a:solidFill>
                </a:rPr>
                <a:t>APEL W SEZONIE GRZEWCZYM </a:t>
              </a:r>
            </a:p>
          </p:txBody>
        </p:sp>
        <p:cxnSp>
          <p:nvCxnSpPr>
            <p:cNvPr id="3" name="Łącznik prosty ze strzałką 2"/>
            <p:cNvCxnSpPr/>
            <p:nvPr/>
          </p:nvCxnSpPr>
          <p:spPr>
            <a:xfrm>
              <a:off x="3275855" y="4221088"/>
              <a:ext cx="432048" cy="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4"/>
          <p:cNvGrpSpPr/>
          <p:nvPr/>
        </p:nvGrpSpPr>
        <p:grpSpPr>
          <a:xfrm>
            <a:off x="614276" y="4892027"/>
            <a:ext cx="3093627" cy="577081"/>
            <a:chOff x="614276" y="4892027"/>
            <a:chExt cx="3093627" cy="577081"/>
          </a:xfrm>
        </p:grpSpPr>
        <p:sp>
          <p:nvSpPr>
            <p:cNvPr id="11" name="Prostokąt 10"/>
            <p:cNvSpPr/>
            <p:nvPr/>
          </p:nvSpPr>
          <p:spPr>
            <a:xfrm>
              <a:off x="614276" y="4892027"/>
              <a:ext cx="309362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l-PL" sz="1050" b="1" dirty="0">
                  <a:solidFill>
                    <a:srgbClr val="FF0000"/>
                  </a:solidFill>
                </a:rPr>
                <a:t>KOMUNIKATY, GDY PRZEKROCZONY JEST:</a:t>
              </a:r>
            </a:p>
            <a:p>
              <a:pPr>
                <a:buFontTx/>
                <a:buChar char="-"/>
              </a:pPr>
              <a:r>
                <a:rPr lang="pl-PL" sz="1050" b="1" dirty="0">
                  <a:solidFill>
                    <a:srgbClr val="FF0000"/>
                  </a:solidFill>
                </a:rPr>
                <a:t> PI - POZIOM INFORMOWANIA SPOŁECZEŃSTWA</a:t>
              </a:r>
            </a:p>
            <a:p>
              <a:pPr algn="just">
                <a:buFontTx/>
                <a:buChar char="-"/>
              </a:pPr>
              <a:r>
                <a:rPr lang="pl-PL" sz="1050" b="1" dirty="0">
                  <a:solidFill>
                    <a:srgbClr val="FF0000"/>
                  </a:solidFill>
                </a:rPr>
                <a:t> PA- POZIOM ALARMOWY</a:t>
              </a:r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>
              <a:off x="3275855" y="5020472"/>
              <a:ext cx="432048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/>
          <p:cNvGrpSpPr/>
          <p:nvPr/>
        </p:nvGrpSpPr>
        <p:grpSpPr>
          <a:xfrm>
            <a:off x="5220074" y="4298230"/>
            <a:ext cx="3453799" cy="738664"/>
            <a:chOff x="5220074" y="4298230"/>
            <a:chExt cx="3453799" cy="738664"/>
          </a:xfrm>
        </p:grpSpPr>
        <p:sp>
          <p:nvSpPr>
            <p:cNvPr id="10" name="Prostokąt 9"/>
            <p:cNvSpPr/>
            <p:nvPr/>
          </p:nvSpPr>
          <p:spPr>
            <a:xfrm>
              <a:off x="5812593" y="4298230"/>
              <a:ext cx="28612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050" b="1" dirty="0">
                  <a:solidFill>
                    <a:srgbClr val="00B050"/>
                  </a:solidFill>
                </a:rPr>
                <a:t>KOMUNIKATY , GDY JEST RYZYKO LUB PRZEKROCZENIE:</a:t>
              </a:r>
            </a:p>
            <a:p>
              <a:pPr>
                <a:buFontTx/>
                <a:buChar char="-"/>
              </a:pPr>
              <a:r>
                <a:rPr lang="pl-PL" sz="1050" b="1" dirty="0">
                  <a:solidFill>
                    <a:srgbClr val="00B050"/>
                  </a:solidFill>
                </a:rPr>
                <a:t>  PD - POZIOMÓW DOPUSZCZALNYCH</a:t>
              </a:r>
            </a:p>
            <a:p>
              <a:pPr>
                <a:buFontTx/>
                <a:buChar char="-"/>
              </a:pPr>
              <a:r>
                <a:rPr lang="pl-PL" sz="1050" b="1" dirty="0">
                  <a:solidFill>
                    <a:srgbClr val="00B050"/>
                  </a:solidFill>
                </a:rPr>
                <a:t>  P DOC -POZIOMÓW  DOCELOWYCH </a:t>
              </a:r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 flipH="1">
              <a:off x="5220074" y="4581128"/>
              <a:ext cx="432046" cy="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5275623" y="5301208"/>
            <a:ext cx="3328825" cy="600164"/>
            <a:chOff x="5275623" y="5301208"/>
            <a:chExt cx="3328825" cy="600164"/>
          </a:xfrm>
        </p:grpSpPr>
        <p:sp>
          <p:nvSpPr>
            <p:cNvPr id="12" name="Prostokąt 11"/>
            <p:cNvSpPr/>
            <p:nvPr/>
          </p:nvSpPr>
          <p:spPr>
            <a:xfrm>
              <a:off x="5812593" y="5301208"/>
              <a:ext cx="27918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100" b="1" dirty="0">
                  <a:solidFill>
                    <a:srgbClr val="00B050"/>
                  </a:solidFill>
                </a:rPr>
                <a:t>MIESIĘCZNE KOMUNIKATY NA TEMAT PODWYŻSZONYCH POZIOMÓW </a:t>
              </a:r>
            </a:p>
            <a:p>
              <a:r>
                <a:rPr lang="pl-PL" sz="1100" b="1" dirty="0">
                  <a:solidFill>
                    <a:srgbClr val="00B050"/>
                  </a:solidFill>
                </a:rPr>
                <a:t>PYŁU PM10 ORAZ OZONU</a:t>
              </a:r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flipH="1">
              <a:off x="5275623" y="5406226"/>
              <a:ext cx="376497" cy="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 flipH="1">
              <a:off x="5275623" y="5733256"/>
              <a:ext cx="376497" cy="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0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WIOS\logo wio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2806" cy="598438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3352" y="843015"/>
            <a:ext cx="8217296" cy="28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Działania Rządu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7483" y="1340768"/>
            <a:ext cx="8640960" cy="5110413"/>
          </a:xfrm>
        </p:spPr>
        <p:txBody>
          <a:bodyPr>
            <a:noAutofit/>
          </a:bodyPr>
          <a:lstStyle/>
          <a:p>
            <a:pPr indent="-457200" algn="l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lang="pl-PL" sz="1500" dirty="0">
                <a:solidFill>
                  <a:schemeClr val="tx1"/>
                </a:solidFill>
              </a:rPr>
              <a:t>1. Maksymalne przyspieszenie prac nad rozporządzeniem w sprawie wymagań dla kotłów na paliwo stałe, które powinno zostać przyjęte najpóźniej do końca kwietnia 2017 r., tak aby jego postanowienia zaczęły obowiązywać jeszcze przed rozpoczęciem sezonu grzewczego 2017/2018 – </a:t>
            </a:r>
            <a:r>
              <a:rPr lang="pl-PL" sz="1500" b="1" dirty="0">
                <a:solidFill>
                  <a:schemeClr val="tx1"/>
                </a:solidFill>
              </a:rPr>
              <a:t>rozporządzenie Ministra Rozwoju i Finansów z dn. 01.08.2017r., w sprawie wymagań dla kotłów na paliwo stałe (Dz. U. 2017, poz. 1690)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2. Pilne wprowadzenie rozporządzenia w sprawie norm jakościowych dla paliw stałych, które powinno zostać przyjęte jeszcze w I kwartale 2017 r., po wprowadzeniu zmian do ustawy o monitorowaniu i kontroli jakości paliw;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3. </a:t>
            </a:r>
            <a:r>
              <a:rPr lang="pl-PL" sz="1500" dirty="0" err="1">
                <a:solidFill>
                  <a:schemeClr val="tx1"/>
                </a:solidFill>
              </a:rPr>
              <a:t>Priorytetyzacja</a:t>
            </a:r>
            <a:r>
              <a:rPr lang="pl-PL" sz="1500" dirty="0">
                <a:solidFill>
                  <a:schemeClr val="tx1"/>
                </a:solidFill>
              </a:rPr>
              <a:t> środków Narodowego Funduszu Ochrony Środowiska i Gospodarki Wodnej na działaniach prowadzących do jak najszybszej poprawy jakości powietrza w taki sposób, aby uzyskać maksymalny efekt zdrowotny i ekologiczny z każdej złotówki poniesionych nakładów;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4. Wprowadzenie wymogu stopniowego podłączania do sieci ciepłowniczej budynków zlokalizowanych na terenach miejskich i podmiejskich, o ile nie dysponują efektywnym źródłem ciepła, w taki sposób aby minimalizować związane z tym koszty;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5. Zapewnienie istotnie obniżonych stawek za pobór energii elektrycznej w okresach zmniejszonego na nią zapotrzebowania, w tym przez zmiany w przepisach prawa energetycznego oraz budowlanego w celu zachęcenia do instalacji pieców elektrycznych lub pomp ciepła na terenach, gdzie nie ma możliwości podłączenia do scentralizowanych systemów ciepłowniczych lub sieci gazowych;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500" dirty="0">
                <a:solidFill>
                  <a:schemeClr val="tx1"/>
                </a:solidFill>
              </a:rPr>
              <a:t>6. Rozwój sieci stacji pomiarowych, co powinno umożliwić lokalizację źródeł zanieczyszczeń oraz skuteczniejsze zwalczanie szkodliwych praktyk w użytkowaniu kotłów oraz instalacji przemysłowych;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pl-PL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72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989</Words>
  <Application>Microsoft Office PowerPoint</Application>
  <PresentationFormat>Pokaz na ekranie (4:3)</PresentationFormat>
  <Paragraphs>607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Motyw pakietu Office</vt:lpstr>
      <vt:lpstr>PROBLEMY JAKOŚCI POWIETRZA  W ŚWIETLE BADAŃ MONITORINGOWYCH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ŚRODOWISKA  NA TERENIE WOJEWÓDZTWA ŚWIĘTOKRZYSKEIGO W  ROKU 2014</dc:title>
  <dc:creator>Your User Name</dc:creator>
  <cp:lastModifiedBy>Joanna Jędras</cp:lastModifiedBy>
  <cp:revision>248</cp:revision>
  <dcterms:created xsi:type="dcterms:W3CDTF">2015-09-10T11:10:15Z</dcterms:created>
  <dcterms:modified xsi:type="dcterms:W3CDTF">2018-02-16T11:23:51Z</dcterms:modified>
</cp:coreProperties>
</file>