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1110" r:id="rId3"/>
    <p:sldId id="1046" r:id="rId4"/>
    <p:sldId id="1096" r:id="rId5"/>
    <p:sldId id="1050" r:id="rId6"/>
    <p:sldId id="1112" r:id="rId7"/>
    <p:sldId id="1100" r:id="rId8"/>
    <p:sldId id="1102" r:id="rId9"/>
    <p:sldId id="1111" r:id="rId10"/>
    <p:sldId id="1101" r:id="rId11"/>
    <p:sldId id="1104" r:id="rId12"/>
    <p:sldId id="1113" r:id="rId13"/>
    <p:sldId id="1103" r:id="rId14"/>
    <p:sldId id="1105" r:id="rId15"/>
    <p:sldId id="1127" r:id="rId16"/>
    <p:sldId id="1064" r:id="rId17"/>
    <p:sldId id="1106" r:id="rId18"/>
    <p:sldId id="1067" r:id="rId19"/>
    <p:sldId id="1065" r:id="rId20"/>
    <p:sldId id="1071" r:id="rId21"/>
    <p:sldId id="1115" r:id="rId22"/>
    <p:sldId id="1082" r:id="rId23"/>
    <p:sldId id="1075" r:id="rId24"/>
    <p:sldId id="1074" r:id="rId25"/>
    <p:sldId id="1077" r:id="rId26"/>
    <p:sldId id="1116" r:id="rId27"/>
    <p:sldId id="1083" r:id="rId28"/>
    <p:sldId id="1109" r:id="rId29"/>
    <p:sldId id="1080" r:id="rId30"/>
    <p:sldId id="1108" r:id="rId31"/>
    <p:sldId id="1117" r:id="rId32"/>
    <p:sldId id="1130" r:id="rId33"/>
    <p:sldId id="1131" r:id="rId34"/>
    <p:sldId id="1099" r:id="rId35"/>
    <p:sldId id="1129" r:id="rId36"/>
    <p:sldId id="1089" r:id="rId37"/>
    <p:sldId id="1091" r:id="rId38"/>
    <p:sldId id="1095" r:id="rId39"/>
    <p:sldId id="1119" r:id="rId40"/>
    <p:sldId id="1120" r:id="rId41"/>
    <p:sldId id="1128" r:id="rId42"/>
    <p:sldId id="1121" r:id="rId43"/>
    <p:sldId id="1122" r:id="rId44"/>
    <p:sldId id="1123" r:id="rId45"/>
    <p:sldId id="1124" r:id="rId46"/>
    <p:sldId id="1125" r:id="rId47"/>
    <p:sldId id="1126" r:id="rId48"/>
    <p:sldId id="536" r:id="rId49"/>
  </p:sldIdLst>
  <p:sldSz cx="9144000" cy="6858000" type="screen4x3"/>
  <p:notesSz cx="6858000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937"/>
    <a:srgbClr val="95CA20"/>
    <a:srgbClr val="F0F1C1"/>
    <a:srgbClr val="7EA002"/>
    <a:srgbClr val="5F7901"/>
    <a:srgbClr val="B8E456"/>
    <a:srgbClr val="FFFF99"/>
    <a:srgbClr val="FF5050"/>
    <a:srgbClr val="FFFFFF"/>
    <a:srgbClr val="AFE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78924" autoAdjust="0"/>
  </p:normalViewPr>
  <p:slideViewPr>
    <p:cSldViewPr>
      <p:cViewPr varScale="1">
        <p:scale>
          <a:sx n="85" d="100"/>
          <a:sy n="85" d="100"/>
        </p:scale>
        <p:origin x="16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42" y="102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339D9-E3C6-4CAB-B4B5-7408557581C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99F86EA-7ACA-4F86-AB71-574AAED0C873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rgbClr val="95CA2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</a:rPr>
            <a:t>1.1.1</a:t>
          </a:r>
          <a:r>
            <a:rPr lang="pl-PL" sz="1200" dirty="0" smtClean="0">
              <a:solidFill>
                <a:schemeClr val="tx1"/>
              </a:solidFill>
            </a:rPr>
            <a:t> Wspieranie wytwarzania </a:t>
          </a:r>
          <a:br>
            <a:rPr lang="pl-PL" sz="1200" dirty="0" smtClean="0">
              <a:solidFill>
                <a:schemeClr val="tx1"/>
              </a:solidFill>
            </a:rPr>
          </a:br>
          <a:r>
            <a:rPr lang="pl-PL" sz="1200" dirty="0" smtClean="0">
              <a:solidFill>
                <a:schemeClr val="tx1"/>
              </a:solidFill>
            </a:rPr>
            <a:t>i dystrybucji energii z OZE </a:t>
          </a:r>
          <a:endParaRPr lang="pl-PL" sz="1200" dirty="0"/>
        </a:p>
      </dgm:t>
    </dgm:pt>
    <dgm:pt modelId="{402F61A2-3E96-43B9-BEE7-4BF025E3D22E}" type="parTrans" cxnId="{CEBDF1B3-14B1-4EFD-921C-05A9A1834149}">
      <dgm:prSet/>
      <dgm:spPr/>
      <dgm:t>
        <a:bodyPr/>
        <a:lstStyle/>
        <a:p>
          <a:endParaRPr lang="pl-PL"/>
        </a:p>
      </dgm:t>
    </dgm:pt>
    <dgm:pt modelId="{9199C74D-B79C-48B1-A7C3-8EE973AB8205}" type="sibTrans" cxnId="{CEBDF1B3-14B1-4EFD-921C-05A9A1834149}">
      <dgm:prSet/>
      <dgm:spPr>
        <a:ln w="76200">
          <a:solidFill>
            <a:srgbClr val="0070C0"/>
          </a:solidFill>
        </a:ln>
      </dgm:spPr>
      <dgm:t>
        <a:bodyPr/>
        <a:lstStyle/>
        <a:p>
          <a:endParaRPr lang="pl-PL"/>
        </a:p>
      </dgm:t>
    </dgm:pt>
    <dgm:pt modelId="{C4F76EC2-CB5F-4899-8259-A314BC1F670A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rgbClr val="95CA2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</a:rPr>
            <a:t>1.2</a:t>
          </a:r>
          <a:r>
            <a:rPr lang="pl-PL" sz="1200" dirty="0" smtClean="0">
              <a:solidFill>
                <a:schemeClr val="tx1"/>
              </a:solidFill>
            </a:rPr>
            <a:t> Efektywność energetyczna dla przedsiębiorstwa </a:t>
          </a:r>
          <a:endParaRPr lang="pl-PL" sz="1200" dirty="0"/>
        </a:p>
      </dgm:t>
    </dgm:pt>
    <dgm:pt modelId="{FBDAD5A7-B413-495D-A75B-5A4EB78D1F34}" type="parTrans" cxnId="{8BE44DE4-46B4-4B82-A509-EDE25AEFDE79}">
      <dgm:prSet/>
      <dgm:spPr/>
      <dgm:t>
        <a:bodyPr/>
        <a:lstStyle/>
        <a:p>
          <a:endParaRPr lang="pl-PL"/>
        </a:p>
      </dgm:t>
    </dgm:pt>
    <dgm:pt modelId="{4BDBF5F1-4383-44D8-8B75-671739D092A7}" type="sibTrans" cxnId="{8BE44DE4-46B4-4B82-A509-EDE25AEFDE79}">
      <dgm:prSet/>
      <dgm:spPr>
        <a:ln w="76200">
          <a:solidFill>
            <a:srgbClr val="0070C0"/>
          </a:solidFill>
        </a:ln>
      </dgm:spPr>
      <dgm:t>
        <a:bodyPr/>
        <a:lstStyle/>
        <a:p>
          <a:endParaRPr lang="pl-PL"/>
        </a:p>
      </dgm:t>
    </dgm:pt>
    <dgm:pt modelId="{8AF84C8D-39C6-4585-8EDA-223079366E82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rgbClr val="95CA20"/>
          </a:solidFill>
        </a:ln>
      </dgm:spPr>
      <dgm:t>
        <a:bodyPr/>
        <a:lstStyle/>
        <a:p>
          <a:r>
            <a:rPr lang="pl-PL" altLang="pl-PL" sz="1200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1.3.1</a:t>
          </a:r>
          <a:r>
            <a:rPr lang="pl-PL" altLang="pl-PL" sz="12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 Efektywność energetyczna </a:t>
          </a:r>
          <a:br>
            <a:rPr lang="pl-PL" altLang="pl-PL" sz="12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altLang="pl-PL" sz="12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w budynkach użyteczności publicznej</a:t>
          </a:r>
          <a:endParaRPr lang="pl-PL" sz="1200" dirty="0">
            <a:solidFill>
              <a:schemeClr val="tx1"/>
            </a:solidFill>
          </a:endParaRPr>
        </a:p>
      </dgm:t>
    </dgm:pt>
    <dgm:pt modelId="{63200F43-D2B0-4ACE-9641-5BFBD8FFFDCF}" type="parTrans" cxnId="{6E2E47CE-F96F-40B3-B445-6BE3402D1200}">
      <dgm:prSet/>
      <dgm:spPr/>
      <dgm:t>
        <a:bodyPr/>
        <a:lstStyle/>
        <a:p>
          <a:endParaRPr lang="pl-PL"/>
        </a:p>
      </dgm:t>
    </dgm:pt>
    <dgm:pt modelId="{014D7E67-85F1-4880-8234-88070892EEE7}" type="sibTrans" cxnId="{6E2E47CE-F96F-40B3-B445-6BE3402D1200}">
      <dgm:prSet/>
      <dgm:spPr>
        <a:ln w="76200">
          <a:solidFill>
            <a:srgbClr val="0070C0"/>
          </a:solidFill>
        </a:ln>
      </dgm:spPr>
      <dgm:t>
        <a:bodyPr/>
        <a:lstStyle/>
        <a:p>
          <a:endParaRPr lang="pl-PL"/>
        </a:p>
      </dgm:t>
    </dgm:pt>
    <dgm:pt modelId="{22F282D6-253A-4C81-8CE5-DE407481032F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rgbClr val="95CA2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</a:rPr>
            <a:t>1.5</a:t>
          </a:r>
          <a:r>
            <a:rPr lang="pl-PL" sz="1200" dirty="0" smtClean="0">
              <a:solidFill>
                <a:schemeClr val="tx1"/>
              </a:solidFill>
            </a:rPr>
            <a:t> Efektywna dystrybucja ciepła i chłodu</a:t>
          </a:r>
          <a:endParaRPr lang="pl-PL" sz="1200" dirty="0">
            <a:solidFill>
              <a:schemeClr val="tx1"/>
            </a:solidFill>
          </a:endParaRPr>
        </a:p>
      </dgm:t>
    </dgm:pt>
    <dgm:pt modelId="{B6497571-7222-4595-A0B4-225C264308B3}" type="parTrans" cxnId="{A83878D1-3941-44D6-9A67-7D88A7EC3FBB}">
      <dgm:prSet/>
      <dgm:spPr/>
      <dgm:t>
        <a:bodyPr/>
        <a:lstStyle/>
        <a:p>
          <a:endParaRPr lang="pl-PL"/>
        </a:p>
      </dgm:t>
    </dgm:pt>
    <dgm:pt modelId="{83B67C14-8EC6-44E8-B93E-FB19FCEECEEF}" type="sibTrans" cxnId="{A83878D1-3941-44D6-9A67-7D88A7EC3FBB}">
      <dgm:prSet/>
      <dgm:spPr>
        <a:ln w="76200">
          <a:solidFill>
            <a:srgbClr val="0070C0"/>
          </a:solidFill>
        </a:ln>
      </dgm:spPr>
      <dgm:t>
        <a:bodyPr/>
        <a:lstStyle/>
        <a:p>
          <a:endParaRPr lang="pl-PL"/>
        </a:p>
      </dgm:t>
    </dgm:pt>
    <dgm:pt modelId="{AD6ABD45-CC01-45CF-AFFE-210B71DEF2D3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rgbClr val="95CA2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</a:rPr>
            <a:t>1.6.1</a:t>
          </a:r>
          <a:r>
            <a:rPr lang="pl-PL" sz="1200" dirty="0" smtClean="0">
              <a:solidFill>
                <a:schemeClr val="tx1"/>
              </a:solidFill>
            </a:rPr>
            <a:t> Źródła wysokosprawnej kogeneracji </a:t>
          </a:r>
          <a:endParaRPr lang="pl-PL" sz="1200" dirty="0"/>
        </a:p>
      </dgm:t>
    </dgm:pt>
    <dgm:pt modelId="{66C6CFC2-5AFB-4178-B024-67F2830F4796}" type="parTrans" cxnId="{F964DC75-5D09-4542-8F58-51BD19768F2B}">
      <dgm:prSet/>
      <dgm:spPr/>
      <dgm:t>
        <a:bodyPr/>
        <a:lstStyle/>
        <a:p>
          <a:endParaRPr lang="pl-PL"/>
        </a:p>
      </dgm:t>
    </dgm:pt>
    <dgm:pt modelId="{CCAA6CAE-750B-40B9-9F9B-EE2C5465F598}" type="sibTrans" cxnId="{F964DC75-5D09-4542-8F58-51BD19768F2B}">
      <dgm:prSet/>
      <dgm:spPr>
        <a:ln w="76200">
          <a:solidFill>
            <a:srgbClr val="0070C0"/>
          </a:solidFill>
        </a:ln>
      </dgm:spPr>
      <dgm:t>
        <a:bodyPr/>
        <a:lstStyle/>
        <a:p>
          <a:endParaRPr lang="pl-PL"/>
        </a:p>
      </dgm:t>
    </dgm:pt>
    <dgm:pt modelId="{600DF78C-DBD6-4AFA-A811-2A19DD27FEBA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rgbClr val="95CA2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</a:rPr>
            <a:t>1.6.2</a:t>
          </a:r>
          <a:r>
            <a:rPr lang="pl-PL" sz="1200" dirty="0" smtClean="0">
              <a:solidFill>
                <a:schemeClr val="tx1"/>
              </a:solidFill>
            </a:rPr>
            <a:t> Sieci ciepłownicze </a:t>
          </a:r>
          <a:br>
            <a:rPr lang="pl-PL" sz="1200" dirty="0" smtClean="0">
              <a:solidFill>
                <a:schemeClr val="tx1"/>
              </a:solidFill>
            </a:rPr>
          </a:br>
          <a:r>
            <a:rPr lang="pl-PL" sz="1200" dirty="0" smtClean="0">
              <a:solidFill>
                <a:schemeClr val="tx1"/>
              </a:solidFill>
            </a:rPr>
            <a:t>i chłodnicze dla źródeł wysokosprawnej kogeneracji </a:t>
          </a:r>
          <a:endParaRPr lang="pl-PL" sz="1200" dirty="0"/>
        </a:p>
      </dgm:t>
    </dgm:pt>
    <dgm:pt modelId="{7E4832F3-9C6F-4594-9C1F-67595961C928}" type="parTrans" cxnId="{EA35121E-9B0F-4C1B-B49E-0CBBFF1E0DC3}">
      <dgm:prSet/>
      <dgm:spPr/>
      <dgm:t>
        <a:bodyPr/>
        <a:lstStyle/>
        <a:p>
          <a:endParaRPr lang="pl-PL"/>
        </a:p>
      </dgm:t>
    </dgm:pt>
    <dgm:pt modelId="{E58CB660-A303-4CDD-A35F-F4F802EE89CF}" type="sibTrans" cxnId="{EA35121E-9B0F-4C1B-B49E-0CBBFF1E0DC3}">
      <dgm:prSet/>
      <dgm:spPr>
        <a:ln w="76200">
          <a:solidFill>
            <a:srgbClr val="0070C0"/>
          </a:solidFill>
        </a:ln>
      </dgm:spPr>
      <dgm:t>
        <a:bodyPr/>
        <a:lstStyle/>
        <a:p>
          <a:endParaRPr lang="pl-PL"/>
        </a:p>
      </dgm:t>
    </dgm:pt>
    <dgm:pt modelId="{8397426C-0B64-4427-9D6F-B1E2AE3BE540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rgbClr val="95CA20"/>
          </a:solidFill>
        </a:ln>
      </dgm:spPr>
      <dgm:t>
        <a:bodyPr/>
        <a:lstStyle/>
        <a:p>
          <a:r>
            <a:rPr lang="pl-PL" altLang="pl-PL" sz="1200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1.3.2</a:t>
          </a:r>
          <a:r>
            <a:rPr lang="pl-PL" altLang="pl-PL" sz="12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 Efektywność energetyczna w budynkach mieszkalnych</a:t>
          </a:r>
          <a:endParaRPr lang="pl-PL" sz="1200" dirty="0"/>
        </a:p>
      </dgm:t>
    </dgm:pt>
    <dgm:pt modelId="{3D6EAA97-2FF9-4288-85D7-EE526E8AE337}" type="parTrans" cxnId="{02484FA5-2C0C-4788-B17D-20DC0B090C8F}">
      <dgm:prSet/>
      <dgm:spPr/>
      <dgm:t>
        <a:bodyPr/>
        <a:lstStyle/>
        <a:p>
          <a:endParaRPr lang="pl-PL"/>
        </a:p>
      </dgm:t>
    </dgm:pt>
    <dgm:pt modelId="{0A290C4C-457F-4961-8505-285B05F3B774}" type="sibTrans" cxnId="{02484FA5-2C0C-4788-B17D-20DC0B090C8F}">
      <dgm:prSet/>
      <dgm:spPr>
        <a:ln w="76200">
          <a:solidFill>
            <a:srgbClr val="0070C0"/>
          </a:solidFill>
        </a:ln>
      </dgm:spPr>
      <dgm:t>
        <a:bodyPr/>
        <a:lstStyle/>
        <a:p>
          <a:endParaRPr lang="pl-PL"/>
        </a:p>
      </dgm:t>
    </dgm:pt>
    <dgm:pt modelId="{94402C17-87A9-4884-9E91-649A04D5189A}" type="pres">
      <dgm:prSet presAssocID="{575339D9-E3C6-4CAB-B4B5-7408557581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599F738-D0C2-402B-A4C3-4B8D4EFA3C80}" type="pres">
      <dgm:prSet presAssocID="{C99F86EA-7ACA-4F86-AB71-574AAED0C873}" presName="node" presStyleLbl="node1" presStyleIdx="0" presStyleCnt="7" custScaleX="1753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D5F5B1-BBBD-4427-8A5B-6841F2CB804C}" type="pres">
      <dgm:prSet presAssocID="{C99F86EA-7ACA-4F86-AB71-574AAED0C873}" presName="spNode" presStyleCnt="0"/>
      <dgm:spPr/>
    </dgm:pt>
    <dgm:pt modelId="{5870461C-5BA2-43A0-993E-3F588D429C5D}" type="pres">
      <dgm:prSet presAssocID="{9199C74D-B79C-48B1-A7C3-8EE973AB8205}" presName="sibTrans" presStyleLbl="sibTrans1D1" presStyleIdx="0" presStyleCnt="7"/>
      <dgm:spPr/>
      <dgm:t>
        <a:bodyPr/>
        <a:lstStyle/>
        <a:p>
          <a:endParaRPr lang="pl-PL"/>
        </a:p>
      </dgm:t>
    </dgm:pt>
    <dgm:pt modelId="{4B9A0879-4A76-4EAC-9271-957CC730065E}" type="pres">
      <dgm:prSet presAssocID="{C4F76EC2-CB5F-4899-8259-A314BC1F670A}" presName="node" presStyleLbl="node1" presStyleIdx="1" presStyleCnt="7" custScaleX="188760" custRadScaleRad="100648" custRadScaleInc="874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C84F59-8717-49BB-92FC-F75836A527DA}" type="pres">
      <dgm:prSet presAssocID="{C4F76EC2-CB5F-4899-8259-A314BC1F670A}" presName="spNode" presStyleCnt="0"/>
      <dgm:spPr/>
    </dgm:pt>
    <dgm:pt modelId="{B4FBA3DA-FEB3-4A96-B56E-7061113A5613}" type="pres">
      <dgm:prSet presAssocID="{4BDBF5F1-4383-44D8-8B75-671739D092A7}" presName="sibTrans" presStyleLbl="sibTrans1D1" presStyleIdx="1" presStyleCnt="7"/>
      <dgm:spPr/>
      <dgm:t>
        <a:bodyPr/>
        <a:lstStyle/>
        <a:p>
          <a:endParaRPr lang="pl-PL"/>
        </a:p>
      </dgm:t>
    </dgm:pt>
    <dgm:pt modelId="{713B4DFB-C251-4F9C-B570-C8CBD7779B02}" type="pres">
      <dgm:prSet presAssocID="{8AF84C8D-39C6-4585-8EDA-223079366E82}" presName="node" presStyleLbl="node1" presStyleIdx="2" presStyleCnt="7" custScaleX="1897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B2AFA1-EC98-46B8-8D9D-B9D9837AD7BE}" type="pres">
      <dgm:prSet presAssocID="{8AF84C8D-39C6-4585-8EDA-223079366E82}" presName="spNode" presStyleCnt="0"/>
      <dgm:spPr/>
    </dgm:pt>
    <dgm:pt modelId="{E2180261-6C00-4550-9D10-3F6AF7A2159D}" type="pres">
      <dgm:prSet presAssocID="{014D7E67-85F1-4880-8234-88070892EEE7}" presName="sibTrans" presStyleLbl="sibTrans1D1" presStyleIdx="2" presStyleCnt="7"/>
      <dgm:spPr/>
      <dgm:t>
        <a:bodyPr/>
        <a:lstStyle/>
        <a:p>
          <a:endParaRPr lang="pl-PL"/>
        </a:p>
      </dgm:t>
    </dgm:pt>
    <dgm:pt modelId="{F975F5A9-F70A-4BF5-B722-105F9706FB2B}" type="pres">
      <dgm:prSet presAssocID="{22F282D6-253A-4C81-8CE5-DE407481032F}" presName="node" presStyleLbl="node1" presStyleIdx="3" presStyleCnt="7" custScaleX="131859" custScaleY="136348" custRadScaleRad="102318" custRadScaleInc="92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DA5CD6-462A-48A9-B446-E7B0EEF62DE9}" type="pres">
      <dgm:prSet presAssocID="{22F282D6-253A-4C81-8CE5-DE407481032F}" presName="spNode" presStyleCnt="0"/>
      <dgm:spPr/>
    </dgm:pt>
    <dgm:pt modelId="{8794F750-38C9-4DBE-81B5-599C3BFEF016}" type="pres">
      <dgm:prSet presAssocID="{83B67C14-8EC6-44E8-B93E-FB19FCEECEEF}" presName="sibTrans" presStyleLbl="sibTrans1D1" presStyleIdx="3" presStyleCnt="7"/>
      <dgm:spPr/>
      <dgm:t>
        <a:bodyPr/>
        <a:lstStyle/>
        <a:p>
          <a:endParaRPr lang="pl-PL"/>
        </a:p>
      </dgm:t>
    </dgm:pt>
    <dgm:pt modelId="{E7C31D3A-4283-4621-BEA3-4CB0EDCF99D2}" type="pres">
      <dgm:prSet presAssocID="{600DF78C-DBD6-4AFA-A811-2A19DD27FEBA}" presName="node" presStyleLbl="node1" presStyleIdx="4" presStyleCnt="7" custScaleX="133315" custScaleY="1371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93931A-DFC6-4600-A469-37AEFAFC20F3}" type="pres">
      <dgm:prSet presAssocID="{600DF78C-DBD6-4AFA-A811-2A19DD27FEBA}" presName="spNode" presStyleCnt="0"/>
      <dgm:spPr/>
    </dgm:pt>
    <dgm:pt modelId="{64F2EFF5-82E2-4D76-ACEE-45A9D5EDE84B}" type="pres">
      <dgm:prSet presAssocID="{E58CB660-A303-4CDD-A35F-F4F802EE89CF}" presName="sibTrans" presStyleLbl="sibTrans1D1" presStyleIdx="4" presStyleCnt="7"/>
      <dgm:spPr/>
      <dgm:t>
        <a:bodyPr/>
        <a:lstStyle/>
        <a:p>
          <a:endParaRPr lang="pl-PL"/>
        </a:p>
      </dgm:t>
    </dgm:pt>
    <dgm:pt modelId="{539E44EF-22D4-4438-91CD-1D3314119282}" type="pres">
      <dgm:prSet presAssocID="{8397426C-0B64-4427-9D6F-B1E2AE3BE540}" presName="node" presStyleLbl="node1" presStyleIdx="5" presStyleCnt="7" custScaleX="1975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90F5DD-DAA7-4A08-818C-BF08578A8DB2}" type="pres">
      <dgm:prSet presAssocID="{8397426C-0B64-4427-9D6F-B1E2AE3BE540}" presName="spNode" presStyleCnt="0"/>
      <dgm:spPr/>
    </dgm:pt>
    <dgm:pt modelId="{BE98FB1A-7865-4321-8252-846001DB6E99}" type="pres">
      <dgm:prSet presAssocID="{0A290C4C-457F-4961-8505-285B05F3B774}" presName="sibTrans" presStyleLbl="sibTrans1D1" presStyleIdx="5" presStyleCnt="7"/>
      <dgm:spPr/>
      <dgm:t>
        <a:bodyPr/>
        <a:lstStyle/>
        <a:p>
          <a:endParaRPr lang="pl-PL"/>
        </a:p>
      </dgm:t>
    </dgm:pt>
    <dgm:pt modelId="{6C184788-1474-4406-8028-47CB94EE560B}" type="pres">
      <dgm:prSet presAssocID="{AD6ABD45-CC01-45CF-AFFE-210B71DEF2D3}" presName="node" presStyleLbl="node1" presStyleIdx="6" presStyleCnt="7" custScaleX="180074" custRadScaleRad="100040" custRadScaleInc="-7408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F7791C-DB03-48CE-89AE-02D4260CDD68}" type="pres">
      <dgm:prSet presAssocID="{AD6ABD45-CC01-45CF-AFFE-210B71DEF2D3}" presName="spNode" presStyleCnt="0"/>
      <dgm:spPr/>
    </dgm:pt>
    <dgm:pt modelId="{C96B8C24-B2E6-4DAE-B424-3758DEF0C18A}" type="pres">
      <dgm:prSet presAssocID="{CCAA6CAE-750B-40B9-9F9B-EE2C5465F598}" presName="sibTrans" presStyleLbl="sibTrans1D1" presStyleIdx="6" presStyleCnt="7"/>
      <dgm:spPr/>
      <dgm:t>
        <a:bodyPr/>
        <a:lstStyle/>
        <a:p>
          <a:endParaRPr lang="pl-PL"/>
        </a:p>
      </dgm:t>
    </dgm:pt>
  </dgm:ptLst>
  <dgm:cxnLst>
    <dgm:cxn modelId="{8BE44DE4-46B4-4B82-A509-EDE25AEFDE79}" srcId="{575339D9-E3C6-4CAB-B4B5-7408557581CA}" destId="{C4F76EC2-CB5F-4899-8259-A314BC1F670A}" srcOrd="1" destOrd="0" parTransId="{FBDAD5A7-B413-495D-A75B-5A4EB78D1F34}" sibTransId="{4BDBF5F1-4383-44D8-8B75-671739D092A7}"/>
    <dgm:cxn modelId="{4985023C-D027-478A-8E12-3F3186B94BA6}" type="presOf" srcId="{83B67C14-8EC6-44E8-B93E-FB19FCEECEEF}" destId="{8794F750-38C9-4DBE-81B5-599C3BFEF016}" srcOrd="0" destOrd="0" presId="urn:microsoft.com/office/officeart/2005/8/layout/cycle6"/>
    <dgm:cxn modelId="{837F9471-7CCC-4C66-978D-A3AF3F92DC50}" type="presOf" srcId="{CCAA6CAE-750B-40B9-9F9B-EE2C5465F598}" destId="{C96B8C24-B2E6-4DAE-B424-3758DEF0C18A}" srcOrd="0" destOrd="0" presId="urn:microsoft.com/office/officeart/2005/8/layout/cycle6"/>
    <dgm:cxn modelId="{0B2D1DE8-7039-4987-B09C-5E7213355C85}" type="presOf" srcId="{C99F86EA-7ACA-4F86-AB71-574AAED0C873}" destId="{B599F738-D0C2-402B-A4C3-4B8D4EFA3C80}" srcOrd="0" destOrd="0" presId="urn:microsoft.com/office/officeart/2005/8/layout/cycle6"/>
    <dgm:cxn modelId="{CEBDF1B3-14B1-4EFD-921C-05A9A1834149}" srcId="{575339D9-E3C6-4CAB-B4B5-7408557581CA}" destId="{C99F86EA-7ACA-4F86-AB71-574AAED0C873}" srcOrd="0" destOrd="0" parTransId="{402F61A2-3E96-43B9-BEE7-4BF025E3D22E}" sibTransId="{9199C74D-B79C-48B1-A7C3-8EE973AB8205}"/>
    <dgm:cxn modelId="{A83878D1-3941-44D6-9A67-7D88A7EC3FBB}" srcId="{575339D9-E3C6-4CAB-B4B5-7408557581CA}" destId="{22F282D6-253A-4C81-8CE5-DE407481032F}" srcOrd="3" destOrd="0" parTransId="{B6497571-7222-4595-A0B4-225C264308B3}" sibTransId="{83B67C14-8EC6-44E8-B93E-FB19FCEECEEF}"/>
    <dgm:cxn modelId="{EA35121E-9B0F-4C1B-B49E-0CBBFF1E0DC3}" srcId="{575339D9-E3C6-4CAB-B4B5-7408557581CA}" destId="{600DF78C-DBD6-4AFA-A811-2A19DD27FEBA}" srcOrd="4" destOrd="0" parTransId="{7E4832F3-9C6F-4594-9C1F-67595961C928}" sibTransId="{E58CB660-A303-4CDD-A35F-F4F802EE89CF}"/>
    <dgm:cxn modelId="{34B9BF1B-0036-4992-A071-A91363C733B9}" type="presOf" srcId="{014D7E67-85F1-4880-8234-88070892EEE7}" destId="{E2180261-6C00-4550-9D10-3F6AF7A2159D}" srcOrd="0" destOrd="0" presId="urn:microsoft.com/office/officeart/2005/8/layout/cycle6"/>
    <dgm:cxn modelId="{6E2E47CE-F96F-40B3-B445-6BE3402D1200}" srcId="{575339D9-E3C6-4CAB-B4B5-7408557581CA}" destId="{8AF84C8D-39C6-4585-8EDA-223079366E82}" srcOrd="2" destOrd="0" parTransId="{63200F43-D2B0-4ACE-9641-5BFBD8FFFDCF}" sibTransId="{014D7E67-85F1-4880-8234-88070892EEE7}"/>
    <dgm:cxn modelId="{C4EB8B3E-FFB4-4F0E-9CFA-FFB1F9FB9A17}" type="presOf" srcId="{8397426C-0B64-4427-9D6F-B1E2AE3BE540}" destId="{539E44EF-22D4-4438-91CD-1D3314119282}" srcOrd="0" destOrd="0" presId="urn:microsoft.com/office/officeart/2005/8/layout/cycle6"/>
    <dgm:cxn modelId="{C2EDA65C-8431-43F7-B057-4618A5096966}" type="presOf" srcId="{0A290C4C-457F-4961-8505-285B05F3B774}" destId="{BE98FB1A-7865-4321-8252-846001DB6E99}" srcOrd="0" destOrd="0" presId="urn:microsoft.com/office/officeart/2005/8/layout/cycle6"/>
    <dgm:cxn modelId="{879A784E-7E79-4BA7-B0AC-90679D777D17}" type="presOf" srcId="{9199C74D-B79C-48B1-A7C3-8EE973AB8205}" destId="{5870461C-5BA2-43A0-993E-3F588D429C5D}" srcOrd="0" destOrd="0" presId="urn:microsoft.com/office/officeart/2005/8/layout/cycle6"/>
    <dgm:cxn modelId="{F964DC75-5D09-4542-8F58-51BD19768F2B}" srcId="{575339D9-E3C6-4CAB-B4B5-7408557581CA}" destId="{AD6ABD45-CC01-45CF-AFFE-210B71DEF2D3}" srcOrd="6" destOrd="0" parTransId="{66C6CFC2-5AFB-4178-B024-67F2830F4796}" sibTransId="{CCAA6CAE-750B-40B9-9F9B-EE2C5465F598}"/>
    <dgm:cxn modelId="{02484FA5-2C0C-4788-B17D-20DC0B090C8F}" srcId="{575339D9-E3C6-4CAB-B4B5-7408557581CA}" destId="{8397426C-0B64-4427-9D6F-B1E2AE3BE540}" srcOrd="5" destOrd="0" parTransId="{3D6EAA97-2FF9-4288-85D7-EE526E8AE337}" sibTransId="{0A290C4C-457F-4961-8505-285B05F3B774}"/>
    <dgm:cxn modelId="{4555C9CE-CE54-4190-B9E4-A8BECC7B56D6}" type="presOf" srcId="{22F282D6-253A-4C81-8CE5-DE407481032F}" destId="{F975F5A9-F70A-4BF5-B722-105F9706FB2B}" srcOrd="0" destOrd="0" presId="urn:microsoft.com/office/officeart/2005/8/layout/cycle6"/>
    <dgm:cxn modelId="{4C8198A2-98DB-4F17-85E0-BB3D84B2E9B6}" type="presOf" srcId="{AD6ABD45-CC01-45CF-AFFE-210B71DEF2D3}" destId="{6C184788-1474-4406-8028-47CB94EE560B}" srcOrd="0" destOrd="0" presId="urn:microsoft.com/office/officeart/2005/8/layout/cycle6"/>
    <dgm:cxn modelId="{F2484A8F-0F97-4108-A232-A830DB5AB20F}" type="presOf" srcId="{4BDBF5F1-4383-44D8-8B75-671739D092A7}" destId="{B4FBA3DA-FEB3-4A96-B56E-7061113A5613}" srcOrd="0" destOrd="0" presId="urn:microsoft.com/office/officeart/2005/8/layout/cycle6"/>
    <dgm:cxn modelId="{ECDB4944-3292-4EB9-9556-E635850DACA6}" type="presOf" srcId="{E58CB660-A303-4CDD-A35F-F4F802EE89CF}" destId="{64F2EFF5-82E2-4D76-ACEE-45A9D5EDE84B}" srcOrd="0" destOrd="0" presId="urn:microsoft.com/office/officeart/2005/8/layout/cycle6"/>
    <dgm:cxn modelId="{2350F3DB-3E7A-45D5-BD5A-CBEF98C48014}" type="presOf" srcId="{600DF78C-DBD6-4AFA-A811-2A19DD27FEBA}" destId="{E7C31D3A-4283-4621-BEA3-4CB0EDCF99D2}" srcOrd="0" destOrd="0" presId="urn:microsoft.com/office/officeart/2005/8/layout/cycle6"/>
    <dgm:cxn modelId="{B8B099CC-2DA1-42C2-B0A5-3C3A41657774}" type="presOf" srcId="{8AF84C8D-39C6-4585-8EDA-223079366E82}" destId="{713B4DFB-C251-4F9C-B570-C8CBD7779B02}" srcOrd="0" destOrd="0" presId="urn:microsoft.com/office/officeart/2005/8/layout/cycle6"/>
    <dgm:cxn modelId="{5B4F6A0E-D0C9-4836-8858-589DC01FACD2}" type="presOf" srcId="{C4F76EC2-CB5F-4899-8259-A314BC1F670A}" destId="{4B9A0879-4A76-4EAC-9271-957CC730065E}" srcOrd="0" destOrd="0" presId="urn:microsoft.com/office/officeart/2005/8/layout/cycle6"/>
    <dgm:cxn modelId="{0D35CAFC-0BBA-4EA1-AF2E-E72F44EC4F9F}" type="presOf" srcId="{575339D9-E3C6-4CAB-B4B5-7408557581CA}" destId="{94402C17-87A9-4884-9E91-649A04D5189A}" srcOrd="0" destOrd="0" presId="urn:microsoft.com/office/officeart/2005/8/layout/cycle6"/>
    <dgm:cxn modelId="{902996BD-5540-42CC-B610-E88975AC8F09}" type="presParOf" srcId="{94402C17-87A9-4884-9E91-649A04D5189A}" destId="{B599F738-D0C2-402B-A4C3-4B8D4EFA3C80}" srcOrd="0" destOrd="0" presId="urn:microsoft.com/office/officeart/2005/8/layout/cycle6"/>
    <dgm:cxn modelId="{0234F3AE-520F-44A4-8C0D-2B930C896231}" type="presParOf" srcId="{94402C17-87A9-4884-9E91-649A04D5189A}" destId="{75D5F5B1-BBBD-4427-8A5B-6841F2CB804C}" srcOrd="1" destOrd="0" presId="urn:microsoft.com/office/officeart/2005/8/layout/cycle6"/>
    <dgm:cxn modelId="{25884CCD-EC62-4B3F-8EBD-62B09E6CA3E6}" type="presParOf" srcId="{94402C17-87A9-4884-9E91-649A04D5189A}" destId="{5870461C-5BA2-43A0-993E-3F588D429C5D}" srcOrd="2" destOrd="0" presId="urn:microsoft.com/office/officeart/2005/8/layout/cycle6"/>
    <dgm:cxn modelId="{CEC83ED1-DAD0-4C97-A164-1B45B2CCA3E9}" type="presParOf" srcId="{94402C17-87A9-4884-9E91-649A04D5189A}" destId="{4B9A0879-4A76-4EAC-9271-957CC730065E}" srcOrd="3" destOrd="0" presId="urn:microsoft.com/office/officeart/2005/8/layout/cycle6"/>
    <dgm:cxn modelId="{8AEB1088-98B9-424F-9C21-1264BF833025}" type="presParOf" srcId="{94402C17-87A9-4884-9E91-649A04D5189A}" destId="{BFC84F59-8717-49BB-92FC-F75836A527DA}" srcOrd="4" destOrd="0" presId="urn:microsoft.com/office/officeart/2005/8/layout/cycle6"/>
    <dgm:cxn modelId="{8A0047C4-CC5E-4B1C-BF50-037D600B8C63}" type="presParOf" srcId="{94402C17-87A9-4884-9E91-649A04D5189A}" destId="{B4FBA3DA-FEB3-4A96-B56E-7061113A5613}" srcOrd="5" destOrd="0" presId="urn:microsoft.com/office/officeart/2005/8/layout/cycle6"/>
    <dgm:cxn modelId="{10526644-5852-4010-9071-0C4E35953416}" type="presParOf" srcId="{94402C17-87A9-4884-9E91-649A04D5189A}" destId="{713B4DFB-C251-4F9C-B570-C8CBD7779B02}" srcOrd="6" destOrd="0" presId="urn:microsoft.com/office/officeart/2005/8/layout/cycle6"/>
    <dgm:cxn modelId="{E43D7741-2A11-41A6-9ADF-2E3CB56B84E3}" type="presParOf" srcId="{94402C17-87A9-4884-9E91-649A04D5189A}" destId="{73B2AFA1-EC98-46B8-8D9D-B9D9837AD7BE}" srcOrd="7" destOrd="0" presId="urn:microsoft.com/office/officeart/2005/8/layout/cycle6"/>
    <dgm:cxn modelId="{DDA0DA16-0B3C-4770-99A7-C8D60E51C469}" type="presParOf" srcId="{94402C17-87A9-4884-9E91-649A04D5189A}" destId="{E2180261-6C00-4550-9D10-3F6AF7A2159D}" srcOrd="8" destOrd="0" presId="urn:microsoft.com/office/officeart/2005/8/layout/cycle6"/>
    <dgm:cxn modelId="{8D48804D-C4DE-4D4A-A9AA-26971951CCA2}" type="presParOf" srcId="{94402C17-87A9-4884-9E91-649A04D5189A}" destId="{F975F5A9-F70A-4BF5-B722-105F9706FB2B}" srcOrd="9" destOrd="0" presId="urn:microsoft.com/office/officeart/2005/8/layout/cycle6"/>
    <dgm:cxn modelId="{9FEB9535-1965-4473-B894-055F4A6A7C01}" type="presParOf" srcId="{94402C17-87A9-4884-9E91-649A04D5189A}" destId="{52DA5CD6-462A-48A9-B446-E7B0EEF62DE9}" srcOrd="10" destOrd="0" presId="urn:microsoft.com/office/officeart/2005/8/layout/cycle6"/>
    <dgm:cxn modelId="{28AB8220-FECC-4D8B-AE31-B51860198545}" type="presParOf" srcId="{94402C17-87A9-4884-9E91-649A04D5189A}" destId="{8794F750-38C9-4DBE-81B5-599C3BFEF016}" srcOrd="11" destOrd="0" presId="urn:microsoft.com/office/officeart/2005/8/layout/cycle6"/>
    <dgm:cxn modelId="{03029A4F-418C-4059-9E1C-3C5CDFEAC979}" type="presParOf" srcId="{94402C17-87A9-4884-9E91-649A04D5189A}" destId="{E7C31D3A-4283-4621-BEA3-4CB0EDCF99D2}" srcOrd="12" destOrd="0" presId="urn:microsoft.com/office/officeart/2005/8/layout/cycle6"/>
    <dgm:cxn modelId="{92E2A285-E6D4-4FD7-BBB2-23034368AC83}" type="presParOf" srcId="{94402C17-87A9-4884-9E91-649A04D5189A}" destId="{0593931A-DFC6-4600-A469-37AEFAFC20F3}" srcOrd="13" destOrd="0" presId="urn:microsoft.com/office/officeart/2005/8/layout/cycle6"/>
    <dgm:cxn modelId="{32572DAE-CDB8-4473-9968-B9A6648ACF8A}" type="presParOf" srcId="{94402C17-87A9-4884-9E91-649A04D5189A}" destId="{64F2EFF5-82E2-4D76-ACEE-45A9D5EDE84B}" srcOrd="14" destOrd="0" presId="urn:microsoft.com/office/officeart/2005/8/layout/cycle6"/>
    <dgm:cxn modelId="{109914BD-607D-4748-8EEC-6B6F29C971FC}" type="presParOf" srcId="{94402C17-87A9-4884-9E91-649A04D5189A}" destId="{539E44EF-22D4-4438-91CD-1D3314119282}" srcOrd="15" destOrd="0" presId="urn:microsoft.com/office/officeart/2005/8/layout/cycle6"/>
    <dgm:cxn modelId="{EC25CC31-345F-47B4-90FB-8A88709C8194}" type="presParOf" srcId="{94402C17-87A9-4884-9E91-649A04D5189A}" destId="{8F90F5DD-DAA7-4A08-818C-BF08578A8DB2}" srcOrd="16" destOrd="0" presId="urn:microsoft.com/office/officeart/2005/8/layout/cycle6"/>
    <dgm:cxn modelId="{A59A07BA-84DA-4B24-AEEA-808678C268CD}" type="presParOf" srcId="{94402C17-87A9-4884-9E91-649A04D5189A}" destId="{BE98FB1A-7865-4321-8252-846001DB6E99}" srcOrd="17" destOrd="0" presId="urn:microsoft.com/office/officeart/2005/8/layout/cycle6"/>
    <dgm:cxn modelId="{49F881DE-0356-4BDD-8DAA-43F63BF2F301}" type="presParOf" srcId="{94402C17-87A9-4884-9E91-649A04D5189A}" destId="{6C184788-1474-4406-8028-47CB94EE560B}" srcOrd="18" destOrd="0" presId="urn:microsoft.com/office/officeart/2005/8/layout/cycle6"/>
    <dgm:cxn modelId="{BE9C2D0B-CAB0-4944-8340-5BDDE6329FCA}" type="presParOf" srcId="{94402C17-87A9-4884-9E91-649A04D5189A}" destId="{35F7791C-DB03-48CE-89AE-02D4260CDD68}" srcOrd="19" destOrd="0" presId="urn:microsoft.com/office/officeart/2005/8/layout/cycle6"/>
    <dgm:cxn modelId="{73ABCBAC-5723-4370-B25F-FBDE7F0F0E36}" type="presParOf" srcId="{94402C17-87A9-4884-9E91-649A04D5189A}" destId="{C96B8C24-B2E6-4DAE-B424-3758DEF0C18A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A3FE15-8544-4C47-A33E-C1749799556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5A0E398-BF23-4B03-A3B3-868FB39CD1D7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1400" dirty="0" smtClean="0"/>
            <a:t>E-</a:t>
          </a:r>
          <a:r>
            <a:rPr lang="pl-PL" sz="1400" dirty="0" err="1" smtClean="0"/>
            <a:t>kumulator</a:t>
          </a:r>
          <a:endParaRPr lang="pl-PL" sz="1400" dirty="0" smtClean="0"/>
        </a:p>
        <a:p>
          <a:r>
            <a:rPr lang="pl-PL" sz="1200" dirty="0" smtClean="0"/>
            <a:t>Ekologiczny Akumulator dla Przemysłu</a:t>
          </a:r>
          <a:endParaRPr lang="pl-PL" sz="1200" dirty="0"/>
        </a:p>
      </dgm:t>
    </dgm:pt>
    <dgm:pt modelId="{402873E6-89BB-4977-AF89-596D20A8E7F2}" type="parTrans" cxnId="{311B22B6-1F36-45F6-BF23-6A16E91A3E92}">
      <dgm:prSet/>
      <dgm:spPr/>
      <dgm:t>
        <a:bodyPr/>
        <a:lstStyle/>
        <a:p>
          <a:endParaRPr lang="pl-PL"/>
        </a:p>
      </dgm:t>
    </dgm:pt>
    <dgm:pt modelId="{C9DB0C76-0CE7-4613-B84D-EC99423920FB}" type="sibTrans" cxnId="{311B22B6-1F36-45F6-BF23-6A16E91A3E92}">
      <dgm:prSet/>
      <dgm:spPr/>
      <dgm:t>
        <a:bodyPr/>
        <a:lstStyle/>
        <a:p>
          <a:endParaRPr lang="pl-PL"/>
        </a:p>
      </dgm:t>
    </dgm:pt>
    <dgm:pt modelId="{2CCE2BEE-9F19-4E23-B23B-AFD37FE4A42E}">
      <dgm:prSet phldrT="[Tekst]" custT="1"/>
      <dgm:spPr/>
      <dgm:t>
        <a:bodyPr/>
        <a:lstStyle/>
        <a:p>
          <a:r>
            <a:rPr lang="pl-PL" sz="1200" dirty="0" smtClean="0"/>
            <a:t>Samo-wystarczalność energetyczna</a:t>
          </a:r>
          <a:endParaRPr lang="pl-PL" sz="1200" dirty="0"/>
        </a:p>
      </dgm:t>
    </dgm:pt>
    <dgm:pt modelId="{9ED7A7B5-CCA9-4CAB-845E-659F949ABC06}" type="parTrans" cxnId="{F3D863E7-B38C-4D71-9B00-23F0A21A578A}">
      <dgm:prSet/>
      <dgm:spPr/>
      <dgm:t>
        <a:bodyPr/>
        <a:lstStyle/>
        <a:p>
          <a:endParaRPr lang="pl-PL"/>
        </a:p>
      </dgm:t>
    </dgm:pt>
    <dgm:pt modelId="{71FCC520-EE61-452B-AA17-C8B9D28B682A}" type="sibTrans" cxnId="{F3D863E7-B38C-4D71-9B00-23F0A21A578A}">
      <dgm:prSet/>
      <dgm:spPr/>
      <dgm:t>
        <a:bodyPr/>
        <a:lstStyle/>
        <a:p>
          <a:endParaRPr lang="pl-PL"/>
        </a:p>
      </dgm:t>
    </dgm:pt>
    <dgm:pt modelId="{E9139F46-8201-4A89-9D45-487FDE8137C2}">
      <dgm:prSet phldrT="[Tekst]" custT="1"/>
      <dgm:spPr/>
      <dgm:t>
        <a:bodyPr/>
        <a:lstStyle/>
        <a:p>
          <a:r>
            <a:rPr lang="pl-PL" sz="1400" dirty="0" smtClean="0"/>
            <a:t>BOCIAN</a:t>
          </a:r>
        </a:p>
        <a:p>
          <a:r>
            <a:rPr lang="pl-PL" sz="1400" dirty="0" smtClean="0"/>
            <a:t>rozproszone OZE</a:t>
          </a:r>
          <a:endParaRPr lang="pl-PL" sz="1400" dirty="0"/>
        </a:p>
      </dgm:t>
    </dgm:pt>
    <dgm:pt modelId="{DD1F7D69-99CB-4635-91A5-983081893AC9}" type="parTrans" cxnId="{68356176-F3A8-4FC5-9865-8FEE32FB7805}">
      <dgm:prSet/>
      <dgm:spPr/>
      <dgm:t>
        <a:bodyPr/>
        <a:lstStyle/>
        <a:p>
          <a:endParaRPr lang="pl-PL"/>
        </a:p>
      </dgm:t>
    </dgm:pt>
    <dgm:pt modelId="{784DA96D-4A79-4168-B340-E9A5C7A5810F}" type="sibTrans" cxnId="{68356176-F3A8-4FC5-9865-8FEE32FB7805}">
      <dgm:prSet/>
      <dgm:spPr/>
      <dgm:t>
        <a:bodyPr/>
        <a:lstStyle/>
        <a:p>
          <a:endParaRPr lang="pl-PL"/>
        </a:p>
      </dgm:t>
    </dgm:pt>
    <dgm:pt modelId="{D3E47D48-7912-4251-8104-96E8C73C3147}">
      <dgm:prSet phldrT="[Tekst]" custT="1"/>
      <dgm:spPr/>
      <dgm:t>
        <a:bodyPr/>
        <a:lstStyle/>
        <a:p>
          <a:r>
            <a:rPr lang="pl-PL" sz="1200" b="0" dirty="0" smtClean="0">
              <a:solidFill>
                <a:schemeClr val="bg1"/>
              </a:solidFill>
            </a:rPr>
            <a:t>WRUM Wsparcie rozwoju niskoemisyjnych usług transportowych</a:t>
          </a:r>
          <a:endParaRPr lang="pl-PL" sz="1200" b="0" dirty="0">
            <a:solidFill>
              <a:schemeClr val="bg1"/>
            </a:solidFill>
          </a:endParaRPr>
        </a:p>
      </dgm:t>
    </dgm:pt>
    <dgm:pt modelId="{C6A3E0C4-6D9E-4214-B24B-5A68C066C263}" type="parTrans" cxnId="{02903531-97F8-43DB-9958-2BC19832715C}">
      <dgm:prSet/>
      <dgm:spPr/>
      <dgm:t>
        <a:bodyPr/>
        <a:lstStyle/>
        <a:p>
          <a:endParaRPr lang="pl-PL"/>
        </a:p>
      </dgm:t>
    </dgm:pt>
    <dgm:pt modelId="{098A8882-E508-4A04-A8DD-1AEEAD229C5A}" type="sibTrans" cxnId="{02903531-97F8-43DB-9958-2BC19832715C}">
      <dgm:prSet/>
      <dgm:spPr/>
      <dgm:t>
        <a:bodyPr/>
        <a:lstStyle/>
        <a:p>
          <a:endParaRPr lang="pl-PL"/>
        </a:p>
      </dgm:t>
    </dgm:pt>
    <dgm:pt modelId="{DD52CEE1-5C44-48BF-9464-BCFF1F70E2B1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1400" dirty="0" smtClean="0"/>
            <a:t>Efektywność energetyczna w budynkach</a:t>
          </a:r>
          <a:endParaRPr lang="pl-PL" sz="1400" dirty="0"/>
        </a:p>
      </dgm:t>
    </dgm:pt>
    <dgm:pt modelId="{04EA5B1A-ED76-454D-BFA8-15781A539112}" type="parTrans" cxnId="{E6FB94D3-6729-45AF-8D1D-61AF840F328D}">
      <dgm:prSet/>
      <dgm:spPr/>
      <dgm:t>
        <a:bodyPr/>
        <a:lstStyle/>
        <a:p>
          <a:endParaRPr lang="pl-PL"/>
        </a:p>
      </dgm:t>
    </dgm:pt>
    <dgm:pt modelId="{03A5309D-B449-4F95-A014-323D0F63C91A}" type="sibTrans" cxnId="{E6FB94D3-6729-45AF-8D1D-61AF840F328D}">
      <dgm:prSet/>
      <dgm:spPr/>
      <dgm:t>
        <a:bodyPr/>
        <a:lstStyle/>
        <a:p>
          <a:endParaRPr lang="pl-PL"/>
        </a:p>
      </dgm:t>
    </dgm:pt>
    <dgm:pt modelId="{6E4E1134-CC36-4BEB-9500-DEB1FC00E639}">
      <dgm:prSet custT="1"/>
      <dgm:spPr>
        <a:solidFill>
          <a:srgbClr val="00B050"/>
        </a:solidFill>
      </dgm:spPr>
      <dgm:t>
        <a:bodyPr/>
        <a:lstStyle/>
        <a:p>
          <a:r>
            <a:rPr lang="pl-PL" sz="1400" dirty="0" smtClean="0"/>
            <a:t> </a:t>
          </a:r>
          <a:r>
            <a:rPr lang="pl-PL" sz="1200" dirty="0" smtClean="0"/>
            <a:t>Dostosowanie źródła do efektywnego systemu ciepłowniczego</a:t>
          </a:r>
          <a:endParaRPr lang="pl-PL" sz="1200" dirty="0"/>
        </a:p>
      </dgm:t>
    </dgm:pt>
    <dgm:pt modelId="{2A47E012-D2C3-4254-88AC-D628C9E05085}" type="parTrans" cxnId="{429C41D6-3286-4E33-9AF1-689CB4B73C31}">
      <dgm:prSet/>
      <dgm:spPr/>
      <dgm:t>
        <a:bodyPr/>
        <a:lstStyle/>
        <a:p>
          <a:endParaRPr lang="pl-PL"/>
        </a:p>
      </dgm:t>
    </dgm:pt>
    <dgm:pt modelId="{9F1F25FD-B9A3-4753-83CA-4148035E0EF8}" type="sibTrans" cxnId="{429C41D6-3286-4E33-9AF1-689CB4B73C31}">
      <dgm:prSet/>
      <dgm:spPr/>
      <dgm:t>
        <a:bodyPr/>
        <a:lstStyle/>
        <a:p>
          <a:endParaRPr lang="pl-PL"/>
        </a:p>
      </dgm:t>
    </dgm:pt>
    <dgm:pt modelId="{A991B34A-5A31-4B76-B694-B284F3DA829B}">
      <dgm:prSet custT="1"/>
      <dgm:spPr/>
      <dgm:t>
        <a:bodyPr/>
        <a:lstStyle/>
        <a:p>
          <a:r>
            <a:rPr lang="pl-PL" sz="1400" dirty="0" smtClean="0"/>
            <a:t>LEMUR</a:t>
          </a:r>
        </a:p>
        <a:p>
          <a:r>
            <a:rPr lang="pl-PL" sz="1000" dirty="0" smtClean="0"/>
            <a:t>Efektywność energetyczna </a:t>
          </a:r>
          <a:br>
            <a:rPr lang="pl-PL" sz="1000" dirty="0" smtClean="0"/>
          </a:br>
          <a:r>
            <a:rPr lang="pl-PL" sz="1000" dirty="0" smtClean="0"/>
            <a:t>w budynkach użyteczności publicznej</a:t>
          </a:r>
          <a:endParaRPr lang="pl-PL" sz="1000" dirty="0"/>
        </a:p>
      </dgm:t>
    </dgm:pt>
    <dgm:pt modelId="{6F4E9177-C700-4228-877E-3DD8E4889D56}" type="parTrans" cxnId="{30F14C0C-5B82-495A-A0A3-A869DFF5ECFA}">
      <dgm:prSet/>
      <dgm:spPr/>
      <dgm:t>
        <a:bodyPr/>
        <a:lstStyle/>
        <a:p>
          <a:endParaRPr lang="pl-PL"/>
        </a:p>
      </dgm:t>
    </dgm:pt>
    <dgm:pt modelId="{AB9E4BF0-949E-4F96-BDF6-52592D5E691F}" type="sibTrans" cxnId="{30F14C0C-5B82-495A-A0A3-A869DFF5ECFA}">
      <dgm:prSet/>
      <dgm:spPr/>
      <dgm:t>
        <a:bodyPr/>
        <a:lstStyle/>
        <a:p>
          <a:endParaRPr lang="pl-PL"/>
        </a:p>
      </dgm:t>
    </dgm:pt>
    <dgm:pt modelId="{377AC037-2E43-4C1D-96B5-5020A3D67B87}">
      <dgm:prSet custT="1"/>
      <dgm:spPr>
        <a:solidFill>
          <a:srgbClr val="00B050"/>
        </a:solidFill>
      </dgm:spPr>
      <dgm:t>
        <a:bodyPr/>
        <a:lstStyle/>
        <a:p>
          <a:r>
            <a:rPr lang="pl-PL" sz="1400" dirty="0" smtClean="0"/>
            <a:t>EWE</a:t>
          </a:r>
        </a:p>
        <a:p>
          <a:r>
            <a:rPr lang="pl-PL" sz="1400" dirty="0" smtClean="0"/>
            <a:t> </a:t>
          </a:r>
          <a:r>
            <a:rPr lang="pl-PL" sz="1000" dirty="0" smtClean="0"/>
            <a:t>Efektywność energetyczna w przedsiębiorstwach</a:t>
          </a:r>
          <a:endParaRPr lang="pl-PL" sz="1000" dirty="0"/>
        </a:p>
      </dgm:t>
    </dgm:pt>
    <dgm:pt modelId="{8D93FF23-DF0D-4BD4-8528-5D5AAEF3B49A}" type="parTrans" cxnId="{8B474044-0693-45D2-84F3-C50035AF9053}">
      <dgm:prSet/>
      <dgm:spPr/>
      <dgm:t>
        <a:bodyPr/>
        <a:lstStyle/>
        <a:p>
          <a:endParaRPr lang="pl-PL"/>
        </a:p>
      </dgm:t>
    </dgm:pt>
    <dgm:pt modelId="{2A7BA10D-46F7-48AC-BF07-BC1916FC1D13}" type="sibTrans" cxnId="{8B474044-0693-45D2-84F3-C50035AF9053}">
      <dgm:prSet/>
      <dgm:spPr/>
      <dgm:t>
        <a:bodyPr/>
        <a:lstStyle/>
        <a:p>
          <a:endParaRPr lang="pl-PL"/>
        </a:p>
      </dgm:t>
    </dgm:pt>
    <dgm:pt modelId="{FBB78A20-E10D-4F16-86F3-EFABB34C9F0C}" type="pres">
      <dgm:prSet presAssocID="{F4A3FE15-8544-4C47-A33E-C174979955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0D26F7D-D776-47B7-AA8C-44F5C165DE39}" type="pres">
      <dgm:prSet presAssocID="{377AC037-2E43-4C1D-96B5-5020A3D67B87}" presName="node" presStyleLbl="node1" presStyleIdx="0" presStyleCnt="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4BE4C8CE-22FE-48C0-A520-DF9BA7D3A6D0}" type="pres">
      <dgm:prSet presAssocID="{2A7BA10D-46F7-48AC-BF07-BC1916FC1D13}" presName="sibTrans" presStyleLbl="sibTrans2D1" presStyleIdx="0" presStyleCnt="8"/>
      <dgm:spPr>
        <a:prstGeom prst="leftRightArrow">
          <a:avLst/>
        </a:prstGeom>
      </dgm:spPr>
      <dgm:t>
        <a:bodyPr/>
        <a:lstStyle/>
        <a:p>
          <a:endParaRPr lang="pl-PL"/>
        </a:p>
      </dgm:t>
    </dgm:pt>
    <dgm:pt modelId="{60F9FDAF-F703-4E13-B5FC-AE810B4130F6}" type="pres">
      <dgm:prSet presAssocID="{2A7BA10D-46F7-48AC-BF07-BC1916FC1D13}" presName="connectorText" presStyleLbl="sibTrans2D1" presStyleIdx="0" presStyleCnt="8"/>
      <dgm:spPr/>
      <dgm:t>
        <a:bodyPr/>
        <a:lstStyle/>
        <a:p>
          <a:endParaRPr lang="pl-PL"/>
        </a:p>
      </dgm:t>
    </dgm:pt>
    <dgm:pt modelId="{4D6B1490-D4CC-4FAF-805E-F117A2776748}" type="pres">
      <dgm:prSet presAssocID="{A991B34A-5A31-4B76-B694-B284F3DA829B}" presName="node" presStyleLbl="node1" presStyleIdx="1" presStyleCnt="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C03F4129-D009-48A1-86E0-C774C593FA3C}" type="pres">
      <dgm:prSet presAssocID="{AB9E4BF0-949E-4F96-BDF6-52592D5E691F}" presName="sibTrans" presStyleLbl="sibTrans2D1" presStyleIdx="1" presStyleCnt="8"/>
      <dgm:spPr>
        <a:prstGeom prst="leftRightArrow">
          <a:avLst/>
        </a:prstGeom>
      </dgm:spPr>
      <dgm:t>
        <a:bodyPr/>
        <a:lstStyle/>
        <a:p>
          <a:endParaRPr lang="pl-PL"/>
        </a:p>
      </dgm:t>
    </dgm:pt>
    <dgm:pt modelId="{EF6E26D6-BFFA-4302-8A5A-9404B5888B52}" type="pres">
      <dgm:prSet presAssocID="{AB9E4BF0-949E-4F96-BDF6-52592D5E691F}" presName="connectorText" presStyleLbl="sibTrans2D1" presStyleIdx="1" presStyleCnt="8"/>
      <dgm:spPr/>
      <dgm:t>
        <a:bodyPr/>
        <a:lstStyle/>
        <a:p>
          <a:endParaRPr lang="pl-PL"/>
        </a:p>
      </dgm:t>
    </dgm:pt>
    <dgm:pt modelId="{02A59861-ABA9-4A9E-A463-6B75638F028F}" type="pres">
      <dgm:prSet presAssocID="{6E4E1134-CC36-4BEB-9500-DEB1FC00E639}" presName="node" presStyleLbl="node1" presStyleIdx="2" presStyleCnt="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A08DA5FA-937E-4E76-8866-93A58DB8140A}" type="pres">
      <dgm:prSet presAssocID="{9F1F25FD-B9A3-4753-83CA-4148035E0EF8}" presName="sibTrans" presStyleLbl="sibTrans2D1" presStyleIdx="2" presStyleCnt="8"/>
      <dgm:spPr>
        <a:prstGeom prst="leftRightArrow">
          <a:avLst/>
        </a:prstGeom>
      </dgm:spPr>
      <dgm:t>
        <a:bodyPr/>
        <a:lstStyle/>
        <a:p>
          <a:endParaRPr lang="pl-PL"/>
        </a:p>
      </dgm:t>
    </dgm:pt>
    <dgm:pt modelId="{5425466D-DDC2-49CC-830D-FE888B77A071}" type="pres">
      <dgm:prSet presAssocID="{9F1F25FD-B9A3-4753-83CA-4148035E0EF8}" presName="connectorText" presStyleLbl="sibTrans2D1" presStyleIdx="2" presStyleCnt="8"/>
      <dgm:spPr/>
      <dgm:t>
        <a:bodyPr/>
        <a:lstStyle/>
        <a:p>
          <a:endParaRPr lang="pl-PL"/>
        </a:p>
      </dgm:t>
    </dgm:pt>
    <dgm:pt modelId="{A1BAC484-0393-4023-A326-BB152986206A}" type="pres">
      <dgm:prSet presAssocID="{25A0E398-BF23-4B03-A3B3-868FB39CD1D7}" presName="node" presStyleLbl="node1" presStyleIdx="3" presStyleCnt="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24BC8B1D-23E1-40CC-B6B8-03570DE094BA}" type="pres">
      <dgm:prSet presAssocID="{C9DB0C76-0CE7-4613-B84D-EC99423920FB}" presName="sibTrans" presStyleLbl="sibTrans2D1" presStyleIdx="3" presStyleCnt="8"/>
      <dgm:spPr>
        <a:prstGeom prst="leftRightArrow">
          <a:avLst/>
        </a:prstGeom>
      </dgm:spPr>
      <dgm:t>
        <a:bodyPr/>
        <a:lstStyle/>
        <a:p>
          <a:endParaRPr lang="pl-PL"/>
        </a:p>
      </dgm:t>
    </dgm:pt>
    <dgm:pt modelId="{41A0D719-5A7D-4AE1-81B6-79B8DB7AFDE5}" type="pres">
      <dgm:prSet presAssocID="{C9DB0C76-0CE7-4613-B84D-EC99423920FB}" presName="connectorText" presStyleLbl="sibTrans2D1" presStyleIdx="3" presStyleCnt="8"/>
      <dgm:spPr/>
      <dgm:t>
        <a:bodyPr/>
        <a:lstStyle/>
        <a:p>
          <a:endParaRPr lang="pl-PL"/>
        </a:p>
      </dgm:t>
    </dgm:pt>
    <dgm:pt modelId="{43F94AC8-D93E-4326-B4E7-16FD76D8920E}" type="pres">
      <dgm:prSet presAssocID="{2CCE2BEE-9F19-4E23-B23B-AFD37FE4A42E}" presName="node" presStyleLbl="node1" presStyleIdx="4" presStyleCnt="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3E6A7B23-C426-4EB7-9D7B-89D6AE7BC93D}" type="pres">
      <dgm:prSet presAssocID="{71FCC520-EE61-452B-AA17-C8B9D28B682A}" presName="sibTrans" presStyleLbl="sibTrans2D1" presStyleIdx="4" presStyleCnt="8"/>
      <dgm:spPr>
        <a:prstGeom prst="leftRightArrow">
          <a:avLst/>
        </a:prstGeom>
      </dgm:spPr>
      <dgm:t>
        <a:bodyPr/>
        <a:lstStyle/>
        <a:p>
          <a:endParaRPr lang="pl-PL"/>
        </a:p>
      </dgm:t>
    </dgm:pt>
    <dgm:pt modelId="{208AE318-2869-42DC-BF51-6DA5C0C06C50}" type="pres">
      <dgm:prSet presAssocID="{71FCC520-EE61-452B-AA17-C8B9D28B682A}" presName="connectorText" presStyleLbl="sibTrans2D1" presStyleIdx="4" presStyleCnt="8"/>
      <dgm:spPr/>
      <dgm:t>
        <a:bodyPr/>
        <a:lstStyle/>
        <a:p>
          <a:endParaRPr lang="pl-PL"/>
        </a:p>
      </dgm:t>
    </dgm:pt>
    <dgm:pt modelId="{2599FC6B-5A36-4FAB-97CF-11E28A47816A}" type="pres">
      <dgm:prSet presAssocID="{E9139F46-8201-4A89-9D45-487FDE8137C2}" presName="node" presStyleLbl="node1" presStyleIdx="5" presStyleCnt="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E0C31323-3DF4-4FEB-8CA4-93321877FBB2}" type="pres">
      <dgm:prSet presAssocID="{784DA96D-4A79-4168-B340-E9A5C7A5810F}" presName="sibTrans" presStyleLbl="sibTrans2D1" presStyleIdx="5" presStyleCnt="8"/>
      <dgm:spPr>
        <a:prstGeom prst="leftRightArrow">
          <a:avLst/>
        </a:prstGeom>
      </dgm:spPr>
      <dgm:t>
        <a:bodyPr/>
        <a:lstStyle/>
        <a:p>
          <a:endParaRPr lang="pl-PL"/>
        </a:p>
      </dgm:t>
    </dgm:pt>
    <dgm:pt modelId="{043A140E-EA27-489B-8720-5198E5B04692}" type="pres">
      <dgm:prSet presAssocID="{784DA96D-4A79-4168-B340-E9A5C7A5810F}" presName="connectorText" presStyleLbl="sibTrans2D1" presStyleIdx="5" presStyleCnt="8"/>
      <dgm:spPr/>
      <dgm:t>
        <a:bodyPr/>
        <a:lstStyle/>
        <a:p>
          <a:endParaRPr lang="pl-PL"/>
        </a:p>
      </dgm:t>
    </dgm:pt>
    <dgm:pt modelId="{5BBA9CDD-5FDC-4C7D-8BE3-367962AA19DF}" type="pres">
      <dgm:prSet presAssocID="{D3E47D48-7912-4251-8104-96E8C73C3147}" presName="node" presStyleLbl="node1" presStyleIdx="6" presStyleCnt="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05FA8963-70E0-4961-B62F-A0A9EA361538}" type="pres">
      <dgm:prSet presAssocID="{098A8882-E508-4A04-A8DD-1AEEAD229C5A}" presName="sibTrans" presStyleLbl="sibTrans2D1" presStyleIdx="6" presStyleCnt="8"/>
      <dgm:spPr>
        <a:prstGeom prst="leftRightArrow">
          <a:avLst/>
        </a:prstGeom>
      </dgm:spPr>
      <dgm:t>
        <a:bodyPr/>
        <a:lstStyle/>
        <a:p>
          <a:endParaRPr lang="pl-PL"/>
        </a:p>
      </dgm:t>
    </dgm:pt>
    <dgm:pt modelId="{344E292D-42CE-42BF-B290-A3F012DB27D8}" type="pres">
      <dgm:prSet presAssocID="{098A8882-E508-4A04-A8DD-1AEEAD229C5A}" presName="connectorText" presStyleLbl="sibTrans2D1" presStyleIdx="6" presStyleCnt="8"/>
      <dgm:spPr/>
      <dgm:t>
        <a:bodyPr/>
        <a:lstStyle/>
        <a:p>
          <a:endParaRPr lang="pl-PL"/>
        </a:p>
      </dgm:t>
    </dgm:pt>
    <dgm:pt modelId="{6249E71C-FF11-408F-88DD-82FD9953A798}" type="pres">
      <dgm:prSet presAssocID="{DD52CEE1-5C44-48BF-9464-BCFF1F70E2B1}" presName="node" presStyleLbl="node1" presStyleIdx="7" presStyleCnt="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C46F023F-D62F-4378-9B52-4C167A875EC9}" type="pres">
      <dgm:prSet presAssocID="{03A5309D-B449-4F95-A014-323D0F63C91A}" presName="sibTrans" presStyleLbl="sibTrans2D1" presStyleIdx="7" presStyleCnt="8"/>
      <dgm:spPr>
        <a:prstGeom prst="leftRightArrow">
          <a:avLst/>
        </a:prstGeom>
      </dgm:spPr>
      <dgm:t>
        <a:bodyPr/>
        <a:lstStyle/>
        <a:p>
          <a:endParaRPr lang="pl-PL"/>
        </a:p>
      </dgm:t>
    </dgm:pt>
    <dgm:pt modelId="{782C7450-943D-43BE-BFF8-9AA7362DE3C8}" type="pres">
      <dgm:prSet presAssocID="{03A5309D-B449-4F95-A014-323D0F63C91A}" presName="connectorText" presStyleLbl="sibTrans2D1" presStyleIdx="7" presStyleCnt="8"/>
      <dgm:spPr/>
      <dgm:t>
        <a:bodyPr/>
        <a:lstStyle/>
        <a:p>
          <a:endParaRPr lang="pl-PL"/>
        </a:p>
      </dgm:t>
    </dgm:pt>
  </dgm:ptLst>
  <dgm:cxnLst>
    <dgm:cxn modelId="{58807420-1488-41A3-80ED-02E12F9C2E6A}" type="presOf" srcId="{784DA96D-4A79-4168-B340-E9A5C7A5810F}" destId="{E0C31323-3DF4-4FEB-8CA4-93321877FBB2}" srcOrd="0" destOrd="0" presId="urn:microsoft.com/office/officeart/2005/8/layout/cycle2"/>
    <dgm:cxn modelId="{3C0C5A45-9871-4D6F-9BB0-0AAD2BF3A85A}" type="presOf" srcId="{784DA96D-4A79-4168-B340-E9A5C7A5810F}" destId="{043A140E-EA27-489B-8720-5198E5B04692}" srcOrd="1" destOrd="0" presId="urn:microsoft.com/office/officeart/2005/8/layout/cycle2"/>
    <dgm:cxn modelId="{F17D3CB5-3E28-4E83-9C00-37AA5FB8E626}" type="presOf" srcId="{71FCC520-EE61-452B-AA17-C8B9D28B682A}" destId="{208AE318-2869-42DC-BF51-6DA5C0C06C50}" srcOrd="1" destOrd="0" presId="urn:microsoft.com/office/officeart/2005/8/layout/cycle2"/>
    <dgm:cxn modelId="{E6FB94D3-6729-45AF-8D1D-61AF840F328D}" srcId="{F4A3FE15-8544-4C47-A33E-C17497995569}" destId="{DD52CEE1-5C44-48BF-9464-BCFF1F70E2B1}" srcOrd="7" destOrd="0" parTransId="{04EA5B1A-ED76-454D-BFA8-15781A539112}" sibTransId="{03A5309D-B449-4F95-A014-323D0F63C91A}"/>
    <dgm:cxn modelId="{F5F638C0-9651-4B26-9050-2ADBE56801FF}" type="presOf" srcId="{03A5309D-B449-4F95-A014-323D0F63C91A}" destId="{782C7450-943D-43BE-BFF8-9AA7362DE3C8}" srcOrd="1" destOrd="0" presId="urn:microsoft.com/office/officeart/2005/8/layout/cycle2"/>
    <dgm:cxn modelId="{D275C328-A5FD-4B08-9254-F3F04E3FEBF1}" type="presOf" srcId="{AB9E4BF0-949E-4F96-BDF6-52592D5E691F}" destId="{C03F4129-D009-48A1-86E0-C774C593FA3C}" srcOrd="0" destOrd="0" presId="urn:microsoft.com/office/officeart/2005/8/layout/cycle2"/>
    <dgm:cxn modelId="{02ECE469-85FA-4FA9-B473-51DA0A3D8B58}" type="presOf" srcId="{DD52CEE1-5C44-48BF-9464-BCFF1F70E2B1}" destId="{6249E71C-FF11-408F-88DD-82FD9953A798}" srcOrd="0" destOrd="0" presId="urn:microsoft.com/office/officeart/2005/8/layout/cycle2"/>
    <dgm:cxn modelId="{14615E83-43E1-4011-84E0-79FC4E8307C6}" type="presOf" srcId="{A991B34A-5A31-4B76-B694-B284F3DA829B}" destId="{4D6B1490-D4CC-4FAF-805E-F117A2776748}" srcOrd="0" destOrd="0" presId="urn:microsoft.com/office/officeart/2005/8/layout/cycle2"/>
    <dgm:cxn modelId="{8B474044-0693-45D2-84F3-C50035AF9053}" srcId="{F4A3FE15-8544-4C47-A33E-C17497995569}" destId="{377AC037-2E43-4C1D-96B5-5020A3D67B87}" srcOrd="0" destOrd="0" parTransId="{8D93FF23-DF0D-4BD4-8528-5D5AAEF3B49A}" sibTransId="{2A7BA10D-46F7-48AC-BF07-BC1916FC1D13}"/>
    <dgm:cxn modelId="{311B22B6-1F36-45F6-BF23-6A16E91A3E92}" srcId="{F4A3FE15-8544-4C47-A33E-C17497995569}" destId="{25A0E398-BF23-4B03-A3B3-868FB39CD1D7}" srcOrd="3" destOrd="0" parTransId="{402873E6-89BB-4977-AF89-596D20A8E7F2}" sibTransId="{C9DB0C76-0CE7-4613-B84D-EC99423920FB}"/>
    <dgm:cxn modelId="{B305AE26-EEA9-4E26-B868-A51F2D6F186D}" type="presOf" srcId="{25A0E398-BF23-4B03-A3B3-868FB39CD1D7}" destId="{A1BAC484-0393-4023-A326-BB152986206A}" srcOrd="0" destOrd="0" presId="urn:microsoft.com/office/officeart/2005/8/layout/cycle2"/>
    <dgm:cxn modelId="{2E4391DF-87AE-4121-8C76-9485F3B8D5CA}" type="presOf" srcId="{2CCE2BEE-9F19-4E23-B23B-AFD37FE4A42E}" destId="{43F94AC8-D93E-4326-B4E7-16FD76D8920E}" srcOrd="0" destOrd="0" presId="urn:microsoft.com/office/officeart/2005/8/layout/cycle2"/>
    <dgm:cxn modelId="{8E811A0C-3457-4688-AC7A-768C49D85F1B}" type="presOf" srcId="{71FCC520-EE61-452B-AA17-C8B9D28B682A}" destId="{3E6A7B23-C426-4EB7-9D7B-89D6AE7BC93D}" srcOrd="0" destOrd="0" presId="urn:microsoft.com/office/officeart/2005/8/layout/cycle2"/>
    <dgm:cxn modelId="{F984612D-ABF3-4F9F-9DAB-4F727CB5DEB3}" type="presOf" srcId="{9F1F25FD-B9A3-4753-83CA-4148035E0EF8}" destId="{5425466D-DDC2-49CC-830D-FE888B77A071}" srcOrd="1" destOrd="0" presId="urn:microsoft.com/office/officeart/2005/8/layout/cycle2"/>
    <dgm:cxn modelId="{2B9303E6-5EBF-42F4-B2EE-E33EFB588DEF}" type="presOf" srcId="{AB9E4BF0-949E-4F96-BDF6-52592D5E691F}" destId="{EF6E26D6-BFFA-4302-8A5A-9404B5888B52}" srcOrd="1" destOrd="0" presId="urn:microsoft.com/office/officeart/2005/8/layout/cycle2"/>
    <dgm:cxn modelId="{74BF9254-AD3E-49F7-BCCF-7CE0ACE70DD7}" type="presOf" srcId="{E9139F46-8201-4A89-9D45-487FDE8137C2}" destId="{2599FC6B-5A36-4FAB-97CF-11E28A47816A}" srcOrd="0" destOrd="0" presId="urn:microsoft.com/office/officeart/2005/8/layout/cycle2"/>
    <dgm:cxn modelId="{02903531-97F8-43DB-9958-2BC19832715C}" srcId="{F4A3FE15-8544-4C47-A33E-C17497995569}" destId="{D3E47D48-7912-4251-8104-96E8C73C3147}" srcOrd="6" destOrd="0" parTransId="{C6A3E0C4-6D9E-4214-B24B-5A68C066C263}" sibTransId="{098A8882-E508-4A04-A8DD-1AEEAD229C5A}"/>
    <dgm:cxn modelId="{77B6F05B-8FEE-4225-9DAA-F3F5509E75FC}" type="presOf" srcId="{098A8882-E508-4A04-A8DD-1AEEAD229C5A}" destId="{344E292D-42CE-42BF-B290-A3F012DB27D8}" srcOrd="1" destOrd="0" presId="urn:microsoft.com/office/officeart/2005/8/layout/cycle2"/>
    <dgm:cxn modelId="{B50AD206-2090-416D-A8D2-30E0D17EB4BE}" type="presOf" srcId="{03A5309D-B449-4F95-A014-323D0F63C91A}" destId="{C46F023F-D62F-4378-9B52-4C167A875EC9}" srcOrd="0" destOrd="0" presId="urn:microsoft.com/office/officeart/2005/8/layout/cycle2"/>
    <dgm:cxn modelId="{E656A507-AF99-400C-87BD-BED5846B8F66}" type="presOf" srcId="{D3E47D48-7912-4251-8104-96E8C73C3147}" destId="{5BBA9CDD-5FDC-4C7D-8BE3-367962AA19DF}" srcOrd="0" destOrd="0" presId="urn:microsoft.com/office/officeart/2005/8/layout/cycle2"/>
    <dgm:cxn modelId="{BD1601BC-5B62-4034-BAF3-41EF5662FDEE}" type="presOf" srcId="{9F1F25FD-B9A3-4753-83CA-4148035E0EF8}" destId="{A08DA5FA-937E-4E76-8866-93A58DB8140A}" srcOrd="0" destOrd="0" presId="urn:microsoft.com/office/officeart/2005/8/layout/cycle2"/>
    <dgm:cxn modelId="{30F14C0C-5B82-495A-A0A3-A869DFF5ECFA}" srcId="{F4A3FE15-8544-4C47-A33E-C17497995569}" destId="{A991B34A-5A31-4B76-B694-B284F3DA829B}" srcOrd="1" destOrd="0" parTransId="{6F4E9177-C700-4228-877E-3DD8E4889D56}" sibTransId="{AB9E4BF0-949E-4F96-BDF6-52592D5E691F}"/>
    <dgm:cxn modelId="{2C39E0FE-98C0-4C14-B818-669232C3F157}" type="presOf" srcId="{6E4E1134-CC36-4BEB-9500-DEB1FC00E639}" destId="{02A59861-ABA9-4A9E-A463-6B75638F028F}" srcOrd="0" destOrd="0" presId="urn:microsoft.com/office/officeart/2005/8/layout/cycle2"/>
    <dgm:cxn modelId="{262FDCEC-4527-4B56-B2DF-77B4D4C6B61E}" type="presOf" srcId="{2A7BA10D-46F7-48AC-BF07-BC1916FC1D13}" destId="{60F9FDAF-F703-4E13-B5FC-AE810B4130F6}" srcOrd="1" destOrd="0" presId="urn:microsoft.com/office/officeart/2005/8/layout/cycle2"/>
    <dgm:cxn modelId="{68356176-F3A8-4FC5-9865-8FEE32FB7805}" srcId="{F4A3FE15-8544-4C47-A33E-C17497995569}" destId="{E9139F46-8201-4A89-9D45-487FDE8137C2}" srcOrd="5" destOrd="0" parTransId="{DD1F7D69-99CB-4635-91A5-983081893AC9}" sibTransId="{784DA96D-4A79-4168-B340-E9A5C7A5810F}"/>
    <dgm:cxn modelId="{93132946-ECC8-44A9-99C7-0C4E974F0DD2}" type="presOf" srcId="{377AC037-2E43-4C1D-96B5-5020A3D67B87}" destId="{B0D26F7D-D776-47B7-AA8C-44F5C165DE39}" srcOrd="0" destOrd="0" presId="urn:microsoft.com/office/officeart/2005/8/layout/cycle2"/>
    <dgm:cxn modelId="{EBC8BA2D-2A7A-483D-9BAB-E98BC46103DA}" type="presOf" srcId="{C9DB0C76-0CE7-4613-B84D-EC99423920FB}" destId="{24BC8B1D-23E1-40CC-B6B8-03570DE094BA}" srcOrd="0" destOrd="0" presId="urn:microsoft.com/office/officeart/2005/8/layout/cycle2"/>
    <dgm:cxn modelId="{F3D863E7-B38C-4D71-9B00-23F0A21A578A}" srcId="{F4A3FE15-8544-4C47-A33E-C17497995569}" destId="{2CCE2BEE-9F19-4E23-B23B-AFD37FE4A42E}" srcOrd="4" destOrd="0" parTransId="{9ED7A7B5-CCA9-4CAB-845E-659F949ABC06}" sibTransId="{71FCC520-EE61-452B-AA17-C8B9D28B682A}"/>
    <dgm:cxn modelId="{9F41B5BA-3D51-4C9B-BF44-8DE5289B156F}" type="presOf" srcId="{C9DB0C76-0CE7-4613-B84D-EC99423920FB}" destId="{41A0D719-5A7D-4AE1-81B6-79B8DB7AFDE5}" srcOrd="1" destOrd="0" presId="urn:microsoft.com/office/officeart/2005/8/layout/cycle2"/>
    <dgm:cxn modelId="{429C41D6-3286-4E33-9AF1-689CB4B73C31}" srcId="{F4A3FE15-8544-4C47-A33E-C17497995569}" destId="{6E4E1134-CC36-4BEB-9500-DEB1FC00E639}" srcOrd="2" destOrd="0" parTransId="{2A47E012-D2C3-4254-88AC-D628C9E05085}" sibTransId="{9F1F25FD-B9A3-4753-83CA-4148035E0EF8}"/>
    <dgm:cxn modelId="{A9F8A5AC-9110-4CFA-9B1C-9A2A1254A7B8}" type="presOf" srcId="{2A7BA10D-46F7-48AC-BF07-BC1916FC1D13}" destId="{4BE4C8CE-22FE-48C0-A520-DF9BA7D3A6D0}" srcOrd="0" destOrd="0" presId="urn:microsoft.com/office/officeart/2005/8/layout/cycle2"/>
    <dgm:cxn modelId="{4B1EC9BC-F4F6-4628-8D7A-DFA45C1F224C}" type="presOf" srcId="{F4A3FE15-8544-4C47-A33E-C17497995569}" destId="{FBB78A20-E10D-4F16-86F3-EFABB34C9F0C}" srcOrd="0" destOrd="0" presId="urn:microsoft.com/office/officeart/2005/8/layout/cycle2"/>
    <dgm:cxn modelId="{4763C406-4279-49DD-B895-C656F811FCCA}" type="presOf" srcId="{098A8882-E508-4A04-A8DD-1AEEAD229C5A}" destId="{05FA8963-70E0-4961-B62F-A0A9EA361538}" srcOrd="0" destOrd="0" presId="urn:microsoft.com/office/officeart/2005/8/layout/cycle2"/>
    <dgm:cxn modelId="{3C742AA4-4A27-4883-B511-46F2A56231CD}" type="presParOf" srcId="{FBB78A20-E10D-4F16-86F3-EFABB34C9F0C}" destId="{B0D26F7D-D776-47B7-AA8C-44F5C165DE39}" srcOrd="0" destOrd="0" presId="urn:microsoft.com/office/officeart/2005/8/layout/cycle2"/>
    <dgm:cxn modelId="{68B2466A-2D67-45AE-918F-78B13C036D87}" type="presParOf" srcId="{FBB78A20-E10D-4F16-86F3-EFABB34C9F0C}" destId="{4BE4C8CE-22FE-48C0-A520-DF9BA7D3A6D0}" srcOrd="1" destOrd="0" presId="urn:microsoft.com/office/officeart/2005/8/layout/cycle2"/>
    <dgm:cxn modelId="{041061A4-F746-4C66-8B00-7F5B271CB87F}" type="presParOf" srcId="{4BE4C8CE-22FE-48C0-A520-DF9BA7D3A6D0}" destId="{60F9FDAF-F703-4E13-B5FC-AE810B4130F6}" srcOrd="0" destOrd="0" presId="urn:microsoft.com/office/officeart/2005/8/layout/cycle2"/>
    <dgm:cxn modelId="{ED453D08-CE08-4EEF-B8F0-63877790164A}" type="presParOf" srcId="{FBB78A20-E10D-4F16-86F3-EFABB34C9F0C}" destId="{4D6B1490-D4CC-4FAF-805E-F117A2776748}" srcOrd="2" destOrd="0" presId="urn:microsoft.com/office/officeart/2005/8/layout/cycle2"/>
    <dgm:cxn modelId="{A5B2518A-184A-4415-86AB-CC655C5FC02E}" type="presParOf" srcId="{FBB78A20-E10D-4F16-86F3-EFABB34C9F0C}" destId="{C03F4129-D009-48A1-86E0-C774C593FA3C}" srcOrd="3" destOrd="0" presId="urn:microsoft.com/office/officeart/2005/8/layout/cycle2"/>
    <dgm:cxn modelId="{E189A425-61A3-471C-9765-377B662DF86D}" type="presParOf" srcId="{C03F4129-D009-48A1-86E0-C774C593FA3C}" destId="{EF6E26D6-BFFA-4302-8A5A-9404B5888B52}" srcOrd="0" destOrd="0" presId="urn:microsoft.com/office/officeart/2005/8/layout/cycle2"/>
    <dgm:cxn modelId="{F3B70F9D-A9C3-4E16-B93C-9C015F743648}" type="presParOf" srcId="{FBB78A20-E10D-4F16-86F3-EFABB34C9F0C}" destId="{02A59861-ABA9-4A9E-A463-6B75638F028F}" srcOrd="4" destOrd="0" presId="urn:microsoft.com/office/officeart/2005/8/layout/cycle2"/>
    <dgm:cxn modelId="{6FFB1D6D-F4DC-4129-8700-7375CD28893A}" type="presParOf" srcId="{FBB78A20-E10D-4F16-86F3-EFABB34C9F0C}" destId="{A08DA5FA-937E-4E76-8866-93A58DB8140A}" srcOrd="5" destOrd="0" presId="urn:microsoft.com/office/officeart/2005/8/layout/cycle2"/>
    <dgm:cxn modelId="{3379D4F6-53A7-4E3D-AE6C-CED96AFFA2CA}" type="presParOf" srcId="{A08DA5FA-937E-4E76-8866-93A58DB8140A}" destId="{5425466D-DDC2-49CC-830D-FE888B77A071}" srcOrd="0" destOrd="0" presId="urn:microsoft.com/office/officeart/2005/8/layout/cycle2"/>
    <dgm:cxn modelId="{503B8DFD-4D0E-477D-B93D-B1A37ED376E6}" type="presParOf" srcId="{FBB78A20-E10D-4F16-86F3-EFABB34C9F0C}" destId="{A1BAC484-0393-4023-A326-BB152986206A}" srcOrd="6" destOrd="0" presId="urn:microsoft.com/office/officeart/2005/8/layout/cycle2"/>
    <dgm:cxn modelId="{24127FEF-6C6B-4AC3-A557-D4855E41C5FA}" type="presParOf" srcId="{FBB78A20-E10D-4F16-86F3-EFABB34C9F0C}" destId="{24BC8B1D-23E1-40CC-B6B8-03570DE094BA}" srcOrd="7" destOrd="0" presId="urn:microsoft.com/office/officeart/2005/8/layout/cycle2"/>
    <dgm:cxn modelId="{492AC672-DD2B-4512-8206-CE0E4BEF03A7}" type="presParOf" srcId="{24BC8B1D-23E1-40CC-B6B8-03570DE094BA}" destId="{41A0D719-5A7D-4AE1-81B6-79B8DB7AFDE5}" srcOrd="0" destOrd="0" presId="urn:microsoft.com/office/officeart/2005/8/layout/cycle2"/>
    <dgm:cxn modelId="{E65AFBA2-BA87-4178-8DD8-44022D14512C}" type="presParOf" srcId="{FBB78A20-E10D-4F16-86F3-EFABB34C9F0C}" destId="{43F94AC8-D93E-4326-B4E7-16FD76D8920E}" srcOrd="8" destOrd="0" presId="urn:microsoft.com/office/officeart/2005/8/layout/cycle2"/>
    <dgm:cxn modelId="{83F4FD36-BBC6-42D6-9DE2-6B3C6985320B}" type="presParOf" srcId="{FBB78A20-E10D-4F16-86F3-EFABB34C9F0C}" destId="{3E6A7B23-C426-4EB7-9D7B-89D6AE7BC93D}" srcOrd="9" destOrd="0" presId="urn:microsoft.com/office/officeart/2005/8/layout/cycle2"/>
    <dgm:cxn modelId="{DE5C5B7F-A9C2-4157-9A62-080B4C349806}" type="presParOf" srcId="{3E6A7B23-C426-4EB7-9D7B-89D6AE7BC93D}" destId="{208AE318-2869-42DC-BF51-6DA5C0C06C50}" srcOrd="0" destOrd="0" presId="urn:microsoft.com/office/officeart/2005/8/layout/cycle2"/>
    <dgm:cxn modelId="{BC30FE90-3430-4C07-9712-4F2B64F0D4FF}" type="presParOf" srcId="{FBB78A20-E10D-4F16-86F3-EFABB34C9F0C}" destId="{2599FC6B-5A36-4FAB-97CF-11E28A47816A}" srcOrd="10" destOrd="0" presId="urn:microsoft.com/office/officeart/2005/8/layout/cycle2"/>
    <dgm:cxn modelId="{1439EFC9-29A3-4CFD-9B94-468556E457A6}" type="presParOf" srcId="{FBB78A20-E10D-4F16-86F3-EFABB34C9F0C}" destId="{E0C31323-3DF4-4FEB-8CA4-93321877FBB2}" srcOrd="11" destOrd="0" presId="urn:microsoft.com/office/officeart/2005/8/layout/cycle2"/>
    <dgm:cxn modelId="{58F54BDF-C9CF-42DA-97A4-1A56E3964180}" type="presParOf" srcId="{E0C31323-3DF4-4FEB-8CA4-93321877FBB2}" destId="{043A140E-EA27-489B-8720-5198E5B04692}" srcOrd="0" destOrd="0" presId="urn:microsoft.com/office/officeart/2005/8/layout/cycle2"/>
    <dgm:cxn modelId="{BF9E4FB7-60A3-4C4A-9A99-459D1DC5F1B9}" type="presParOf" srcId="{FBB78A20-E10D-4F16-86F3-EFABB34C9F0C}" destId="{5BBA9CDD-5FDC-4C7D-8BE3-367962AA19DF}" srcOrd="12" destOrd="0" presId="urn:microsoft.com/office/officeart/2005/8/layout/cycle2"/>
    <dgm:cxn modelId="{D8133782-2B9A-4FAA-AC51-D9E9475F8039}" type="presParOf" srcId="{FBB78A20-E10D-4F16-86F3-EFABB34C9F0C}" destId="{05FA8963-70E0-4961-B62F-A0A9EA361538}" srcOrd="13" destOrd="0" presId="urn:microsoft.com/office/officeart/2005/8/layout/cycle2"/>
    <dgm:cxn modelId="{B4A513CE-E651-4BF4-98C0-EF22F16BF574}" type="presParOf" srcId="{05FA8963-70E0-4961-B62F-A0A9EA361538}" destId="{344E292D-42CE-42BF-B290-A3F012DB27D8}" srcOrd="0" destOrd="0" presId="urn:microsoft.com/office/officeart/2005/8/layout/cycle2"/>
    <dgm:cxn modelId="{1DCF31FF-17B5-42E8-8153-4D70A6F18A38}" type="presParOf" srcId="{FBB78A20-E10D-4F16-86F3-EFABB34C9F0C}" destId="{6249E71C-FF11-408F-88DD-82FD9953A798}" srcOrd="14" destOrd="0" presId="urn:microsoft.com/office/officeart/2005/8/layout/cycle2"/>
    <dgm:cxn modelId="{B893D204-4C92-45EB-AAA5-2CA3F9036EF0}" type="presParOf" srcId="{FBB78A20-E10D-4F16-86F3-EFABB34C9F0C}" destId="{C46F023F-D62F-4378-9B52-4C167A875EC9}" srcOrd="15" destOrd="0" presId="urn:microsoft.com/office/officeart/2005/8/layout/cycle2"/>
    <dgm:cxn modelId="{F5DBABCA-DF80-4B7F-A069-354169FBABDD}" type="presParOf" srcId="{C46F023F-D62F-4378-9B52-4C167A875EC9}" destId="{782C7450-943D-43BE-BFF8-9AA7362DE3C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9F738-D0C2-402B-A4C3-4B8D4EFA3C80}">
      <dsp:nvSpPr>
        <dsp:cNvPr id="0" name=""/>
        <dsp:cNvSpPr/>
      </dsp:nvSpPr>
      <dsp:spPr>
        <a:xfrm>
          <a:off x="2666703" y="-75695"/>
          <a:ext cx="2302073" cy="85334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95CA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1.1.1</a:t>
          </a:r>
          <a:r>
            <a:rPr lang="pl-PL" sz="1200" kern="1200" dirty="0" smtClean="0">
              <a:solidFill>
                <a:schemeClr val="tx1"/>
              </a:solidFill>
            </a:rPr>
            <a:t> Wspieranie wytwarzania </a:t>
          </a:r>
          <a:br>
            <a:rPr lang="pl-PL" sz="1200" kern="1200" dirty="0" smtClean="0">
              <a:solidFill>
                <a:schemeClr val="tx1"/>
              </a:solidFill>
            </a:rPr>
          </a:br>
          <a:r>
            <a:rPr lang="pl-PL" sz="1200" kern="1200" dirty="0" smtClean="0">
              <a:solidFill>
                <a:schemeClr val="tx1"/>
              </a:solidFill>
            </a:rPr>
            <a:t>i dystrybucji energii z OZE </a:t>
          </a:r>
          <a:endParaRPr lang="pl-PL" sz="1200" kern="1200" dirty="0"/>
        </a:p>
      </dsp:txBody>
      <dsp:txXfrm>
        <a:off x="2708360" y="-34038"/>
        <a:ext cx="2218759" cy="770035"/>
      </dsp:txXfrm>
    </dsp:sp>
    <dsp:sp modelId="{5870461C-5BA2-43A0-993E-3F588D429C5D}">
      <dsp:nvSpPr>
        <dsp:cNvPr id="0" name=""/>
        <dsp:cNvSpPr/>
      </dsp:nvSpPr>
      <dsp:spPr>
        <a:xfrm>
          <a:off x="1414103" y="367301"/>
          <a:ext cx="4869182" cy="4869182"/>
        </a:xfrm>
        <a:custGeom>
          <a:avLst/>
          <a:gdLst/>
          <a:ahLst/>
          <a:cxnLst/>
          <a:rect l="0" t="0" r="0" b="0"/>
          <a:pathLst>
            <a:path>
              <a:moveTo>
                <a:pt x="3564696" y="278182"/>
              </a:moveTo>
              <a:arcTo wR="2434591" hR="2434591" stAng="17859457" swAng="1578580"/>
            </a:path>
          </a:pathLst>
        </a:custGeom>
        <a:noFill/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A0879-4A76-4EAC-9271-957CC730065E}">
      <dsp:nvSpPr>
        <dsp:cNvPr id="0" name=""/>
        <dsp:cNvSpPr/>
      </dsp:nvSpPr>
      <dsp:spPr>
        <a:xfrm>
          <a:off x="4824545" y="1378906"/>
          <a:ext cx="2478126" cy="85334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95CA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1.2</a:t>
          </a:r>
          <a:r>
            <a:rPr lang="pl-PL" sz="1200" kern="1200" dirty="0" smtClean="0">
              <a:solidFill>
                <a:schemeClr val="tx1"/>
              </a:solidFill>
            </a:rPr>
            <a:t> Efektywność energetyczna dla przedsiębiorstwa </a:t>
          </a:r>
          <a:endParaRPr lang="pl-PL" sz="1200" kern="1200" dirty="0"/>
        </a:p>
      </dsp:txBody>
      <dsp:txXfrm>
        <a:off x="4866202" y="1420563"/>
        <a:ext cx="2394812" cy="770035"/>
      </dsp:txXfrm>
    </dsp:sp>
    <dsp:sp modelId="{B4FBA3DA-FEB3-4A96-B56E-7061113A5613}">
      <dsp:nvSpPr>
        <dsp:cNvPr id="0" name=""/>
        <dsp:cNvSpPr/>
      </dsp:nvSpPr>
      <dsp:spPr>
        <a:xfrm>
          <a:off x="1386579" y="293099"/>
          <a:ext cx="4869182" cy="4869182"/>
        </a:xfrm>
        <a:custGeom>
          <a:avLst/>
          <a:gdLst/>
          <a:ahLst/>
          <a:cxnLst/>
          <a:rect l="0" t="0" r="0" b="0"/>
          <a:pathLst>
            <a:path>
              <a:moveTo>
                <a:pt x="4819593" y="1945716"/>
              </a:moveTo>
              <a:arcTo wR="2434591" hR="2434591" stAng="20904963" swAng="930001"/>
            </a:path>
          </a:pathLst>
        </a:custGeom>
        <a:noFill/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B4DFB-C251-4F9C-B570-C8CBD7779B02}">
      <dsp:nvSpPr>
        <dsp:cNvPr id="0" name=""/>
        <dsp:cNvSpPr/>
      </dsp:nvSpPr>
      <dsp:spPr>
        <a:xfrm>
          <a:off x="4945828" y="2900643"/>
          <a:ext cx="2490926" cy="85334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95CA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200" b="1" kern="12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1.3.1</a:t>
          </a:r>
          <a:r>
            <a:rPr lang="pl-PL" altLang="pl-PL" sz="1200" kern="12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 Efektywność energetyczna </a:t>
          </a:r>
          <a:br>
            <a:rPr lang="pl-PL" altLang="pl-PL" sz="1200" kern="12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altLang="pl-PL" sz="1200" kern="12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w budynkach użyteczności publicznej</a:t>
          </a:r>
          <a:endParaRPr lang="pl-PL" sz="1200" kern="1200" dirty="0">
            <a:solidFill>
              <a:schemeClr val="tx1"/>
            </a:solidFill>
          </a:endParaRPr>
        </a:p>
      </dsp:txBody>
      <dsp:txXfrm>
        <a:off x="4987485" y="2942300"/>
        <a:ext cx="2407612" cy="770035"/>
      </dsp:txXfrm>
    </dsp:sp>
    <dsp:sp modelId="{E2180261-6C00-4550-9D10-3F6AF7A2159D}">
      <dsp:nvSpPr>
        <dsp:cNvPr id="0" name=""/>
        <dsp:cNvSpPr/>
      </dsp:nvSpPr>
      <dsp:spPr>
        <a:xfrm>
          <a:off x="1404093" y="304035"/>
          <a:ext cx="4869182" cy="4869182"/>
        </a:xfrm>
        <a:custGeom>
          <a:avLst/>
          <a:gdLst/>
          <a:ahLst/>
          <a:cxnLst/>
          <a:rect l="0" t="0" r="0" b="0"/>
          <a:pathLst>
            <a:path>
              <a:moveTo>
                <a:pt x="4644102" y="3456987"/>
              </a:moveTo>
              <a:arcTo wR="2434591" hR="2434591" stAng="1489871" swAng="1075889"/>
            </a:path>
          </a:pathLst>
        </a:custGeom>
        <a:noFill/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5F5A9-F70A-4BF5-B722-105F9706FB2B}">
      <dsp:nvSpPr>
        <dsp:cNvPr id="0" name=""/>
        <dsp:cNvSpPr/>
      </dsp:nvSpPr>
      <dsp:spPr>
        <a:xfrm>
          <a:off x="3970715" y="4397299"/>
          <a:ext cx="1731104" cy="116352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95CA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1.5</a:t>
          </a:r>
          <a:r>
            <a:rPr lang="pl-PL" sz="1200" kern="1200" dirty="0" smtClean="0">
              <a:solidFill>
                <a:schemeClr val="tx1"/>
              </a:solidFill>
            </a:rPr>
            <a:t> Efektywna dystrybucja ciepła i chłodu</a:t>
          </a:r>
          <a:endParaRPr lang="pl-PL" sz="1200" kern="1200" dirty="0">
            <a:solidFill>
              <a:schemeClr val="tx1"/>
            </a:solidFill>
          </a:endParaRPr>
        </a:p>
      </dsp:txBody>
      <dsp:txXfrm>
        <a:off x="4027514" y="4454098"/>
        <a:ext cx="1617506" cy="1049926"/>
      </dsp:txXfrm>
    </dsp:sp>
    <dsp:sp modelId="{8794F750-38C9-4DBE-81B5-599C3BFEF016}">
      <dsp:nvSpPr>
        <dsp:cNvPr id="0" name=""/>
        <dsp:cNvSpPr/>
      </dsp:nvSpPr>
      <dsp:spPr>
        <a:xfrm>
          <a:off x="1265546" y="345056"/>
          <a:ext cx="4869182" cy="4869182"/>
        </a:xfrm>
        <a:custGeom>
          <a:avLst/>
          <a:gdLst/>
          <a:ahLst/>
          <a:cxnLst/>
          <a:rect l="0" t="0" r="0" b="0"/>
          <a:pathLst>
            <a:path>
              <a:moveTo>
                <a:pt x="2701844" y="4854469"/>
              </a:moveTo>
              <a:arcTo wR="2434591" hR="2434591" stAng="5021865" swAng="463251"/>
            </a:path>
          </a:pathLst>
        </a:custGeom>
        <a:noFill/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31D3A-4283-4621-BEA3-4CB0EDCF99D2}">
      <dsp:nvSpPr>
        <dsp:cNvPr id="0" name=""/>
        <dsp:cNvSpPr/>
      </dsp:nvSpPr>
      <dsp:spPr>
        <a:xfrm>
          <a:off x="1886301" y="4394043"/>
          <a:ext cx="1750219" cy="117003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95CA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1.6.2</a:t>
          </a:r>
          <a:r>
            <a:rPr lang="pl-PL" sz="1200" kern="1200" dirty="0" smtClean="0">
              <a:solidFill>
                <a:schemeClr val="tx1"/>
              </a:solidFill>
            </a:rPr>
            <a:t> Sieci ciepłownicze </a:t>
          </a:r>
          <a:br>
            <a:rPr lang="pl-PL" sz="1200" kern="1200" dirty="0" smtClean="0">
              <a:solidFill>
                <a:schemeClr val="tx1"/>
              </a:solidFill>
            </a:rPr>
          </a:br>
          <a:r>
            <a:rPr lang="pl-PL" sz="1200" kern="1200" dirty="0" smtClean="0">
              <a:solidFill>
                <a:schemeClr val="tx1"/>
              </a:solidFill>
            </a:rPr>
            <a:t>i chłodnicze dla źródeł wysokosprawnej kogeneracji </a:t>
          </a:r>
          <a:endParaRPr lang="pl-PL" sz="1200" kern="1200" dirty="0"/>
        </a:p>
      </dsp:txBody>
      <dsp:txXfrm>
        <a:off x="1943417" y="4451159"/>
        <a:ext cx="1635987" cy="1055803"/>
      </dsp:txXfrm>
    </dsp:sp>
    <dsp:sp modelId="{64F2EFF5-82E2-4D76-ACEE-45A9D5EDE84B}">
      <dsp:nvSpPr>
        <dsp:cNvPr id="0" name=""/>
        <dsp:cNvSpPr/>
      </dsp:nvSpPr>
      <dsp:spPr>
        <a:xfrm>
          <a:off x="1383149" y="350979"/>
          <a:ext cx="4869182" cy="4869182"/>
        </a:xfrm>
        <a:custGeom>
          <a:avLst/>
          <a:gdLst/>
          <a:ahLst/>
          <a:cxnLst/>
          <a:rect l="0" t="0" r="0" b="0"/>
          <a:pathLst>
            <a:path>
              <a:moveTo>
                <a:pt x="602011" y="4037366"/>
              </a:moveTo>
              <a:arcTo wR="2434591" hR="2434591" stAng="8329622" swAng="1053321"/>
            </a:path>
          </a:pathLst>
        </a:custGeom>
        <a:noFill/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E44EF-22D4-4438-91CD-1D3314119282}">
      <dsp:nvSpPr>
        <dsp:cNvPr id="0" name=""/>
        <dsp:cNvSpPr/>
      </dsp:nvSpPr>
      <dsp:spPr>
        <a:xfrm>
          <a:off x="147748" y="2900643"/>
          <a:ext cx="2592882" cy="85334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95CA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200" b="1" kern="12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1.3.2</a:t>
          </a:r>
          <a:r>
            <a:rPr lang="pl-PL" altLang="pl-PL" sz="1200" kern="12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 Efektywność energetyczna w budynkach mieszkalnych</a:t>
          </a:r>
          <a:endParaRPr lang="pl-PL" sz="1200" kern="1200" dirty="0"/>
        </a:p>
      </dsp:txBody>
      <dsp:txXfrm>
        <a:off x="189405" y="2942300"/>
        <a:ext cx="2509568" cy="770035"/>
      </dsp:txXfrm>
    </dsp:sp>
    <dsp:sp modelId="{BE98FB1A-7865-4321-8252-846001DB6E99}">
      <dsp:nvSpPr>
        <dsp:cNvPr id="0" name=""/>
        <dsp:cNvSpPr/>
      </dsp:nvSpPr>
      <dsp:spPr>
        <a:xfrm>
          <a:off x="1382997" y="347806"/>
          <a:ext cx="4869182" cy="4869182"/>
        </a:xfrm>
        <a:custGeom>
          <a:avLst/>
          <a:gdLst/>
          <a:ahLst/>
          <a:cxnLst/>
          <a:rect l="0" t="0" r="0" b="0"/>
          <a:pathLst>
            <a:path>
              <a:moveTo>
                <a:pt x="2518" y="2545290"/>
              </a:moveTo>
              <a:arcTo wR="2434591" hR="2434591" stAng="10643633" swAng="1049776"/>
            </a:path>
          </a:pathLst>
        </a:custGeom>
        <a:noFill/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84788-1474-4406-8028-47CB94EE560B}">
      <dsp:nvSpPr>
        <dsp:cNvPr id="0" name=""/>
        <dsp:cNvSpPr/>
      </dsp:nvSpPr>
      <dsp:spPr>
        <a:xfrm>
          <a:off x="444227" y="1296140"/>
          <a:ext cx="2364092" cy="85334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95CA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1.6.1</a:t>
          </a:r>
          <a:r>
            <a:rPr lang="pl-PL" sz="1200" kern="1200" dirty="0" smtClean="0">
              <a:solidFill>
                <a:schemeClr val="tx1"/>
              </a:solidFill>
            </a:rPr>
            <a:t> Źródła wysokosprawnej kogeneracji </a:t>
          </a:r>
          <a:endParaRPr lang="pl-PL" sz="1200" kern="1200" dirty="0"/>
        </a:p>
      </dsp:txBody>
      <dsp:txXfrm>
        <a:off x="485884" y="1337797"/>
        <a:ext cx="2280778" cy="770035"/>
      </dsp:txXfrm>
    </dsp:sp>
    <dsp:sp modelId="{C96B8C24-B2E6-4DAE-B424-3758DEF0C18A}">
      <dsp:nvSpPr>
        <dsp:cNvPr id="0" name=""/>
        <dsp:cNvSpPr/>
      </dsp:nvSpPr>
      <dsp:spPr>
        <a:xfrm>
          <a:off x="1381046" y="352106"/>
          <a:ext cx="4869182" cy="4869182"/>
        </a:xfrm>
        <a:custGeom>
          <a:avLst/>
          <a:gdLst/>
          <a:ahLst/>
          <a:cxnLst/>
          <a:rect l="0" t="0" r="0" b="0"/>
          <a:pathLst>
            <a:path>
              <a:moveTo>
                <a:pt x="515868" y="936013"/>
              </a:moveTo>
              <a:arcTo wR="2434591" hR="2434591" stAng="13079452" swAng="1416659"/>
            </a:path>
          </a:pathLst>
        </a:custGeom>
        <a:noFill/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B3B5F-0031-4B5C-9FB6-EB87189D0590}" type="datetimeFigureOut">
              <a:rPr lang="pl-PL" smtClean="0"/>
              <a:pPr/>
              <a:t>2018-02-28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5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92A92-F12B-468F-8CC5-71355B07C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5933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1F34-A98F-4314-B0BB-13483555CB5B}" type="datetimeFigureOut">
              <a:rPr lang="pl-PL" smtClean="0"/>
              <a:pPr/>
              <a:t>2018-02-28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715158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6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4BC3-64E2-4C9E-AE7F-1C74F16E8A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4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5519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7621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652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704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dirty="0" smtClean="0"/>
          </a:p>
          <a:p>
            <a:endParaRPr lang="pl-PL" b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822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1057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112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122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116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458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93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6543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122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937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7285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087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770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600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684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802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7087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034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8395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1848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9554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01061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21558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8883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8609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6573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59640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90654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688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18515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81189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2315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endParaRPr lang="pl-PL" sz="1200" dirty="0" smtClean="0"/>
          </a:p>
          <a:p>
            <a:pPr marL="0" indent="0">
              <a:spcBef>
                <a:spcPts val="0"/>
              </a:spcBef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5188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7199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5339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3312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8995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80421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29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</a:t>
            </a:r>
            <a:r>
              <a:rPr lang="pl-PL" b="1" dirty="0" smtClean="0">
                <a:solidFill>
                  <a:srgbClr val="FF0000"/>
                </a:solidFill>
              </a:rPr>
              <a:t>1.1.1 t</a:t>
            </a:r>
            <a:r>
              <a:rPr lang="pl-PL" dirty="0" smtClean="0"/>
              <a:t>erminie od 30.10.2017 r. do 29.12.2017 r.</a:t>
            </a:r>
            <a:r>
              <a:rPr lang="pl-PL" baseline="0" dirty="0" smtClean="0"/>
              <a:t> - </a:t>
            </a:r>
            <a:r>
              <a:rPr lang="pl-PL" b="1" baseline="0" dirty="0" smtClean="0"/>
              <a:t>tylko Ciepło</a:t>
            </a:r>
            <a:endParaRPr lang="pl-PL" b="1" dirty="0" smtClean="0"/>
          </a:p>
          <a:p>
            <a:r>
              <a:rPr lang="pl-PL" dirty="0" smtClean="0"/>
              <a:t>Maksymalny udział dofinansowania w wydatkach kwalifikowalnych na poziomie projektu jest ustalany zgodnie z przepisami pomocy publicznej, </a:t>
            </a:r>
            <a:r>
              <a:rPr lang="pl-PL" b="1" dirty="0" smtClean="0"/>
              <a:t>nie więcej niż 85%. </a:t>
            </a:r>
            <a:r>
              <a:rPr lang="pl-PL" dirty="0" smtClean="0"/>
              <a:t>Łączna wartość wsparcia ze środków publicznych (ze wszystkich źródeł) dla jednego przedsiębiorcy </a:t>
            </a:r>
            <a:r>
              <a:rPr lang="pl-PL" b="1" dirty="0" smtClean="0"/>
              <a:t>na jeden projekt</a:t>
            </a:r>
            <a:r>
              <a:rPr lang="pl-PL" dirty="0" smtClean="0"/>
              <a:t> nie może przekraczać </a:t>
            </a:r>
            <a:r>
              <a:rPr lang="pl-PL" b="1" dirty="0" smtClean="0"/>
              <a:t>15 mln euro.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87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58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450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146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41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Anna Trudzik 03.02.2017</a:t>
            </a:r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6669360"/>
            <a:ext cx="3059832" cy="188640"/>
          </a:xfrm>
        </p:spPr>
        <p:txBody>
          <a:bodyPr/>
          <a:lstStyle/>
          <a:p>
            <a:r>
              <a:rPr lang="pl-PL" smtClean="0"/>
              <a:t>Anna Trudzik 03.02.2017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1244" y="6401221"/>
            <a:ext cx="539552" cy="268139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0" y="500042"/>
            <a:ext cx="928662" cy="107157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Anna Trudzik 03.02.2017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Anna Trudzik 03.02.2017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Obraz1.jpg"/>
          <p:cNvPicPr>
            <a:picLocks noChangeAspect="1"/>
          </p:cNvPicPr>
          <p:nvPr userDrawn="1"/>
        </p:nvPicPr>
        <p:blipFill>
          <a:blip r:embed="rId6" cstate="print"/>
          <a:srcRect t="123" r="7247" b="3027"/>
          <a:stretch>
            <a:fillRect/>
          </a:stretch>
        </p:blipFill>
        <p:spPr>
          <a:xfrm>
            <a:off x="0" y="0"/>
            <a:ext cx="9135532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00100" y="357174"/>
            <a:ext cx="7686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00100" y="1600200"/>
            <a:ext cx="7686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tekst</a:t>
            </a:r>
          </a:p>
          <a:p>
            <a:pPr lvl="1"/>
            <a:r>
              <a:rPr lang="pl-PL" dirty="0" smtClean="0"/>
              <a:t>Drugi poziom tekstu</a:t>
            </a:r>
          </a:p>
          <a:p>
            <a:pPr lvl="2"/>
            <a:r>
              <a:rPr lang="pl-PL" dirty="0" smtClean="0"/>
              <a:t>Trzeci poziom tekstu</a:t>
            </a:r>
          </a:p>
          <a:p>
            <a:pPr lvl="3"/>
            <a:r>
              <a:rPr lang="pl-PL" dirty="0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Anna Trudzik 03.02.2017</a:t>
            </a:r>
            <a:endParaRPr lang="pl-PL" dirty="0"/>
          </a:p>
        </p:txBody>
      </p:sp>
      <p:pic>
        <p:nvPicPr>
          <p:cNvPr id="9" name="Obraz 8" descr="dekor2.png"/>
          <p:cNvPicPr>
            <a:picLocks noChangeAspect="1"/>
          </p:cNvPicPr>
          <p:nvPr userDrawn="1"/>
        </p:nvPicPr>
        <p:blipFill>
          <a:blip r:embed="rId7" cstate="print"/>
          <a:srcRect l="470" t="31482" b="38888"/>
          <a:stretch>
            <a:fillRect/>
          </a:stretch>
        </p:blipFill>
        <p:spPr>
          <a:xfrm>
            <a:off x="0" y="554638"/>
            <a:ext cx="937627" cy="94552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0" y="6237312"/>
            <a:ext cx="91355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14282" y="6381328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</a:rPr>
              <a:t>Zainwestujmy razem w środowisko</a:t>
            </a:r>
            <a:endParaRPr lang="pl-PL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250336"/>
            <a:ext cx="4906888" cy="5798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074" name="Picture 2" descr="H:\Grupy\DL\FOTOLIA\Fotolia_65208503_M.jpg"/>
          <p:cNvPicPr>
            <a:picLocks noChangeAspect="1" noChangeArrowheads="1"/>
          </p:cNvPicPr>
          <p:nvPr/>
        </p:nvPicPr>
        <p:blipFill rotWithShape="1">
          <a:blip r:embed="rId3" cstate="print"/>
          <a:srcRect r="3760" b="4876"/>
          <a:stretch/>
        </p:blipFill>
        <p:spPr bwMode="auto">
          <a:xfrm>
            <a:off x="-1" y="-128367"/>
            <a:ext cx="9144001" cy="6047925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0" y="2071678"/>
            <a:ext cx="9144000" cy="428628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1" name="Prostokąt 30"/>
          <p:cNvSpPr/>
          <p:nvPr/>
        </p:nvSpPr>
        <p:spPr>
          <a:xfrm>
            <a:off x="0" y="2681282"/>
            <a:ext cx="9144000" cy="1285884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4" name="Prostokąt 33"/>
          <p:cNvSpPr/>
          <p:nvPr/>
        </p:nvSpPr>
        <p:spPr>
          <a:xfrm>
            <a:off x="0" y="4000504"/>
            <a:ext cx="9144000" cy="428628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5" name="Prostokąt 34"/>
          <p:cNvSpPr/>
          <p:nvPr/>
        </p:nvSpPr>
        <p:spPr>
          <a:xfrm>
            <a:off x="35308" y="4585423"/>
            <a:ext cx="9144000" cy="485141"/>
          </a:xfrm>
          <a:prstGeom prst="rect">
            <a:avLst/>
          </a:prstGeom>
          <a:solidFill>
            <a:srgbClr val="F2F2F2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3253607" y="2071678"/>
            <a:ext cx="550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i="1" dirty="0" smtClean="0">
                <a:latin typeface="+mj-lt"/>
                <a:cs typeface="Arial" pitchFamily="34" charset="0"/>
              </a:rPr>
              <a:t>Z a i n w e s t u j m y   r a z e m   w   ś r o d o w i s k o</a:t>
            </a:r>
            <a:endParaRPr lang="pl-PL" sz="2000" i="1" dirty="0">
              <a:latin typeface="+mj-lt"/>
              <a:cs typeface="Arial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-108520" y="2895596"/>
            <a:ext cx="886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800" dirty="0" smtClean="0"/>
              <a:t>Narodowy Fundusz Ochrony Środowiska i Gospodarki Wodnej</a:t>
            </a:r>
            <a:endParaRPr lang="pl-PL" sz="18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456919" y="3389947"/>
            <a:ext cx="8297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/>
              <a:t> </a:t>
            </a:r>
            <a:r>
              <a:rPr lang="pl-PL" sz="3200" b="1" dirty="0" smtClean="0"/>
              <a:t>Źródła finansowania przedsięwzięć </a:t>
            </a:r>
            <a:br>
              <a:rPr lang="pl-PL" sz="3200" b="1" dirty="0" smtClean="0"/>
            </a:br>
            <a:r>
              <a:rPr lang="pl-PL" sz="3200" b="1" dirty="0" smtClean="0"/>
              <a:t>w zakresie efektywności energetycznej i OZE </a:t>
            </a:r>
            <a:br>
              <a:rPr lang="pl-PL" sz="3200" b="1" dirty="0" smtClean="0"/>
            </a:br>
            <a:r>
              <a:rPr lang="pl-PL" sz="3200" b="1" dirty="0" smtClean="0"/>
              <a:t>– środki </a:t>
            </a:r>
            <a:r>
              <a:rPr lang="pl-PL" sz="3200" b="1" dirty="0" err="1" smtClean="0"/>
              <a:t>POIiŚ</a:t>
            </a:r>
            <a:r>
              <a:rPr lang="pl-PL" sz="3200" b="1" dirty="0" smtClean="0"/>
              <a:t> i NFOŚiGW </a:t>
            </a:r>
            <a:endParaRPr lang="pl-PL" sz="3000" b="1" dirty="0"/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1769589" y="4877071"/>
            <a:ext cx="6984776" cy="1075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endParaRPr lang="pl-PL" sz="28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9625" y="6237312"/>
            <a:ext cx="91355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011359"/>
            <a:ext cx="6964680" cy="82296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95536" y="4238130"/>
            <a:ext cx="1728192" cy="6793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Beneficjent: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2383180" y="4029761"/>
            <a:ext cx="5495182" cy="10389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b="1" dirty="0" smtClean="0"/>
              <a:t>Państwowe Jednostki Budżetowe</a:t>
            </a:r>
          </a:p>
          <a:p>
            <a:r>
              <a:rPr lang="pl-PL" b="1" dirty="0" smtClean="0"/>
              <a:t>Szkoły wyższe</a:t>
            </a:r>
          </a:p>
          <a:p>
            <a:r>
              <a:rPr lang="pl-PL" b="1" dirty="0" smtClean="0"/>
              <a:t>Administracja rządowa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395536" y="2736875"/>
            <a:ext cx="172819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sz="1600" b="1" dirty="0"/>
              <a:t>Forma dofinansowania: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2389186" y="2746279"/>
            <a:ext cx="2872063" cy="8927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b="1" dirty="0" smtClean="0">
                <a:solidFill>
                  <a:schemeClr val="tx1"/>
                </a:solidFill>
              </a:rPr>
              <a:t>Dotacja do max. </a:t>
            </a:r>
            <a:r>
              <a:rPr lang="pl-PL" sz="1600" b="1" dirty="0">
                <a:solidFill>
                  <a:schemeClr val="tx1"/>
                </a:solidFill>
              </a:rPr>
              <a:t>8</a:t>
            </a:r>
            <a:r>
              <a:rPr lang="pl-PL" sz="1600" b="1" dirty="0" smtClean="0">
                <a:solidFill>
                  <a:schemeClr val="tx1"/>
                </a:solidFill>
              </a:rPr>
              <a:t>5% 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kosztów kwalifikowanych</a:t>
            </a:r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395536" y="1699306"/>
            <a:ext cx="1728192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 smtClean="0"/>
              <a:t>Budżet  </a:t>
            </a:r>
            <a:endParaRPr lang="pl-PL" b="1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2411879" y="1699306"/>
            <a:ext cx="1788967" cy="6207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600" b="1" dirty="0">
                <a:solidFill>
                  <a:schemeClr val="tx1"/>
                </a:solidFill>
              </a:rPr>
              <a:t>9</a:t>
            </a:r>
            <a:r>
              <a:rPr lang="pl-PL" sz="1600" b="1" dirty="0" smtClean="0">
                <a:solidFill>
                  <a:schemeClr val="tx1"/>
                </a:solidFill>
              </a:rPr>
              <a:t>0 </a:t>
            </a:r>
            <a:r>
              <a:rPr lang="pl-PL" sz="1600" b="1" dirty="0">
                <a:solidFill>
                  <a:schemeClr val="tx1"/>
                </a:solidFill>
              </a:rPr>
              <a:t>mln </a:t>
            </a:r>
            <a:r>
              <a:rPr lang="pl-PL" sz="1600" b="1" dirty="0" smtClean="0">
                <a:solidFill>
                  <a:schemeClr val="tx1"/>
                </a:solidFill>
              </a:rPr>
              <a:t>zł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5004048" y="1555404"/>
            <a:ext cx="3704497" cy="151254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II Nabór wniosków</a:t>
            </a:r>
          </a:p>
          <a:p>
            <a:pPr algn="ctr"/>
            <a:endParaRPr lang="pl-PL" b="1" dirty="0" smtClean="0">
              <a:solidFill>
                <a:schemeClr val="tx1"/>
              </a:solidFill>
            </a:endParaRPr>
          </a:p>
          <a:p>
            <a:pPr algn="ctr"/>
            <a:r>
              <a:rPr lang="pl-PL" b="1" dirty="0" smtClean="0">
                <a:solidFill>
                  <a:schemeClr val="tx2"/>
                </a:solidFill>
              </a:rPr>
              <a:t>29.12.2017 </a:t>
            </a:r>
            <a:r>
              <a:rPr lang="pl-PL" b="1" dirty="0">
                <a:solidFill>
                  <a:schemeClr val="tx2"/>
                </a:solidFill>
              </a:rPr>
              <a:t>– </a:t>
            </a:r>
            <a:r>
              <a:rPr lang="pl-PL" b="1" dirty="0" smtClean="0">
                <a:solidFill>
                  <a:srgbClr val="FF0000"/>
                </a:solidFill>
              </a:rPr>
              <a:t>27.02.2018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395536" y="5373216"/>
            <a:ext cx="1728192" cy="6106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 smtClean="0"/>
              <a:t>Typ projektu</a:t>
            </a:r>
            <a:endParaRPr lang="pl-PL" b="1" dirty="0"/>
          </a:p>
        </p:txBody>
      </p:sp>
      <p:sp>
        <p:nvSpPr>
          <p:cNvPr id="20" name="Prostokąt zaokrąglony 19"/>
          <p:cNvSpPr/>
          <p:nvPr/>
        </p:nvSpPr>
        <p:spPr>
          <a:xfrm>
            <a:off x="2411879" y="5345841"/>
            <a:ext cx="5472489" cy="6751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b="1" dirty="0" smtClean="0">
                <a:solidFill>
                  <a:schemeClr val="tx1"/>
                </a:solidFill>
              </a:rPr>
              <a:t>Głęboka, kompleksowa termomodernizacja 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budynków użyteczności publicznej</a:t>
            </a:r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11560" y="57939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b="1" dirty="0" err="1" smtClean="0">
                <a:solidFill>
                  <a:prstClr val="black"/>
                </a:solidFill>
              </a:rPr>
              <a:t>POIiŚ</a:t>
            </a:r>
            <a:r>
              <a:rPr lang="pl-PL" sz="2000" b="1" dirty="0" smtClean="0">
                <a:solidFill>
                  <a:prstClr val="black"/>
                </a:solidFill>
              </a:rPr>
              <a:t> 2014-2020 Poddziałanie 1.3.1 </a:t>
            </a:r>
          </a:p>
          <a:p>
            <a:pPr lvl="0" algn="ctr"/>
            <a:r>
              <a:rPr lang="pl-PL" sz="2000" b="1" dirty="0" smtClean="0">
                <a:solidFill>
                  <a:prstClr val="black"/>
                </a:solidFill>
              </a:rPr>
              <a:t>Wspieranie </a:t>
            </a:r>
            <a:r>
              <a:rPr lang="pl-PL" sz="2000" b="1" dirty="0">
                <a:solidFill>
                  <a:prstClr val="black"/>
                </a:solidFill>
              </a:rPr>
              <a:t>efektywności energetycznej w budynkach użyteczności publicznej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5250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/>
          <p:cNvSpPr/>
          <p:nvPr/>
        </p:nvSpPr>
        <p:spPr>
          <a:xfrm>
            <a:off x="386743" y="2060848"/>
            <a:ext cx="8640960" cy="2880320"/>
          </a:xfrm>
          <a:prstGeom prst="roundRect">
            <a:avLst/>
          </a:prstGeom>
          <a:solidFill>
            <a:schemeClr val="tx2">
              <a:lumMod val="40000"/>
              <a:lumOff val="60000"/>
              <a:alpha val="33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>
                <a:solidFill>
                  <a:schemeClr val="tx1"/>
                </a:solidFill>
              </a:rPr>
              <a:t>Z ubiegania się o dofinansowanie wyłączone są projekty, </a:t>
            </a:r>
            <a:r>
              <a:rPr lang="pl-PL" sz="2200" dirty="0" smtClean="0">
                <a:solidFill>
                  <a:schemeClr val="tx1"/>
                </a:solidFill>
              </a:rPr>
              <a:t/>
            </a:r>
            <a:br>
              <a:rPr lang="pl-PL" sz="2200" dirty="0" smtClean="0">
                <a:solidFill>
                  <a:schemeClr val="tx1"/>
                </a:solidFill>
              </a:rPr>
            </a:br>
            <a:r>
              <a:rPr lang="pl-PL" sz="2200" dirty="0" smtClean="0">
                <a:solidFill>
                  <a:schemeClr val="tx1"/>
                </a:solidFill>
              </a:rPr>
              <a:t>które </a:t>
            </a:r>
            <a:r>
              <a:rPr lang="pl-PL" sz="2200" dirty="0">
                <a:solidFill>
                  <a:schemeClr val="tx1"/>
                </a:solidFill>
              </a:rPr>
              <a:t>mają możliwość</a:t>
            </a:r>
          </a:p>
          <a:p>
            <a:pPr algn="ctr"/>
            <a:r>
              <a:rPr lang="pl-PL" sz="2200" dirty="0">
                <a:solidFill>
                  <a:schemeClr val="tx1"/>
                </a:solidFill>
              </a:rPr>
              <a:t>ubiegania się o dofinansowanie ze środków właściwego </a:t>
            </a:r>
            <a:r>
              <a:rPr lang="pl-PL" sz="2200" dirty="0" smtClean="0">
                <a:solidFill>
                  <a:schemeClr val="tx1"/>
                </a:solidFill>
              </a:rPr>
              <a:t/>
            </a:r>
            <a:br>
              <a:rPr lang="pl-PL" sz="2200" dirty="0" smtClean="0">
                <a:solidFill>
                  <a:schemeClr val="tx1"/>
                </a:solidFill>
              </a:rPr>
            </a:br>
            <a:r>
              <a:rPr lang="pl-PL" sz="2200" b="1" dirty="0" smtClean="0">
                <a:solidFill>
                  <a:schemeClr val="tx1"/>
                </a:solidFill>
              </a:rPr>
              <a:t>Regionalnego Programu Operacyjnego </a:t>
            </a:r>
          </a:p>
          <a:p>
            <a:pPr algn="ctr"/>
            <a:r>
              <a:rPr lang="pl-PL" sz="2200" dirty="0" smtClean="0">
                <a:solidFill>
                  <a:schemeClr val="tx1"/>
                </a:solidFill>
              </a:rPr>
              <a:t>w </a:t>
            </a:r>
            <a:r>
              <a:rPr lang="pl-PL" sz="2200" dirty="0">
                <a:solidFill>
                  <a:schemeClr val="tx1"/>
                </a:solidFill>
              </a:rPr>
              <a:t>okresie od ogłoszenia niniejszego konkursu do zakończenia </a:t>
            </a:r>
            <a:r>
              <a:rPr lang="pl-PL" sz="2200" dirty="0" smtClean="0">
                <a:solidFill>
                  <a:schemeClr val="tx1"/>
                </a:solidFill>
              </a:rPr>
              <a:t>naboru.</a:t>
            </a:r>
            <a:endParaRPr lang="pl-PL" sz="2200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27584" y="620688"/>
            <a:ext cx="6815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/>
              <a:t>POIiŚ</a:t>
            </a:r>
            <a:r>
              <a:rPr lang="pl-PL" sz="2400" b="1" dirty="0"/>
              <a:t> 2014-2020 Poddziałanie </a:t>
            </a:r>
            <a:r>
              <a:rPr lang="pl-PL" sz="2400" b="1" dirty="0" smtClean="0"/>
              <a:t>1.3.1 </a:t>
            </a:r>
            <a:r>
              <a:rPr lang="pl-PL" sz="2400" b="1" dirty="0"/>
              <a:t>a RPO</a:t>
            </a:r>
          </a:p>
          <a:p>
            <a:pPr algn="ctr"/>
            <a:r>
              <a:rPr lang="pl-PL" sz="2400" b="1" dirty="0"/>
              <a:t>- Linia demarkacyjna</a:t>
            </a:r>
          </a:p>
        </p:txBody>
      </p:sp>
    </p:spTree>
    <p:extLst>
      <p:ext uri="{BB962C8B-B14F-4D97-AF65-F5344CB8AC3E}">
        <p14:creationId xmlns:p14="http://schemas.microsoft.com/office/powerpoint/2010/main" val="12336962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3131840" y="2179625"/>
            <a:ext cx="5616624" cy="1462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Tryb konkursowy- </a:t>
            </a:r>
            <a:r>
              <a:rPr lang="pl-PL" sz="1600" dirty="0">
                <a:solidFill>
                  <a:schemeClr val="tx1"/>
                </a:solidFill>
              </a:rPr>
              <a:t>I nabór – </a:t>
            </a:r>
            <a:r>
              <a:rPr lang="pl-PL" sz="1600" b="1" dirty="0">
                <a:solidFill>
                  <a:schemeClr val="tx1"/>
                </a:solidFill>
              </a:rPr>
              <a:t>zakończony 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</a:rPr>
              <a:t>204 wniosków – 835  mln </a:t>
            </a:r>
            <a:r>
              <a:rPr lang="pl-PL" sz="1600" dirty="0" smtClean="0">
                <a:solidFill>
                  <a:schemeClr val="tx1"/>
                </a:solidFill>
              </a:rPr>
              <a:t>zł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Lista merytoryczna  I stopnia aktualizacja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 –</a:t>
            </a:r>
            <a:r>
              <a:rPr lang="pl-PL" sz="1600" b="1" dirty="0" smtClean="0">
                <a:solidFill>
                  <a:schemeClr val="tx1"/>
                </a:solidFill>
              </a:rPr>
              <a:t>179 wniosków – 718,5 mln zł </a:t>
            </a:r>
            <a:endParaRPr lang="pl-PL" sz="1600" b="1" dirty="0">
              <a:solidFill>
                <a:schemeClr val="tx1"/>
              </a:solidFill>
            </a:endParaRPr>
          </a:p>
          <a:p>
            <a:pPr algn="ctr"/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39552" y="75813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b="1" dirty="0" err="1" smtClean="0">
                <a:solidFill>
                  <a:prstClr val="black"/>
                </a:solidFill>
              </a:rPr>
              <a:t>POIiŚ</a:t>
            </a:r>
            <a:r>
              <a:rPr lang="pl-PL" sz="2000" b="1" dirty="0" smtClean="0">
                <a:solidFill>
                  <a:prstClr val="black"/>
                </a:solidFill>
              </a:rPr>
              <a:t> 2014-2020 Poddziałanie 1.3.1 </a:t>
            </a:r>
          </a:p>
          <a:p>
            <a:pPr lvl="0" algn="ctr"/>
            <a:r>
              <a:rPr lang="pl-PL" sz="2000" b="1" dirty="0" smtClean="0">
                <a:solidFill>
                  <a:prstClr val="black"/>
                </a:solidFill>
              </a:rPr>
              <a:t>Wspieranie </a:t>
            </a:r>
            <a:r>
              <a:rPr lang="pl-PL" sz="2000" b="1" dirty="0">
                <a:solidFill>
                  <a:prstClr val="black"/>
                </a:solidFill>
              </a:rPr>
              <a:t>efektywności energetycznej w budynkach użyteczności publicznej</a:t>
            </a:r>
            <a:endParaRPr lang="pl-PL" sz="2000" dirty="0"/>
          </a:p>
        </p:txBody>
      </p:sp>
      <p:sp>
        <p:nvSpPr>
          <p:cNvPr id="8" name="Elipsa 7"/>
          <p:cNvSpPr/>
          <p:nvPr/>
        </p:nvSpPr>
        <p:spPr>
          <a:xfrm>
            <a:off x="323528" y="2466086"/>
            <a:ext cx="2253825" cy="88985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I Nabór wniosków</a:t>
            </a:r>
          </a:p>
        </p:txBody>
      </p:sp>
      <p:sp>
        <p:nvSpPr>
          <p:cNvPr id="5" name="Elipsa 4"/>
          <p:cNvSpPr/>
          <p:nvPr/>
        </p:nvSpPr>
        <p:spPr>
          <a:xfrm>
            <a:off x="291952" y="4356001"/>
            <a:ext cx="2253825" cy="88985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II </a:t>
            </a:r>
            <a:r>
              <a:rPr lang="pl-PL" b="1" dirty="0">
                <a:solidFill>
                  <a:schemeClr val="tx1"/>
                </a:solidFill>
              </a:rPr>
              <a:t>Nabór wniosków</a:t>
            </a:r>
          </a:p>
        </p:txBody>
      </p:sp>
      <p:sp>
        <p:nvSpPr>
          <p:cNvPr id="6" name="Prostokąt 5"/>
          <p:cNvSpPr/>
          <p:nvPr/>
        </p:nvSpPr>
        <p:spPr>
          <a:xfrm>
            <a:off x="3131840" y="4077072"/>
            <a:ext cx="5616624" cy="1462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Tryb konkursowy- </a:t>
            </a:r>
            <a:r>
              <a:rPr lang="pl-PL" sz="1600" dirty="0" smtClean="0">
                <a:solidFill>
                  <a:schemeClr val="tx1"/>
                </a:solidFill>
              </a:rPr>
              <a:t>II </a:t>
            </a:r>
            <a:r>
              <a:rPr lang="pl-PL" sz="1600" dirty="0">
                <a:solidFill>
                  <a:schemeClr val="tx1"/>
                </a:solidFill>
              </a:rPr>
              <a:t>nabór </a:t>
            </a:r>
            <a:r>
              <a:rPr lang="pl-PL" sz="1600" b="1" dirty="0" smtClean="0">
                <a:solidFill>
                  <a:srgbClr val="FF0000"/>
                </a:solidFill>
              </a:rPr>
              <a:t>do 27.02.2018</a:t>
            </a:r>
            <a:endParaRPr lang="pl-PL" sz="1600" b="1" dirty="0">
              <a:solidFill>
                <a:srgbClr val="FF0000"/>
              </a:solidFill>
            </a:endParaRPr>
          </a:p>
          <a:p>
            <a:pPr algn="ctr"/>
            <a:endParaRPr lang="pl-PL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2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95536" y="4229741"/>
            <a:ext cx="1728192" cy="6793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Beneficjent: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2396111" y="4177383"/>
            <a:ext cx="6480720" cy="7839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b="1" dirty="0" smtClean="0"/>
              <a:t>Spółdzielnie mieszkaniowe / Wspólnoty mieszkaniowe 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395536" y="2842170"/>
            <a:ext cx="172819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sz="1600" b="1" dirty="0"/>
              <a:t>Forma dofinansowania: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2409358" y="2840087"/>
            <a:ext cx="2534959" cy="85458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b="1" dirty="0" smtClean="0">
                <a:solidFill>
                  <a:schemeClr val="tx1"/>
                </a:solidFill>
              </a:rPr>
              <a:t>Pomoc zwrotna</a:t>
            </a:r>
          </a:p>
          <a:p>
            <a:pPr>
              <a:defRPr/>
            </a:pPr>
            <a:r>
              <a:rPr lang="pl-PL" sz="1600" dirty="0" smtClean="0">
                <a:solidFill>
                  <a:schemeClr val="tx1"/>
                </a:solidFill>
              </a:rPr>
              <a:t>max. do 75% kosztów kwalifikowanych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395536" y="1751080"/>
            <a:ext cx="1728192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 smtClean="0"/>
              <a:t>Budżet  </a:t>
            </a:r>
            <a:endParaRPr lang="pl-PL" b="1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2425973" y="1751080"/>
            <a:ext cx="1788967" cy="6207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600" b="1" dirty="0" smtClean="0">
                <a:solidFill>
                  <a:schemeClr val="tx1"/>
                </a:solidFill>
              </a:rPr>
              <a:t>300 </a:t>
            </a:r>
            <a:r>
              <a:rPr lang="pl-PL" sz="1600" b="1" dirty="0">
                <a:solidFill>
                  <a:schemeClr val="tx1"/>
                </a:solidFill>
              </a:rPr>
              <a:t>mln </a:t>
            </a:r>
            <a:r>
              <a:rPr lang="pl-PL" sz="1600" b="1" dirty="0" smtClean="0">
                <a:solidFill>
                  <a:schemeClr val="tx1"/>
                </a:solidFill>
              </a:rPr>
              <a:t>zł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4995505" y="1911947"/>
            <a:ext cx="3881326" cy="151254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III Nabór wniosków</a:t>
            </a:r>
          </a:p>
          <a:p>
            <a:pPr algn="ctr"/>
            <a:endParaRPr lang="pl-PL" b="1" dirty="0" smtClean="0">
              <a:solidFill>
                <a:schemeClr val="tx1"/>
              </a:solidFill>
            </a:endParaRPr>
          </a:p>
          <a:p>
            <a:pPr algn="ctr"/>
            <a:r>
              <a:rPr lang="pl-PL" b="1" dirty="0">
                <a:solidFill>
                  <a:schemeClr val="tx2"/>
                </a:solidFill>
              </a:rPr>
              <a:t>30.10.2017 </a:t>
            </a:r>
            <a:r>
              <a:rPr lang="pl-PL" b="1" dirty="0">
                <a:solidFill>
                  <a:srgbClr val="FF0000"/>
                </a:solidFill>
              </a:rPr>
              <a:t>– </a:t>
            </a:r>
            <a:r>
              <a:rPr lang="pl-PL" b="1" dirty="0" smtClean="0">
                <a:solidFill>
                  <a:srgbClr val="FF0000"/>
                </a:solidFill>
              </a:rPr>
              <a:t>29.12.2017 r.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395536" y="5224873"/>
            <a:ext cx="1728192" cy="6106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 smtClean="0"/>
              <a:t>Typ projektu</a:t>
            </a:r>
            <a:endParaRPr lang="pl-PL" b="1" dirty="0"/>
          </a:p>
        </p:txBody>
      </p:sp>
      <p:sp>
        <p:nvSpPr>
          <p:cNvPr id="20" name="Prostokąt zaokrąglony 19"/>
          <p:cNvSpPr/>
          <p:nvPr/>
        </p:nvSpPr>
        <p:spPr>
          <a:xfrm>
            <a:off x="2391656" y="5192652"/>
            <a:ext cx="6408593" cy="6751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dirty="0" smtClean="0">
                <a:solidFill>
                  <a:schemeClr val="tx1"/>
                </a:solidFill>
              </a:rPr>
              <a:t>Głęboka, kompleksowa termomodernizacja budynków mieszkalnych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1520" y="684682"/>
            <a:ext cx="885975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000" b="1" dirty="0" err="1" smtClean="0">
                <a:solidFill>
                  <a:prstClr val="black"/>
                </a:solidFill>
              </a:rPr>
              <a:t>POIiŚ</a:t>
            </a:r>
            <a:r>
              <a:rPr lang="pl-PL" sz="2000" b="1" dirty="0" smtClean="0">
                <a:solidFill>
                  <a:prstClr val="black"/>
                </a:solidFill>
              </a:rPr>
              <a:t> 2014-2020 Poddziałanie </a:t>
            </a:r>
            <a:r>
              <a:rPr lang="pl-PL" sz="2000" b="1" dirty="0">
                <a:solidFill>
                  <a:prstClr val="black"/>
                </a:solidFill>
              </a:rPr>
              <a:t>1.3.2. </a:t>
            </a:r>
            <a:endParaRPr lang="pl-PL" sz="2000" b="1" dirty="0" smtClean="0">
              <a:solidFill>
                <a:prstClr val="black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000" b="1" dirty="0" smtClean="0">
                <a:solidFill>
                  <a:prstClr val="black"/>
                </a:solidFill>
              </a:rPr>
              <a:t>Wspieranie </a:t>
            </a:r>
            <a:r>
              <a:rPr lang="pl-PL" sz="2000" b="1" dirty="0">
                <a:solidFill>
                  <a:prstClr val="black"/>
                </a:solidFill>
              </a:rPr>
              <a:t>efektywności </a:t>
            </a:r>
            <a:r>
              <a:rPr lang="pl-PL" sz="2000" b="1" dirty="0" smtClean="0">
                <a:solidFill>
                  <a:prstClr val="black"/>
                </a:solidFill>
              </a:rPr>
              <a:t>energetycznej w </a:t>
            </a:r>
            <a:r>
              <a:rPr lang="pl-PL" sz="2000" b="1" dirty="0">
                <a:solidFill>
                  <a:prstClr val="black"/>
                </a:solidFill>
              </a:rPr>
              <a:t>sektorze </a:t>
            </a:r>
            <a:r>
              <a:rPr lang="pl-PL" sz="2000" b="1" dirty="0" smtClean="0">
                <a:solidFill>
                  <a:prstClr val="black"/>
                </a:solidFill>
              </a:rPr>
              <a:t>mieszkaniowym</a:t>
            </a:r>
            <a:endParaRPr lang="pl-PL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9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2404637" y="1775225"/>
            <a:ext cx="6480720" cy="13657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600" b="1" dirty="0" smtClean="0"/>
              <a:t>100 mln zł </a:t>
            </a:r>
            <a:r>
              <a:rPr lang="pl-PL" sz="1600" dirty="0" smtClean="0"/>
              <a:t>dla </a:t>
            </a:r>
            <a:r>
              <a:rPr lang="pl-PL" sz="1600" dirty="0"/>
              <a:t>spółdzielni mieszkaniowych i wspólnot mieszkaniowych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	</a:t>
            </a:r>
            <a:r>
              <a:rPr lang="pl-PL" sz="1600" dirty="0" smtClean="0">
                <a:solidFill>
                  <a:schemeClr val="tx1"/>
                </a:solidFill>
              </a:rPr>
              <a:t>z </a:t>
            </a:r>
            <a:r>
              <a:rPr lang="pl-PL" sz="1600" dirty="0">
                <a:solidFill>
                  <a:schemeClr val="tx1"/>
                </a:solidFill>
              </a:rPr>
              <a:t>miast </a:t>
            </a:r>
            <a:r>
              <a:rPr lang="pl-PL" sz="1600" dirty="0" smtClean="0">
                <a:solidFill>
                  <a:schemeClr val="tx1"/>
                </a:solidFill>
              </a:rPr>
              <a:t>średnich</a:t>
            </a:r>
          </a:p>
          <a:p>
            <a:endParaRPr lang="pl-PL" sz="1600" b="1" dirty="0">
              <a:solidFill>
                <a:schemeClr val="tx1"/>
              </a:solidFill>
            </a:endParaRPr>
          </a:p>
          <a:p>
            <a:r>
              <a:rPr lang="pl-PL" sz="1600" b="1" dirty="0" smtClean="0"/>
              <a:t>100 </a:t>
            </a:r>
            <a:r>
              <a:rPr lang="pl-PL" sz="1600" b="1" dirty="0"/>
              <a:t>mln </a:t>
            </a:r>
            <a:r>
              <a:rPr lang="pl-PL" sz="1600" b="1" dirty="0" smtClean="0"/>
              <a:t>zł </a:t>
            </a:r>
            <a:r>
              <a:rPr lang="pl-PL" sz="1600" dirty="0" smtClean="0"/>
              <a:t>dla </a:t>
            </a:r>
            <a:r>
              <a:rPr lang="pl-PL" sz="1600" dirty="0"/>
              <a:t>spółdzielni mieszkaniowych i wspólnot mieszkaniowych </a:t>
            </a:r>
            <a:endParaRPr lang="pl-PL" sz="1600" dirty="0" smtClean="0"/>
          </a:p>
          <a:p>
            <a:r>
              <a:rPr lang="pl-PL" sz="1600" dirty="0"/>
              <a:t>	</a:t>
            </a:r>
            <a:r>
              <a:rPr lang="pl-PL" sz="1600" dirty="0" smtClean="0"/>
              <a:t>z </a:t>
            </a:r>
            <a:r>
              <a:rPr lang="pl-PL" sz="1600" dirty="0"/>
              <a:t>miast średnich tracących funkcje </a:t>
            </a:r>
            <a:r>
              <a:rPr lang="pl-PL" sz="1600" dirty="0" smtClean="0"/>
              <a:t>społeczno-gospodarcze</a:t>
            </a:r>
            <a:endParaRPr lang="pl-PL" sz="1600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397088" y="1971010"/>
            <a:ext cx="172819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sz="1600" b="1" dirty="0"/>
              <a:t>2</a:t>
            </a:r>
            <a:r>
              <a:rPr lang="pl-PL" sz="1600" b="1" dirty="0" smtClean="0"/>
              <a:t>00 mln zł</a:t>
            </a:r>
            <a:endParaRPr lang="pl-PL" sz="16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251520" y="684682"/>
            <a:ext cx="885975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000" b="1" dirty="0" err="1" smtClean="0">
                <a:solidFill>
                  <a:prstClr val="black"/>
                </a:solidFill>
              </a:rPr>
              <a:t>POIiŚ</a:t>
            </a:r>
            <a:r>
              <a:rPr lang="pl-PL" sz="2000" b="1" dirty="0" smtClean="0">
                <a:solidFill>
                  <a:prstClr val="black"/>
                </a:solidFill>
              </a:rPr>
              <a:t> 2014-2020 Poddziałanie </a:t>
            </a:r>
            <a:r>
              <a:rPr lang="pl-PL" sz="2000" b="1" dirty="0">
                <a:solidFill>
                  <a:prstClr val="black"/>
                </a:solidFill>
              </a:rPr>
              <a:t>1.3.2. </a:t>
            </a:r>
            <a:endParaRPr lang="pl-PL" sz="2000" b="1" dirty="0" smtClean="0">
              <a:solidFill>
                <a:prstClr val="black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000" b="1" dirty="0" smtClean="0">
                <a:solidFill>
                  <a:prstClr val="black"/>
                </a:solidFill>
              </a:rPr>
              <a:t>Wspieranie </a:t>
            </a:r>
            <a:r>
              <a:rPr lang="pl-PL" sz="2000" b="1" dirty="0">
                <a:solidFill>
                  <a:prstClr val="black"/>
                </a:solidFill>
              </a:rPr>
              <a:t>efektywności </a:t>
            </a:r>
            <a:r>
              <a:rPr lang="pl-PL" sz="2000" b="1" dirty="0" smtClean="0">
                <a:solidFill>
                  <a:prstClr val="black"/>
                </a:solidFill>
              </a:rPr>
              <a:t>energetycznej w </a:t>
            </a:r>
            <a:r>
              <a:rPr lang="pl-PL" sz="2000" b="1" dirty="0">
                <a:solidFill>
                  <a:prstClr val="black"/>
                </a:solidFill>
              </a:rPr>
              <a:t>sektorze </a:t>
            </a:r>
            <a:r>
              <a:rPr lang="pl-PL" sz="2000" b="1" dirty="0" smtClean="0">
                <a:solidFill>
                  <a:prstClr val="black"/>
                </a:solidFill>
              </a:rPr>
              <a:t>mieszkaniowym</a:t>
            </a:r>
            <a:endParaRPr lang="pl-PL" sz="2000" b="1" dirty="0">
              <a:solidFill>
                <a:prstClr val="black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397088" y="4149080"/>
            <a:ext cx="172819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sz="1600" b="1" dirty="0" smtClean="0"/>
              <a:t>100 mln zł</a:t>
            </a:r>
            <a:endParaRPr lang="pl-PL" sz="1600" b="1" dirty="0"/>
          </a:p>
        </p:txBody>
      </p:sp>
      <p:sp>
        <p:nvSpPr>
          <p:cNvPr id="21" name="Prostokąt zaokrąglony 20"/>
          <p:cNvSpPr/>
          <p:nvPr/>
        </p:nvSpPr>
        <p:spPr>
          <a:xfrm>
            <a:off x="2404637" y="3639814"/>
            <a:ext cx="6480720" cy="20398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pl-PL" sz="1600" dirty="0" smtClean="0"/>
          </a:p>
          <a:p>
            <a:r>
              <a:rPr lang="pl-PL" sz="1600" dirty="0" smtClean="0"/>
              <a:t>dla </a:t>
            </a:r>
            <a:r>
              <a:rPr lang="pl-PL" sz="1600" dirty="0"/>
              <a:t>spółdzielni mieszkaniowych i wspólnot mieszkaniowych </a:t>
            </a:r>
            <a:endParaRPr lang="pl-P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ze </a:t>
            </a:r>
            <a:r>
              <a:rPr lang="pl-PL" sz="1600" dirty="0"/>
              <a:t>wskazanych obszarów w Strategiach ZIT miast wojewódzkich (z wyłączeniem Strategii ZIT Subregionu Centralnego województwa </a:t>
            </a:r>
            <a:r>
              <a:rPr lang="pl-PL" sz="1600" dirty="0" smtClean="0"/>
              <a:t>śląskiego)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z </a:t>
            </a:r>
            <a:r>
              <a:rPr lang="pl-PL" sz="1600" dirty="0"/>
              <a:t>miast </a:t>
            </a:r>
            <a:r>
              <a:rPr lang="pl-PL" sz="1600" dirty="0" err="1"/>
              <a:t>subregionalnych</a:t>
            </a:r>
            <a:r>
              <a:rPr lang="pl-PL" sz="1600" dirty="0"/>
              <a:t> (wskazanych w kontraktach terytorialnych</a:t>
            </a:r>
            <a:r>
              <a:rPr lang="pl-PL" sz="1600" dirty="0" smtClean="0"/>
              <a:t>)</a:t>
            </a:r>
          </a:p>
          <a:p>
            <a:endParaRPr lang="pl-PL" sz="1600" b="1" dirty="0" smtClean="0"/>
          </a:p>
          <a:p>
            <a:r>
              <a:rPr lang="pl-PL" sz="1600" b="1" dirty="0" smtClean="0"/>
              <a:t>Minimalna </a:t>
            </a:r>
            <a:r>
              <a:rPr lang="pl-PL" sz="1600" b="1" dirty="0"/>
              <a:t>wartość projektu 1 mln zł</a:t>
            </a:r>
            <a:endParaRPr lang="pl-PL" sz="1600" dirty="0"/>
          </a:p>
          <a:p>
            <a:endParaRPr lang="pl-PL" sz="1600" i="1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2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51520" y="684682"/>
            <a:ext cx="885975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000" b="1" dirty="0" err="1" smtClean="0">
                <a:solidFill>
                  <a:prstClr val="black"/>
                </a:solidFill>
              </a:rPr>
              <a:t>POIiŚ</a:t>
            </a:r>
            <a:r>
              <a:rPr lang="pl-PL" sz="2000" b="1" dirty="0" smtClean="0">
                <a:solidFill>
                  <a:prstClr val="black"/>
                </a:solidFill>
              </a:rPr>
              <a:t> 2014-2020 Poddziałanie </a:t>
            </a:r>
            <a:r>
              <a:rPr lang="pl-PL" sz="2000" b="1" dirty="0">
                <a:solidFill>
                  <a:prstClr val="black"/>
                </a:solidFill>
              </a:rPr>
              <a:t>1.3.2. </a:t>
            </a:r>
            <a:endParaRPr lang="pl-PL" sz="2000" b="1" dirty="0" smtClean="0">
              <a:solidFill>
                <a:prstClr val="black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000" b="1" dirty="0" smtClean="0">
                <a:solidFill>
                  <a:prstClr val="black"/>
                </a:solidFill>
              </a:rPr>
              <a:t>Wspieranie </a:t>
            </a:r>
            <a:r>
              <a:rPr lang="pl-PL" sz="2000" b="1" dirty="0">
                <a:solidFill>
                  <a:prstClr val="black"/>
                </a:solidFill>
              </a:rPr>
              <a:t>efektywności </a:t>
            </a:r>
            <a:r>
              <a:rPr lang="pl-PL" sz="2000" b="1" dirty="0" smtClean="0">
                <a:solidFill>
                  <a:prstClr val="black"/>
                </a:solidFill>
              </a:rPr>
              <a:t>energetycznej w </a:t>
            </a:r>
            <a:r>
              <a:rPr lang="pl-PL" sz="2000" b="1" dirty="0">
                <a:solidFill>
                  <a:prstClr val="black"/>
                </a:solidFill>
              </a:rPr>
              <a:t>sektorze </a:t>
            </a:r>
            <a:r>
              <a:rPr lang="pl-PL" sz="2000" b="1" dirty="0" smtClean="0">
                <a:solidFill>
                  <a:prstClr val="black"/>
                </a:solidFill>
              </a:rPr>
              <a:t>mieszkaniowym</a:t>
            </a:r>
            <a:endParaRPr lang="pl-PL" sz="2000" b="1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760052" y="1463741"/>
            <a:ext cx="4482498" cy="1462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 smtClean="0">
              <a:solidFill>
                <a:schemeClr val="tx1"/>
              </a:solidFill>
            </a:endParaRPr>
          </a:p>
          <a:p>
            <a:pPr algn="ctr"/>
            <a:endParaRPr lang="pl-PL" sz="16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Tryb konkursowy - </a:t>
            </a:r>
            <a:r>
              <a:rPr lang="pl-PL" sz="1600" dirty="0">
                <a:solidFill>
                  <a:schemeClr val="tx1"/>
                </a:solidFill>
              </a:rPr>
              <a:t>I nabór – </a:t>
            </a:r>
            <a:r>
              <a:rPr lang="pl-PL" sz="1600" b="1" dirty="0">
                <a:solidFill>
                  <a:schemeClr val="tx1"/>
                </a:solidFill>
              </a:rPr>
              <a:t>zakończony 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</a:rPr>
              <a:t>39 wniosków – 229 mln </a:t>
            </a:r>
            <a:r>
              <a:rPr lang="pl-PL" sz="1600" dirty="0" smtClean="0">
                <a:solidFill>
                  <a:schemeClr val="tx1"/>
                </a:solidFill>
              </a:rPr>
              <a:t>zł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19 wniosków  ocena pozytywna I </a:t>
            </a:r>
            <a:r>
              <a:rPr lang="pl-PL" sz="1600" dirty="0" err="1" smtClean="0">
                <a:solidFill>
                  <a:schemeClr val="tx1"/>
                </a:solidFill>
              </a:rPr>
              <a:t>i</a:t>
            </a:r>
            <a:r>
              <a:rPr lang="pl-PL" sz="1600" dirty="0" smtClean="0">
                <a:solidFill>
                  <a:schemeClr val="tx1"/>
                </a:solidFill>
              </a:rPr>
              <a:t> II stopnia 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Pomoc zwrotna – 77, 82 mln zł 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Premia inwestycyjna -  13,0 mln  zł</a:t>
            </a:r>
            <a:endParaRPr lang="pl-PL" sz="1600" dirty="0">
              <a:solidFill>
                <a:schemeClr val="tx1"/>
              </a:solidFill>
            </a:endParaRPr>
          </a:p>
          <a:p>
            <a:pPr algn="ctr"/>
            <a:endParaRPr lang="pl-PL" sz="1600" b="1" dirty="0">
              <a:solidFill>
                <a:schemeClr val="tx1"/>
              </a:solidFill>
            </a:endParaRPr>
          </a:p>
          <a:p>
            <a:pPr algn="ctr"/>
            <a:endParaRPr lang="pl-PL" sz="1600" b="1" dirty="0">
              <a:solidFill>
                <a:srgbClr val="FF0000"/>
              </a:solidFill>
            </a:endParaRPr>
          </a:p>
          <a:p>
            <a:pPr algn="ctr"/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endParaRPr lang="pl-PL" sz="1600" b="1" dirty="0">
              <a:solidFill>
                <a:srgbClr val="FF000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779912" y="2926515"/>
            <a:ext cx="4482498" cy="1462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Tryb </a:t>
            </a:r>
            <a:r>
              <a:rPr lang="pl-PL" sz="1600" b="1" dirty="0" smtClean="0">
                <a:solidFill>
                  <a:schemeClr val="tx1"/>
                </a:solidFill>
              </a:rPr>
              <a:t>konkursowy - </a:t>
            </a:r>
            <a:r>
              <a:rPr lang="pl-PL" sz="1600" dirty="0">
                <a:solidFill>
                  <a:schemeClr val="tx1"/>
                </a:solidFill>
              </a:rPr>
              <a:t>II nabór – </a:t>
            </a:r>
            <a:r>
              <a:rPr lang="pl-PL" sz="1600" b="1" dirty="0">
                <a:solidFill>
                  <a:schemeClr val="tx1"/>
                </a:solidFill>
              </a:rPr>
              <a:t>zakończony 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20 wniosków </a:t>
            </a:r>
            <a:r>
              <a:rPr lang="pl-PL" sz="1600" dirty="0">
                <a:solidFill>
                  <a:schemeClr val="tx1"/>
                </a:solidFill>
              </a:rPr>
              <a:t>– </a:t>
            </a:r>
            <a:r>
              <a:rPr lang="pl-PL" sz="1600" dirty="0" smtClean="0">
                <a:solidFill>
                  <a:schemeClr val="tx1"/>
                </a:solidFill>
              </a:rPr>
              <a:t>124 </a:t>
            </a:r>
            <a:r>
              <a:rPr lang="pl-PL" sz="1600" dirty="0">
                <a:solidFill>
                  <a:schemeClr val="tx1"/>
                </a:solidFill>
              </a:rPr>
              <a:t>mln </a:t>
            </a:r>
            <a:r>
              <a:rPr lang="pl-PL" sz="1600" dirty="0" smtClean="0">
                <a:solidFill>
                  <a:schemeClr val="tx1"/>
                </a:solidFill>
              </a:rPr>
              <a:t>zł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15 wniosków po ocenie formalnej </a:t>
            </a:r>
            <a:endParaRPr lang="pl-PL" sz="1600" dirty="0">
              <a:solidFill>
                <a:schemeClr val="tx1"/>
              </a:solidFill>
            </a:endParaRPr>
          </a:p>
          <a:p>
            <a:pPr algn="ctr"/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83568" y="1556792"/>
            <a:ext cx="2253825" cy="88985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I Nabór wniosków</a:t>
            </a:r>
          </a:p>
        </p:txBody>
      </p:sp>
      <p:sp>
        <p:nvSpPr>
          <p:cNvPr id="11" name="Elipsa 10"/>
          <p:cNvSpPr/>
          <p:nvPr/>
        </p:nvSpPr>
        <p:spPr>
          <a:xfrm>
            <a:off x="683567" y="3140968"/>
            <a:ext cx="2253825" cy="88985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II </a:t>
            </a:r>
            <a:r>
              <a:rPr lang="pl-PL" b="1" dirty="0">
                <a:solidFill>
                  <a:schemeClr val="tx1"/>
                </a:solidFill>
              </a:rPr>
              <a:t>Nabór wniosków</a:t>
            </a:r>
          </a:p>
        </p:txBody>
      </p:sp>
      <p:sp>
        <p:nvSpPr>
          <p:cNvPr id="7" name="Prostokąt 6"/>
          <p:cNvSpPr/>
          <p:nvPr/>
        </p:nvSpPr>
        <p:spPr>
          <a:xfrm>
            <a:off x="3806800" y="4496617"/>
            <a:ext cx="4482498" cy="1462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Tryb </a:t>
            </a:r>
            <a:r>
              <a:rPr lang="pl-PL" sz="1600" b="1" dirty="0" smtClean="0">
                <a:solidFill>
                  <a:schemeClr val="tx1"/>
                </a:solidFill>
              </a:rPr>
              <a:t>konkursowy - </a:t>
            </a:r>
            <a:r>
              <a:rPr lang="pl-PL" sz="1600" dirty="0" smtClean="0">
                <a:solidFill>
                  <a:schemeClr val="tx1"/>
                </a:solidFill>
              </a:rPr>
              <a:t>III </a:t>
            </a:r>
            <a:r>
              <a:rPr lang="pl-PL" sz="1600" dirty="0">
                <a:solidFill>
                  <a:schemeClr val="tx1"/>
                </a:solidFill>
              </a:rPr>
              <a:t>nabór – </a:t>
            </a:r>
            <a:r>
              <a:rPr lang="pl-PL" sz="1600" b="1" dirty="0">
                <a:solidFill>
                  <a:schemeClr val="tx1"/>
                </a:solidFill>
              </a:rPr>
              <a:t>zakończony 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46 wniosków </a:t>
            </a:r>
            <a:r>
              <a:rPr lang="pl-PL" sz="1600" dirty="0">
                <a:solidFill>
                  <a:schemeClr val="tx1"/>
                </a:solidFill>
              </a:rPr>
              <a:t>– </a:t>
            </a:r>
            <a:r>
              <a:rPr lang="pl-PL" sz="1600" dirty="0" smtClean="0">
                <a:solidFill>
                  <a:schemeClr val="tx1"/>
                </a:solidFill>
              </a:rPr>
              <a:t>181 </a:t>
            </a:r>
            <a:r>
              <a:rPr lang="pl-PL" sz="1600" dirty="0">
                <a:solidFill>
                  <a:schemeClr val="tx1"/>
                </a:solidFill>
              </a:rPr>
              <a:t>mln zł</a:t>
            </a:r>
          </a:p>
          <a:p>
            <a:pPr algn="ctr"/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716359" y="4720828"/>
            <a:ext cx="2253825" cy="88985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III </a:t>
            </a:r>
            <a:r>
              <a:rPr lang="pl-PL" b="1" dirty="0">
                <a:solidFill>
                  <a:schemeClr val="tx1"/>
                </a:solidFill>
              </a:rPr>
              <a:t>Nabór wniosków</a:t>
            </a:r>
          </a:p>
        </p:txBody>
      </p:sp>
    </p:spTree>
    <p:extLst>
      <p:ext uri="{BB962C8B-B14F-4D97-AF65-F5344CB8AC3E}">
        <p14:creationId xmlns:p14="http://schemas.microsoft.com/office/powerpoint/2010/main" val="112878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449017" y="4283670"/>
            <a:ext cx="1818727" cy="115212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b="1" dirty="0">
                <a:solidFill>
                  <a:schemeClr val="tx2"/>
                </a:solidFill>
              </a:rPr>
              <a:t>Beneficjenci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2571959" y="4126691"/>
            <a:ext cx="4752528" cy="1466083"/>
          </a:xfrm>
          <a:prstGeom prst="roundRect">
            <a:avLst>
              <a:gd name="adj" fmla="val 1698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0F1C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1"/>
                </a:solidFill>
              </a:rPr>
              <a:t>Przedsiębiorcy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1"/>
                </a:solidFill>
              </a:rPr>
              <a:t>JST oraz działające w ich imieniu jednostki organizacyjne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1"/>
                </a:solidFill>
              </a:rPr>
              <a:t>Podmioty świadczące usługi publiczne 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nie będące przedsiębiorstwami</a:t>
            </a:r>
            <a:r>
              <a:rPr lang="pl-PL" sz="1600" dirty="0" smtClean="0">
                <a:solidFill>
                  <a:schemeClr val="tx1"/>
                </a:solidFill>
              </a:rPr>
              <a:t>  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2571959" y="1800228"/>
            <a:ext cx="1788967" cy="6207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600" b="1" dirty="0" smtClean="0">
                <a:solidFill>
                  <a:schemeClr val="tx1"/>
                </a:solidFill>
              </a:rPr>
              <a:t>150 </a:t>
            </a:r>
            <a:r>
              <a:rPr lang="pl-PL" sz="1600" b="1" dirty="0">
                <a:solidFill>
                  <a:schemeClr val="tx1"/>
                </a:solidFill>
              </a:rPr>
              <a:t>mln </a:t>
            </a:r>
            <a:r>
              <a:rPr lang="pl-PL" sz="1600" b="1" dirty="0" smtClean="0">
                <a:solidFill>
                  <a:schemeClr val="tx1"/>
                </a:solidFill>
              </a:rPr>
              <a:t>zł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5220072" y="1916832"/>
            <a:ext cx="3816423" cy="151254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III Nabór wniosków</a:t>
            </a:r>
          </a:p>
          <a:p>
            <a:pPr algn="ctr"/>
            <a:endParaRPr lang="pl-PL" b="1" dirty="0" smtClean="0">
              <a:solidFill>
                <a:schemeClr val="tx1"/>
              </a:solidFill>
            </a:endParaRPr>
          </a:p>
          <a:p>
            <a:pPr algn="ctr"/>
            <a:r>
              <a:rPr lang="pl-PL" b="1" dirty="0">
                <a:solidFill>
                  <a:schemeClr val="tx2"/>
                </a:solidFill>
              </a:rPr>
              <a:t>30.10.2017 – 29.12.2017 r</a:t>
            </a:r>
            <a:r>
              <a:rPr lang="pl-PL" b="1" dirty="0" smtClean="0">
                <a:solidFill>
                  <a:schemeClr val="tx2"/>
                </a:solidFill>
              </a:rPr>
              <a:t>.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464368" y="1772816"/>
            <a:ext cx="1818728" cy="624155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Budżet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449015" y="2751647"/>
            <a:ext cx="1818729" cy="954322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Forma dofinansowania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2559081" y="2736177"/>
            <a:ext cx="2516975" cy="9697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b="1" dirty="0" smtClean="0">
                <a:solidFill>
                  <a:schemeClr val="tx1"/>
                </a:solidFill>
              </a:rPr>
              <a:t>Dotacja do max. </a:t>
            </a:r>
            <a:r>
              <a:rPr lang="pl-PL" sz="1600" b="1" dirty="0">
                <a:solidFill>
                  <a:schemeClr val="tx1"/>
                </a:solidFill>
              </a:rPr>
              <a:t>8</a:t>
            </a:r>
            <a:r>
              <a:rPr lang="pl-PL" sz="1600" b="1" dirty="0" smtClean="0">
                <a:solidFill>
                  <a:schemeClr val="tx1"/>
                </a:solidFill>
              </a:rPr>
              <a:t>5% 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kosztów kwalifikowanych</a:t>
            </a:r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98859" y="656231"/>
            <a:ext cx="8859754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err="1" smtClean="0">
                <a:solidFill>
                  <a:prstClr val="black"/>
                </a:solidFill>
              </a:rPr>
              <a:t>POIiŚ</a:t>
            </a:r>
            <a:r>
              <a:rPr lang="pl-PL" sz="2400" b="1" dirty="0" smtClean="0">
                <a:solidFill>
                  <a:prstClr val="black"/>
                </a:solidFill>
              </a:rPr>
              <a:t> 2014-2020 Poddziałanie 1.5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smtClean="0">
                <a:solidFill>
                  <a:prstClr val="black"/>
                </a:solidFill>
              </a:rPr>
              <a:t>Efektywna dystrybucja ciepła i chłodu</a:t>
            </a:r>
            <a:endParaRPr lang="pl-PL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498859" y="656231"/>
            <a:ext cx="8859754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err="1" smtClean="0">
                <a:solidFill>
                  <a:prstClr val="black"/>
                </a:solidFill>
              </a:rPr>
              <a:t>POIiŚ</a:t>
            </a:r>
            <a:r>
              <a:rPr lang="pl-PL" sz="2400" b="1" dirty="0" smtClean="0">
                <a:solidFill>
                  <a:prstClr val="black"/>
                </a:solidFill>
              </a:rPr>
              <a:t> 2014-2020 Poddziałanie 1.5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smtClean="0">
                <a:solidFill>
                  <a:prstClr val="black"/>
                </a:solidFill>
              </a:rPr>
              <a:t>Efektywna dystrybucja ciepła i chłodu</a:t>
            </a:r>
            <a:endParaRPr lang="pl-PL" sz="2400" b="1" dirty="0">
              <a:solidFill>
                <a:prstClr val="black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2404637" y="1916832"/>
            <a:ext cx="6480720" cy="9182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600" dirty="0"/>
              <a:t>dla projektów, które są realizowane na obszarze miast średnich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>
                <a:solidFill>
                  <a:schemeClr val="tx2"/>
                </a:solidFill>
              </a:rPr>
              <a:t>(</a:t>
            </a:r>
            <a:r>
              <a:rPr lang="pl-PL" sz="1600" dirty="0">
                <a:solidFill>
                  <a:schemeClr val="tx2"/>
                </a:solidFill>
              </a:rPr>
              <a:t>wykaz miast średnich stanowi załącznik nr 10 do Regulaminu</a:t>
            </a:r>
            <a:r>
              <a:rPr lang="pl-PL" sz="1600" dirty="0" smtClean="0">
                <a:solidFill>
                  <a:schemeClr val="tx2"/>
                </a:solidFill>
              </a:rPr>
              <a:t>)</a:t>
            </a:r>
            <a:endParaRPr lang="pl-PL" sz="1600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397088" y="1973579"/>
            <a:ext cx="172819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sz="1600" b="1" dirty="0" smtClean="0"/>
              <a:t>100 mln zł</a:t>
            </a:r>
            <a:endParaRPr lang="pl-PL" sz="1600" b="1" dirty="0"/>
          </a:p>
        </p:txBody>
      </p:sp>
      <p:sp>
        <p:nvSpPr>
          <p:cNvPr id="19" name="Prostokąt zaokrąglony 18"/>
          <p:cNvSpPr/>
          <p:nvPr/>
        </p:nvSpPr>
        <p:spPr>
          <a:xfrm>
            <a:off x="397088" y="4869160"/>
            <a:ext cx="1728192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sz="1600" b="1" dirty="0"/>
              <a:t>5</a:t>
            </a:r>
            <a:r>
              <a:rPr lang="pl-PL" sz="1600" b="1" dirty="0" smtClean="0"/>
              <a:t>0 mln zł</a:t>
            </a:r>
            <a:endParaRPr lang="pl-PL" sz="1600" b="1" dirty="0"/>
          </a:p>
        </p:txBody>
      </p:sp>
      <p:sp>
        <p:nvSpPr>
          <p:cNvPr id="20" name="Prostokąt zaokrąglony 19"/>
          <p:cNvSpPr/>
          <p:nvPr/>
        </p:nvSpPr>
        <p:spPr>
          <a:xfrm>
            <a:off x="2404638" y="4869160"/>
            <a:ext cx="6480720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600" dirty="0"/>
              <a:t>na pozostałe </a:t>
            </a:r>
            <a:r>
              <a:rPr lang="pl-PL" sz="1600" dirty="0" smtClean="0"/>
              <a:t>projekty</a:t>
            </a:r>
            <a:endParaRPr lang="pl-PL" sz="1600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2404637" y="3065222"/>
            <a:ext cx="6480720" cy="12278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600" dirty="0" smtClean="0"/>
              <a:t>Z powyższej kwoty 50 mln złotych przeznaczone </a:t>
            </a:r>
            <a:r>
              <a:rPr lang="pl-PL" sz="1600" dirty="0"/>
              <a:t>będzie wyłącznie dla projektów, które są realizowane na obszarze miast średnich tracących funkcje społeczno-gospodarcze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>
                <a:solidFill>
                  <a:schemeClr val="tx2"/>
                </a:solidFill>
              </a:rPr>
              <a:t>(</a:t>
            </a:r>
            <a:r>
              <a:rPr lang="pl-PL" sz="1600" dirty="0">
                <a:solidFill>
                  <a:schemeClr val="tx2"/>
                </a:solidFill>
              </a:rPr>
              <a:t>wykaz miast średnich tracących funkcje społeczno-gospodarcze stanowi załącznik nr 11 do Regulaminu</a:t>
            </a:r>
            <a:r>
              <a:rPr lang="pl-PL" sz="1600" dirty="0" smtClean="0">
                <a:solidFill>
                  <a:schemeClr val="tx2"/>
                </a:solidFill>
              </a:rPr>
              <a:t>)</a:t>
            </a:r>
            <a:endParaRPr lang="pl-PL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33773"/>
            <a:ext cx="2448272" cy="1843607"/>
          </a:xfrm>
          <a:prstGeom prst="rect">
            <a:avLst/>
          </a:prstGeom>
        </p:spPr>
      </p:pic>
      <p:sp>
        <p:nvSpPr>
          <p:cNvPr id="20" name="Prostokąt zaokrąglony 19"/>
          <p:cNvSpPr/>
          <p:nvPr/>
        </p:nvSpPr>
        <p:spPr>
          <a:xfrm>
            <a:off x="393918" y="2636912"/>
            <a:ext cx="1978403" cy="760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 smtClean="0">
                <a:solidFill>
                  <a:schemeClr val="tx1"/>
                </a:solidFill>
              </a:rPr>
              <a:t>Typ projektu</a:t>
            </a:r>
            <a:endParaRPr lang="pl-PL" sz="20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2523083" y="1988841"/>
            <a:ext cx="6335786" cy="18722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EA00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Przebudowa </a:t>
            </a:r>
            <a:r>
              <a:rPr lang="pl-PL" sz="1600" b="1" dirty="0">
                <a:solidFill>
                  <a:schemeClr val="tx1"/>
                </a:solidFill>
              </a:rPr>
              <a:t>istniejących systemów </a:t>
            </a:r>
            <a:r>
              <a:rPr lang="pl-PL" sz="1600" dirty="0">
                <a:solidFill>
                  <a:schemeClr val="tx1"/>
                </a:solidFill>
              </a:rPr>
              <a:t>sieci </a:t>
            </a:r>
            <a:r>
              <a:rPr lang="pl-PL" sz="1600" dirty="0" smtClean="0">
                <a:solidFill>
                  <a:schemeClr val="tx1"/>
                </a:solidFill>
              </a:rPr>
              <a:t>ciepłowniczych,</a:t>
            </a:r>
            <a:endParaRPr lang="pl-PL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Budowa </a:t>
            </a:r>
            <a:r>
              <a:rPr lang="pl-PL" sz="1600" b="1" dirty="0" smtClean="0">
                <a:solidFill>
                  <a:schemeClr val="tx1"/>
                </a:solidFill>
              </a:rPr>
              <a:t>przyłączy do istniejących budynków </a:t>
            </a:r>
            <a:r>
              <a:rPr lang="pl-PL" sz="1600" dirty="0" smtClean="0">
                <a:solidFill>
                  <a:schemeClr val="tx1"/>
                </a:solidFill>
              </a:rPr>
              <a:t>i instalacja węzłów indywidualnych,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Budowa  </a:t>
            </a:r>
            <a:r>
              <a:rPr lang="pl-PL" sz="1600" b="1" dirty="0">
                <a:solidFill>
                  <a:schemeClr val="tx1"/>
                </a:solidFill>
              </a:rPr>
              <a:t>nowych odcinków </a:t>
            </a:r>
            <a:r>
              <a:rPr lang="pl-PL" sz="1600" dirty="0">
                <a:solidFill>
                  <a:schemeClr val="tx1"/>
                </a:solidFill>
              </a:rPr>
              <a:t>sieci cieplnej wraz przyłączami i </a:t>
            </a:r>
            <a:r>
              <a:rPr lang="pl-PL" sz="1600" b="1" dirty="0" smtClean="0">
                <a:solidFill>
                  <a:schemeClr val="tx1"/>
                </a:solidFill>
              </a:rPr>
              <a:t>Podłączenia </a:t>
            </a:r>
            <a:r>
              <a:rPr lang="pl-PL" sz="1600" b="1" dirty="0">
                <a:solidFill>
                  <a:schemeClr val="tx1"/>
                </a:solidFill>
              </a:rPr>
              <a:t>budynków do sieci ciepłowniczej </a:t>
            </a:r>
            <a:r>
              <a:rPr lang="pl-PL" sz="1600" dirty="0">
                <a:solidFill>
                  <a:schemeClr val="tx1"/>
                </a:solidFill>
              </a:rPr>
              <a:t>mające na celu likwidację </a:t>
            </a:r>
            <a:r>
              <a:rPr lang="pl-PL" sz="1600" dirty="0" smtClean="0">
                <a:solidFill>
                  <a:schemeClr val="tx1"/>
                </a:solidFill>
              </a:rPr>
              <a:t>indywidualnych i zbiorowych </a:t>
            </a:r>
            <a:r>
              <a:rPr lang="pl-PL" sz="1600" dirty="0">
                <a:solidFill>
                  <a:schemeClr val="tx1"/>
                </a:solidFill>
              </a:rPr>
              <a:t>źródeł „niskiej emisji</a:t>
            </a:r>
            <a:r>
              <a:rPr lang="pl-PL" sz="1600" dirty="0" smtClean="0">
                <a:solidFill>
                  <a:schemeClr val="tx1"/>
                </a:solidFill>
              </a:rPr>
              <a:t>”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3347864" y="4221088"/>
            <a:ext cx="5511005" cy="1389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/>
                </a:solidFill>
              </a:rPr>
              <a:t>Ważne: </a:t>
            </a:r>
            <a:r>
              <a:rPr lang="pl-PL" sz="1600" dirty="0" smtClean="0">
                <a:solidFill>
                  <a:schemeClr val="tx1"/>
                </a:solidFill>
              </a:rPr>
              <a:t>Istniejący system ciepłowniczy lub chłodniczy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1600" b="1" dirty="0" smtClean="0">
                <a:solidFill>
                  <a:schemeClr val="tx2"/>
                </a:solidFill>
              </a:rPr>
              <a:t>zakończenie projektu </a:t>
            </a:r>
            <a:r>
              <a:rPr lang="pl-PL" sz="1600" dirty="0" smtClean="0">
                <a:solidFill>
                  <a:schemeClr val="tx1"/>
                </a:solidFill>
              </a:rPr>
              <a:t>musi spełniać wymóg efektywnego systemu ciepłowniczego lub chłodniczego.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79512" y="631887"/>
            <a:ext cx="8859754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err="1" smtClean="0">
                <a:solidFill>
                  <a:prstClr val="black"/>
                </a:solidFill>
              </a:rPr>
              <a:t>POIiŚ</a:t>
            </a:r>
            <a:r>
              <a:rPr lang="pl-PL" sz="2400" b="1" dirty="0" smtClean="0">
                <a:solidFill>
                  <a:prstClr val="black"/>
                </a:solidFill>
              </a:rPr>
              <a:t> 2014-2020 Poddziałanie 1.5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smtClean="0">
                <a:solidFill>
                  <a:prstClr val="black"/>
                </a:solidFill>
              </a:rPr>
              <a:t>Efektywna dystrybucja ciepła i chłodu</a:t>
            </a:r>
            <a:endParaRPr lang="pl-PL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załka w cztery strony 2"/>
          <p:cNvSpPr/>
          <p:nvPr/>
        </p:nvSpPr>
        <p:spPr>
          <a:xfrm>
            <a:off x="2361134" y="2489067"/>
            <a:ext cx="4392488" cy="2786900"/>
          </a:xfrm>
          <a:prstGeom prst="quad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zaokrąglony 12"/>
          <p:cNvSpPr/>
          <p:nvPr/>
        </p:nvSpPr>
        <p:spPr>
          <a:xfrm>
            <a:off x="3203849" y="3309056"/>
            <a:ext cx="2592288" cy="12094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b="1" dirty="0">
                <a:solidFill>
                  <a:schemeClr val="tx2"/>
                </a:solidFill>
              </a:rPr>
              <a:t>E</a:t>
            </a:r>
            <a:r>
              <a:rPr lang="pl-PL" b="1" dirty="0" smtClean="0">
                <a:solidFill>
                  <a:schemeClr val="tx2"/>
                </a:solidFill>
              </a:rPr>
              <a:t>fektywny </a:t>
            </a:r>
            <a:r>
              <a:rPr lang="pl-PL" b="1" dirty="0">
                <a:solidFill>
                  <a:schemeClr val="tx2"/>
                </a:solidFill>
              </a:rPr>
              <a:t>system ciepłowniczy </a:t>
            </a:r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i chłodniczy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2866244" y="1535877"/>
            <a:ext cx="3312368" cy="855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 </a:t>
            </a:r>
            <a:r>
              <a:rPr lang="pl-PL" b="1" dirty="0">
                <a:solidFill>
                  <a:schemeClr val="tx1"/>
                </a:solidFill>
              </a:rPr>
              <a:t>co najmniej 50 </a:t>
            </a:r>
            <a:r>
              <a:rPr lang="pl-PL" dirty="0">
                <a:solidFill>
                  <a:schemeClr val="tx1"/>
                </a:solidFill>
              </a:rPr>
              <a:t>% </a:t>
            </a:r>
            <a:r>
              <a:rPr lang="pl-PL" dirty="0" smtClean="0">
                <a:solidFill>
                  <a:schemeClr val="tx1"/>
                </a:solidFill>
              </a:rPr>
              <a:t>energia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ze </a:t>
            </a:r>
            <a:r>
              <a:rPr lang="pl-PL" dirty="0">
                <a:solidFill>
                  <a:schemeClr val="tx1"/>
                </a:solidFill>
              </a:rPr>
              <a:t>źródeł </a:t>
            </a:r>
            <a:r>
              <a:rPr lang="pl-PL" dirty="0" smtClean="0">
                <a:solidFill>
                  <a:schemeClr val="tx1"/>
                </a:solidFill>
              </a:rPr>
              <a:t>odnawialnych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2901194" y="5300105"/>
            <a:ext cx="3312368" cy="855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 </a:t>
            </a:r>
            <a:r>
              <a:rPr lang="pl-PL" b="1" dirty="0">
                <a:solidFill>
                  <a:schemeClr val="tx1"/>
                </a:solidFill>
              </a:rPr>
              <a:t>co najmniej 50 % </a:t>
            </a:r>
            <a:r>
              <a:rPr lang="pl-PL" b="1" dirty="0" smtClean="0">
                <a:solidFill>
                  <a:schemeClr val="tx1"/>
                </a:solidFill>
              </a:rPr>
              <a:t/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ciepło odpadowe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323528" y="3093734"/>
            <a:ext cx="1965196" cy="16307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co </a:t>
            </a:r>
            <a:r>
              <a:rPr lang="pl-PL" b="1" dirty="0">
                <a:solidFill>
                  <a:schemeClr val="tx1"/>
                </a:solidFill>
              </a:rPr>
              <a:t>najmniej </a:t>
            </a:r>
            <a:r>
              <a:rPr lang="pl-PL" b="1" dirty="0" smtClean="0">
                <a:solidFill>
                  <a:schemeClr val="tx1"/>
                </a:solidFill>
              </a:rPr>
              <a:t>75 </a:t>
            </a:r>
            <a:r>
              <a:rPr lang="pl-PL" b="1" dirty="0">
                <a:solidFill>
                  <a:schemeClr val="tx1"/>
                </a:solidFill>
              </a:rPr>
              <a:t>% </a:t>
            </a:r>
            <a:r>
              <a:rPr lang="pl-PL" b="1" dirty="0" smtClean="0">
                <a:solidFill>
                  <a:schemeClr val="tx1"/>
                </a:solidFill>
              </a:rPr>
              <a:t/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ciepło pochodzące 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z</a:t>
            </a:r>
            <a:r>
              <a:rPr lang="pl-PL" dirty="0" smtClean="0">
                <a:solidFill>
                  <a:schemeClr val="tx1"/>
                </a:solidFill>
              </a:rPr>
              <a:t> kogeneracji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6919633" y="3093734"/>
            <a:ext cx="1965196" cy="16307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co </a:t>
            </a:r>
            <a:r>
              <a:rPr lang="pl-PL" b="1" dirty="0">
                <a:solidFill>
                  <a:schemeClr val="tx1"/>
                </a:solidFill>
              </a:rPr>
              <a:t>najmniej </a:t>
            </a:r>
            <a:r>
              <a:rPr lang="pl-PL" b="1" dirty="0" smtClean="0">
                <a:solidFill>
                  <a:schemeClr val="tx1"/>
                </a:solidFill>
              </a:rPr>
              <a:t>50 </a:t>
            </a:r>
            <a:r>
              <a:rPr lang="pl-PL" b="1" dirty="0">
                <a:solidFill>
                  <a:schemeClr val="tx1"/>
                </a:solidFill>
              </a:rPr>
              <a:t>% </a:t>
            </a:r>
            <a:r>
              <a:rPr lang="pl-PL" b="1" dirty="0" smtClean="0">
                <a:solidFill>
                  <a:schemeClr val="tx1"/>
                </a:solidFill>
              </a:rPr>
              <a:t/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wykorzystuje się połączenie takiej energii i ciepła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79512" y="620688"/>
            <a:ext cx="8859754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err="1" smtClean="0">
                <a:solidFill>
                  <a:prstClr val="black"/>
                </a:solidFill>
              </a:rPr>
              <a:t>POIiŚ</a:t>
            </a:r>
            <a:r>
              <a:rPr lang="pl-PL" sz="2400" b="1" dirty="0" smtClean="0">
                <a:solidFill>
                  <a:prstClr val="black"/>
                </a:solidFill>
              </a:rPr>
              <a:t> 2014-2020 Poddziałanie 1.5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smtClean="0">
                <a:solidFill>
                  <a:prstClr val="black"/>
                </a:solidFill>
              </a:rPr>
              <a:t>Efektywna dystrybucja ciepła i chłodu</a:t>
            </a:r>
            <a:endParaRPr lang="pl-PL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9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615262" cy="11430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Plan prezentacji</a:t>
            </a:r>
            <a:endParaRPr lang="pl-PL" sz="32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5" name="Tytuł 1"/>
          <p:cNvSpPr txBox="1">
            <a:spLocks/>
          </p:cNvSpPr>
          <p:nvPr/>
        </p:nvSpPr>
        <p:spPr>
          <a:xfrm>
            <a:off x="827584" y="1484784"/>
            <a:ext cx="7615262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r>
              <a:rPr lang="pl-PL" sz="2400" dirty="0" smtClean="0"/>
              <a:t>Informacja ogólna na temat źródeł finansowania.</a:t>
            </a:r>
          </a:p>
          <a:p>
            <a:pPr marL="514350" indent="-514350">
              <a:buAutoNum type="arabicPeriod"/>
            </a:pPr>
            <a:endParaRPr lang="pl-PL" sz="2400" dirty="0" smtClean="0"/>
          </a:p>
          <a:p>
            <a:pPr marL="514350" indent="-514350">
              <a:buAutoNum type="arabicPeriod"/>
            </a:pPr>
            <a:r>
              <a:rPr lang="pl-PL" sz="2400" dirty="0" smtClean="0"/>
              <a:t>Środki UE – </a:t>
            </a:r>
            <a:r>
              <a:rPr lang="pl-PL" sz="2400" dirty="0" err="1" smtClean="0"/>
              <a:t>POIiŚ</a:t>
            </a:r>
            <a:r>
              <a:rPr lang="pl-PL" sz="2400" dirty="0" smtClean="0"/>
              <a:t> 2014 -2020 I OŚ priorytetowa.</a:t>
            </a:r>
          </a:p>
          <a:p>
            <a:pPr marL="514350" indent="-514350">
              <a:buAutoNum type="arabicPeriod"/>
            </a:pPr>
            <a:endParaRPr lang="pl-PL" sz="2400" dirty="0" smtClean="0"/>
          </a:p>
          <a:p>
            <a:pPr marL="514350" indent="-514350">
              <a:buAutoNum type="arabicPeriod"/>
            </a:pPr>
            <a:r>
              <a:rPr lang="pl-PL" sz="2400" dirty="0" smtClean="0"/>
              <a:t>Środki własne NFOŚiGW dla inwestycji w zakresie efektywności energetycznej i OZE.</a:t>
            </a:r>
          </a:p>
          <a:p>
            <a:pPr marL="514350" indent="-514350">
              <a:buAutoNum type="arabicPeriod"/>
            </a:pP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34020826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539552" y="2060848"/>
            <a:ext cx="7733045" cy="2592288"/>
          </a:xfrm>
          <a:prstGeom prst="roundRect">
            <a:avLst/>
          </a:prstGeom>
          <a:solidFill>
            <a:schemeClr val="tx2">
              <a:lumMod val="40000"/>
              <a:lumOff val="60000"/>
              <a:alpha val="33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2000" dirty="0">
                <a:solidFill>
                  <a:schemeClr val="tx1"/>
                </a:solidFill>
              </a:rPr>
              <a:t>w</a:t>
            </a:r>
            <a:r>
              <a:rPr lang="pl-PL" sz="2000" dirty="0" smtClean="0">
                <a:solidFill>
                  <a:schemeClr val="tx1"/>
                </a:solidFill>
              </a:rPr>
              <a:t> ramach trybu konkursowego o wsparcie będą mogły ubiegać się projekty z województw, w których w czasie trwania naboru POIiŚ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b="1" dirty="0" smtClean="0">
                <a:solidFill>
                  <a:schemeClr val="tx1"/>
                </a:solidFill>
              </a:rPr>
              <a:t>nie przeprowadzono </a:t>
            </a:r>
            <a:r>
              <a:rPr lang="pl-PL" sz="2000" dirty="0" smtClean="0">
                <a:solidFill>
                  <a:schemeClr val="tx1"/>
                </a:solidFill>
              </a:rPr>
              <a:t>naboru wniosków o dofinansowanie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na dany typ inwestycji 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827584" y="620688"/>
            <a:ext cx="6815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/>
              <a:t>POIiŚ</a:t>
            </a:r>
            <a:r>
              <a:rPr lang="pl-PL" sz="2400" b="1" dirty="0"/>
              <a:t> 2014-2020 Poddziałanie </a:t>
            </a:r>
            <a:r>
              <a:rPr lang="pl-PL" sz="2400" b="1" dirty="0" smtClean="0"/>
              <a:t>1.5 </a:t>
            </a:r>
            <a:r>
              <a:rPr lang="pl-PL" sz="2400" b="1" dirty="0"/>
              <a:t>a RPO</a:t>
            </a:r>
          </a:p>
          <a:p>
            <a:pPr algn="ctr"/>
            <a:r>
              <a:rPr lang="pl-PL" sz="2400" b="1" dirty="0"/>
              <a:t>- Linia demarkacyjna</a:t>
            </a:r>
          </a:p>
        </p:txBody>
      </p:sp>
    </p:spTree>
    <p:extLst>
      <p:ext uri="{BB962C8B-B14F-4D97-AF65-F5344CB8AC3E}">
        <p14:creationId xmlns:p14="http://schemas.microsoft.com/office/powerpoint/2010/main" val="43824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a 9"/>
          <p:cNvSpPr/>
          <p:nvPr/>
        </p:nvSpPr>
        <p:spPr>
          <a:xfrm>
            <a:off x="344670" y="1686928"/>
            <a:ext cx="2253825" cy="88985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I Nabór wniosków</a:t>
            </a:r>
          </a:p>
        </p:txBody>
      </p:sp>
      <p:sp>
        <p:nvSpPr>
          <p:cNvPr id="11" name="Elipsa 10"/>
          <p:cNvSpPr/>
          <p:nvPr/>
        </p:nvSpPr>
        <p:spPr>
          <a:xfrm>
            <a:off x="365812" y="3212976"/>
            <a:ext cx="2253825" cy="88985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II </a:t>
            </a:r>
            <a:r>
              <a:rPr lang="pl-PL" b="1" dirty="0">
                <a:solidFill>
                  <a:schemeClr val="tx1"/>
                </a:solidFill>
              </a:rPr>
              <a:t>Nabór wniosków</a:t>
            </a:r>
          </a:p>
        </p:txBody>
      </p:sp>
      <p:sp>
        <p:nvSpPr>
          <p:cNvPr id="7" name="Prostokąt 6"/>
          <p:cNvSpPr/>
          <p:nvPr/>
        </p:nvSpPr>
        <p:spPr>
          <a:xfrm>
            <a:off x="498859" y="656231"/>
            <a:ext cx="8859754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err="1" smtClean="0">
                <a:solidFill>
                  <a:prstClr val="black"/>
                </a:solidFill>
              </a:rPr>
              <a:t>POIiŚ</a:t>
            </a:r>
            <a:r>
              <a:rPr lang="pl-PL" sz="2400" b="1" dirty="0" smtClean="0">
                <a:solidFill>
                  <a:prstClr val="black"/>
                </a:solidFill>
              </a:rPr>
              <a:t> 2014-2020 Poddziałanie 1.5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smtClean="0">
                <a:solidFill>
                  <a:prstClr val="black"/>
                </a:solidFill>
              </a:rPr>
              <a:t>Efektywna dystrybucja ciepła i chłodu</a:t>
            </a:r>
            <a:endParaRPr lang="pl-PL" sz="2400" b="1" dirty="0">
              <a:solidFill>
                <a:prstClr val="black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771801" y="1522077"/>
            <a:ext cx="5667053" cy="1219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Tryb </a:t>
            </a:r>
            <a:r>
              <a:rPr lang="pl-PL" b="1" dirty="0" smtClean="0">
                <a:solidFill>
                  <a:schemeClr val="tx1"/>
                </a:solidFill>
              </a:rPr>
              <a:t>konkursowy - </a:t>
            </a:r>
            <a:r>
              <a:rPr lang="pl-PL" dirty="0">
                <a:solidFill>
                  <a:schemeClr val="tx1"/>
                </a:solidFill>
              </a:rPr>
              <a:t>I nabór – </a:t>
            </a:r>
            <a:r>
              <a:rPr lang="pl-PL" b="1" dirty="0">
                <a:solidFill>
                  <a:schemeClr val="tx1"/>
                </a:solidFill>
              </a:rPr>
              <a:t>zakończony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8 </a:t>
            </a:r>
            <a:r>
              <a:rPr lang="pl-PL" dirty="0">
                <a:solidFill>
                  <a:schemeClr val="tx1"/>
                </a:solidFill>
              </a:rPr>
              <a:t>wniosków – </a:t>
            </a:r>
            <a:r>
              <a:rPr lang="pl-PL" dirty="0" smtClean="0">
                <a:solidFill>
                  <a:schemeClr val="tx1"/>
                </a:solidFill>
              </a:rPr>
              <a:t>41 </a:t>
            </a:r>
            <a:r>
              <a:rPr lang="pl-PL" dirty="0">
                <a:solidFill>
                  <a:schemeClr val="tx1"/>
                </a:solidFill>
              </a:rPr>
              <a:t>mln </a:t>
            </a:r>
            <a:r>
              <a:rPr lang="pl-PL" dirty="0" smtClean="0">
                <a:solidFill>
                  <a:schemeClr val="tx1"/>
                </a:solidFill>
              </a:rPr>
              <a:t>zł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5 wniosków pozytywna ocena formalna -  31,9 mln zł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771801" y="2996951"/>
            <a:ext cx="5667054" cy="1381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Tryb konkursowy- </a:t>
            </a:r>
            <a:r>
              <a:rPr lang="pl-PL" dirty="0">
                <a:solidFill>
                  <a:schemeClr val="tx1"/>
                </a:solidFill>
              </a:rPr>
              <a:t>II nabór – </a:t>
            </a:r>
            <a:r>
              <a:rPr lang="pl-PL" b="1" dirty="0">
                <a:solidFill>
                  <a:schemeClr val="tx1"/>
                </a:solidFill>
              </a:rPr>
              <a:t>zakończony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25 wniosków </a:t>
            </a:r>
            <a:r>
              <a:rPr lang="pl-PL" dirty="0">
                <a:solidFill>
                  <a:schemeClr val="tx1"/>
                </a:solidFill>
              </a:rPr>
              <a:t>– </a:t>
            </a:r>
            <a:r>
              <a:rPr lang="pl-PL" dirty="0" smtClean="0">
                <a:solidFill>
                  <a:schemeClr val="tx1"/>
                </a:solidFill>
              </a:rPr>
              <a:t>174 </a:t>
            </a:r>
            <a:r>
              <a:rPr lang="pl-PL" dirty="0">
                <a:solidFill>
                  <a:schemeClr val="tx1"/>
                </a:solidFill>
              </a:rPr>
              <a:t>mln </a:t>
            </a:r>
            <a:r>
              <a:rPr lang="pl-PL" dirty="0" smtClean="0">
                <a:solidFill>
                  <a:schemeClr val="tx1"/>
                </a:solidFill>
              </a:rPr>
              <a:t>zł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8 wniosków pozytywnie ocenionych ( &gt;30% PM ) -   51 mln zł 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15 wniosków pozytywna ocena  pozostałe projekty – 104 -  mln zł  </a:t>
            </a:r>
            <a:endParaRPr lang="pl-PL" sz="1600" dirty="0">
              <a:solidFill>
                <a:schemeClr val="tx1"/>
              </a:solidFill>
            </a:endParaRPr>
          </a:p>
          <a:p>
            <a:pPr algn="ctr"/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771802" y="4581128"/>
            <a:ext cx="5678186" cy="1381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Tryb </a:t>
            </a:r>
            <a:r>
              <a:rPr lang="pl-PL" b="1" dirty="0" smtClean="0">
                <a:solidFill>
                  <a:schemeClr val="tx1"/>
                </a:solidFill>
              </a:rPr>
              <a:t>konkursowy - </a:t>
            </a:r>
            <a:r>
              <a:rPr lang="pl-PL" dirty="0" smtClean="0">
                <a:solidFill>
                  <a:schemeClr val="tx1"/>
                </a:solidFill>
              </a:rPr>
              <a:t>III </a:t>
            </a:r>
            <a:r>
              <a:rPr lang="pl-PL" dirty="0">
                <a:solidFill>
                  <a:schemeClr val="tx1"/>
                </a:solidFill>
              </a:rPr>
              <a:t>nabór – </a:t>
            </a:r>
            <a:r>
              <a:rPr lang="pl-PL" b="1" dirty="0">
                <a:solidFill>
                  <a:schemeClr val="tx1"/>
                </a:solidFill>
              </a:rPr>
              <a:t>zakończony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20 wniosków </a:t>
            </a:r>
            <a:r>
              <a:rPr lang="pl-PL" dirty="0">
                <a:solidFill>
                  <a:schemeClr val="tx1"/>
                </a:solidFill>
              </a:rPr>
              <a:t>– </a:t>
            </a:r>
            <a:r>
              <a:rPr lang="pl-PL" dirty="0" smtClean="0">
                <a:solidFill>
                  <a:schemeClr val="tx1"/>
                </a:solidFill>
              </a:rPr>
              <a:t>118 </a:t>
            </a:r>
            <a:r>
              <a:rPr lang="pl-PL" dirty="0">
                <a:solidFill>
                  <a:schemeClr val="tx1"/>
                </a:solidFill>
              </a:rPr>
              <a:t>mln zł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Trwa ocena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382725" y="4869160"/>
            <a:ext cx="2253825" cy="88985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III </a:t>
            </a:r>
            <a:r>
              <a:rPr lang="pl-PL" b="1" dirty="0">
                <a:solidFill>
                  <a:schemeClr val="tx1"/>
                </a:solidFill>
              </a:rPr>
              <a:t>Nabór wniosków</a:t>
            </a:r>
          </a:p>
        </p:txBody>
      </p:sp>
    </p:spTree>
    <p:extLst>
      <p:ext uri="{BB962C8B-B14F-4D97-AF65-F5344CB8AC3E}">
        <p14:creationId xmlns:p14="http://schemas.microsoft.com/office/powerpoint/2010/main" val="9225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451230" y="3972655"/>
            <a:ext cx="1818727" cy="115212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b="1" dirty="0">
                <a:solidFill>
                  <a:schemeClr val="tx2"/>
                </a:solidFill>
              </a:rPr>
              <a:t>Beneficjenci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2551069" y="3894165"/>
            <a:ext cx="5600441" cy="1309106"/>
          </a:xfrm>
          <a:prstGeom prst="roundRect">
            <a:avLst>
              <a:gd name="adj" fmla="val 1698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0F1C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1"/>
                </a:solidFill>
              </a:rPr>
              <a:t>Przedsiębiorcy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1"/>
                </a:solidFill>
              </a:rPr>
              <a:t>JST oraz działające w ich imieniu jednostki organizacyjne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1"/>
                </a:solidFill>
              </a:rPr>
              <a:t>Podmioty świadczące usługi publiczne nie będące przedsiębiorstwami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</a:rPr>
              <a:t>Spółdzielnie mieszkaniowe 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2571958" y="1710414"/>
            <a:ext cx="2432090" cy="6207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600" b="1" dirty="0" smtClean="0">
                <a:solidFill>
                  <a:schemeClr val="tx1"/>
                </a:solidFill>
              </a:rPr>
              <a:t>200 </a:t>
            </a:r>
            <a:r>
              <a:rPr lang="pl-PL" sz="1600" b="1" dirty="0">
                <a:solidFill>
                  <a:schemeClr val="tx1"/>
                </a:solidFill>
              </a:rPr>
              <a:t>mln </a:t>
            </a:r>
            <a:r>
              <a:rPr lang="pl-PL" sz="1600" b="1" dirty="0" smtClean="0">
                <a:solidFill>
                  <a:schemeClr val="tx1"/>
                </a:solidFill>
              </a:rPr>
              <a:t>zł – konkurs II</a:t>
            </a:r>
          </a:p>
          <a:p>
            <a:r>
              <a:rPr lang="pl-PL" sz="1600" b="1" dirty="0" smtClean="0">
                <a:solidFill>
                  <a:schemeClr val="tx1"/>
                </a:solidFill>
              </a:rPr>
              <a:t>130 mln zł – konkurs III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5004048" y="1598998"/>
            <a:ext cx="3704497" cy="151254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III Nabór wniosków</a:t>
            </a: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 smtClean="0">
                <a:solidFill>
                  <a:schemeClr val="tx2"/>
                </a:solidFill>
              </a:rPr>
              <a:t>30.11.2017 -  </a:t>
            </a:r>
            <a:r>
              <a:rPr lang="pl-PL" b="1" dirty="0" smtClean="0">
                <a:solidFill>
                  <a:srgbClr val="FF0000"/>
                </a:solidFill>
              </a:rPr>
              <a:t>29.01.2018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483622" y="1718003"/>
            <a:ext cx="1818728" cy="624155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Budżet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449015" y="2751647"/>
            <a:ext cx="1818729" cy="954322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Forma dofinansowania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2559081" y="2742751"/>
            <a:ext cx="2660992" cy="9632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b="1" dirty="0" smtClean="0">
                <a:solidFill>
                  <a:schemeClr val="tx1"/>
                </a:solidFill>
              </a:rPr>
              <a:t>Dotacja do max. </a:t>
            </a:r>
            <a:r>
              <a:rPr lang="pl-PL" sz="1600" b="1" dirty="0">
                <a:solidFill>
                  <a:schemeClr val="tx1"/>
                </a:solidFill>
              </a:rPr>
              <a:t>8</a:t>
            </a:r>
            <a:r>
              <a:rPr lang="pl-PL" sz="1600" b="1" dirty="0" smtClean="0">
                <a:solidFill>
                  <a:schemeClr val="tx1"/>
                </a:solidFill>
              </a:rPr>
              <a:t>5% 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kosztów kwalifikowanych</a:t>
            </a:r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449015" y="5595604"/>
            <a:ext cx="8175013" cy="5218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2"/>
                </a:solidFill>
              </a:rPr>
              <a:t>Dofinansowanie </a:t>
            </a:r>
            <a:r>
              <a:rPr lang="pl-PL" dirty="0">
                <a:solidFill>
                  <a:schemeClr val="tx2"/>
                </a:solidFill>
              </a:rPr>
              <a:t>przewidziano dla </a:t>
            </a:r>
            <a:r>
              <a:rPr lang="pl-PL" b="1" dirty="0">
                <a:solidFill>
                  <a:schemeClr val="tx2"/>
                </a:solidFill>
              </a:rPr>
              <a:t>koordynatorów</a:t>
            </a:r>
            <a:r>
              <a:rPr lang="pl-PL" dirty="0">
                <a:solidFill>
                  <a:schemeClr val="tx2"/>
                </a:solidFill>
              </a:rPr>
              <a:t> lub </a:t>
            </a:r>
            <a:r>
              <a:rPr lang="pl-PL" b="1" dirty="0">
                <a:solidFill>
                  <a:schemeClr val="tx2"/>
                </a:solidFill>
              </a:rPr>
              <a:t>członków klastra </a:t>
            </a:r>
            <a:r>
              <a:rPr lang="pl-PL" b="1" dirty="0" smtClean="0">
                <a:solidFill>
                  <a:schemeClr val="tx2"/>
                </a:solidFill>
              </a:rPr>
              <a:t>energii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smtClean="0">
                <a:solidFill>
                  <a:schemeClr val="tx2"/>
                </a:solidFill>
              </a:rPr>
              <a:t>–</a:t>
            </a:r>
            <a:r>
              <a:rPr lang="pl-PL" b="1" dirty="0" smtClean="0">
                <a:solidFill>
                  <a:schemeClr val="tx1"/>
                </a:solidFill>
              </a:rPr>
              <a:t>Konkurs II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79512" y="620688"/>
            <a:ext cx="8859754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err="1" smtClean="0">
                <a:solidFill>
                  <a:prstClr val="black"/>
                </a:solidFill>
              </a:rPr>
              <a:t>POIiŚ</a:t>
            </a:r>
            <a:r>
              <a:rPr lang="pl-PL" sz="2400" b="1" dirty="0" smtClean="0">
                <a:solidFill>
                  <a:prstClr val="black"/>
                </a:solidFill>
              </a:rPr>
              <a:t> 2014-2020 Poddziałanie 1.6.1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/>
              <a:t>Źródła wysokosprawnej </a:t>
            </a:r>
            <a:r>
              <a:rPr lang="pl-PL" sz="2400" b="1" dirty="0" smtClean="0"/>
              <a:t>kogeneracji</a:t>
            </a:r>
            <a:endParaRPr lang="pl-PL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7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zaokrąglony 18"/>
          <p:cNvSpPr/>
          <p:nvPr/>
        </p:nvSpPr>
        <p:spPr>
          <a:xfrm>
            <a:off x="2123728" y="1556792"/>
            <a:ext cx="6624736" cy="41764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pl-PL" sz="1600" dirty="0" smtClean="0">
              <a:solidFill>
                <a:schemeClr val="tx1"/>
              </a:solidFill>
            </a:endParaRPr>
          </a:p>
          <a:p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</a:rPr>
              <a:t>budowa nowych </a:t>
            </a:r>
            <a:r>
              <a:rPr lang="pl-PL" sz="1600" dirty="0">
                <a:solidFill>
                  <a:schemeClr val="tx1"/>
                </a:solidFill>
              </a:rPr>
              <a:t>lub </a:t>
            </a:r>
            <a:r>
              <a:rPr lang="pl-PL" sz="1600" b="1" dirty="0">
                <a:solidFill>
                  <a:schemeClr val="tx1"/>
                </a:solidFill>
              </a:rPr>
              <a:t>zwiększenie mocy </a:t>
            </a:r>
            <a:r>
              <a:rPr lang="pl-PL" sz="1600" dirty="0">
                <a:solidFill>
                  <a:schemeClr val="tx1"/>
                </a:solidFill>
              </a:rPr>
              <a:t>(w wyniku rozbudowy lub przebudowy) istniejących jednostek wytwarzania energii </a:t>
            </a:r>
            <a:r>
              <a:rPr lang="pl-PL" sz="1600" dirty="0" smtClean="0">
                <a:solidFill>
                  <a:schemeClr val="tx1"/>
                </a:solidFill>
              </a:rPr>
              <a:t>elektrycznej </a:t>
            </a:r>
            <a:r>
              <a:rPr lang="pl-PL" sz="1600" dirty="0">
                <a:solidFill>
                  <a:schemeClr val="tx1"/>
                </a:solidFill>
              </a:rPr>
              <a:t>i ciepła w technologii wysokosprawnej kogeneracji w jednostkach kogeneracji o całkowitej nominalnej mocy elektrycznej powyżej </a:t>
            </a: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1 </a:t>
            </a:r>
            <a:r>
              <a:rPr lang="pl-PL" sz="1600" dirty="0">
                <a:solidFill>
                  <a:schemeClr val="tx1"/>
                </a:solidFill>
              </a:rPr>
              <a:t>MW</a:t>
            </a:r>
          </a:p>
          <a:p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</a:rPr>
              <a:t>nie kwalifikują się </a:t>
            </a:r>
            <a:r>
              <a:rPr lang="pl-PL" sz="1600" dirty="0">
                <a:solidFill>
                  <a:schemeClr val="tx1"/>
                </a:solidFill>
              </a:rPr>
              <a:t>inwestycje </a:t>
            </a:r>
            <a:r>
              <a:rPr lang="pl-PL" sz="1600" dirty="0" smtClean="0">
                <a:solidFill>
                  <a:schemeClr val="tx1"/>
                </a:solidFill>
              </a:rPr>
              <a:t>w instalacje </a:t>
            </a:r>
            <a:r>
              <a:rPr lang="pl-PL" sz="1600" dirty="0">
                <a:solidFill>
                  <a:schemeClr val="tx1"/>
                </a:solidFill>
              </a:rPr>
              <a:t>spalania paliw o całkowitej nominalnej mocy cieplnej, przekraczającej 20 MW (za wyjątkiem instalacji wykorzystujących </a:t>
            </a:r>
            <a:r>
              <a:rPr lang="pl-PL" sz="1600" dirty="0" smtClean="0">
                <a:solidFill>
                  <a:schemeClr val="tx1"/>
                </a:solidFill>
              </a:rPr>
              <a:t>biomasę </a:t>
            </a:r>
            <a:r>
              <a:rPr lang="pl-PL" sz="1600" dirty="0">
                <a:solidFill>
                  <a:schemeClr val="tx1"/>
                </a:solidFill>
              </a:rPr>
              <a:t>oraz instalacji spalania odpadów niebezpiecznych lub komunalnych). </a:t>
            </a:r>
            <a:endParaRPr lang="pl-PL" sz="1600" b="1" dirty="0" smtClean="0">
              <a:solidFill>
                <a:schemeClr val="tx1"/>
              </a:solidFill>
            </a:endParaRPr>
          </a:p>
          <a:p>
            <a:pPr lvl="0"/>
            <a:endParaRPr lang="pl-PL" sz="1600" b="1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</a:rPr>
              <a:t>r</a:t>
            </a:r>
            <a:r>
              <a:rPr lang="pl-PL" sz="1600" b="1" dirty="0" smtClean="0">
                <a:solidFill>
                  <a:schemeClr val="tx1"/>
                </a:solidFill>
              </a:rPr>
              <a:t>ealizacja kompleksowych </a:t>
            </a:r>
            <a:r>
              <a:rPr lang="pl-PL" sz="1600" dirty="0" smtClean="0">
                <a:solidFill>
                  <a:schemeClr val="tx1"/>
                </a:solidFill>
              </a:rPr>
              <a:t>projektów  (budowa przebudowa istniejących jednostek wysokosprawnej kogeneracji wraz z sieciami ciepłowniczymi lub chłodu).</a:t>
            </a:r>
          </a:p>
          <a:p>
            <a:pPr>
              <a:defRPr/>
            </a:pPr>
            <a:endParaRPr lang="pl-PL" sz="1400" dirty="0" smtClean="0">
              <a:solidFill>
                <a:schemeClr val="tx1"/>
              </a:solidFill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95536" y="3216948"/>
            <a:ext cx="1451221" cy="8900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 smtClean="0"/>
              <a:t>Typ projektu</a:t>
            </a:r>
            <a:endParaRPr lang="pl-PL" b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79512" y="620688"/>
            <a:ext cx="8859754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err="1" smtClean="0">
                <a:solidFill>
                  <a:prstClr val="black"/>
                </a:solidFill>
              </a:rPr>
              <a:t>POIiŚ</a:t>
            </a:r>
            <a:r>
              <a:rPr lang="pl-PL" sz="2400" b="1" dirty="0" smtClean="0">
                <a:solidFill>
                  <a:prstClr val="black"/>
                </a:solidFill>
              </a:rPr>
              <a:t> 2014-2020 Poddziałanie 1.6.1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/>
              <a:t>Źródła wysokosprawnej </a:t>
            </a:r>
            <a:r>
              <a:rPr lang="pl-PL" sz="2400" b="1" dirty="0" smtClean="0"/>
              <a:t>kogeneracji</a:t>
            </a:r>
            <a:endParaRPr lang="pl-PL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zaokrąglony 12"/>
          <p:cNvSpPr/>
          <p:nvPr/>
        </p:nvSpPr>
        <p:spPr>
          <a:xfrm>
            <a:off x="395536" y="3495625"/>
            <a:ext cx="8208912" cy="26439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l-PL" sz="1600" b="1" dirty="0">
                <a:solidFill>
                  <a:schemeClr val="tx1"/>
                </a:solidFill>
              </a:rPr>
              <a:t> </a:t>
            </a:r>
            <a:r>
              <a:rPr lang="pl-PL" sz="1600" b="1" dirty="0" smtClean="0">
                <a:solidFill>
                  <a:schemeClr val="tx1"/>
                </a:solidFill>
              </a:rPr>
              <a:t>Wysokosprawna kogeneracja </a:t>
            </a:r>
            <a:r>
              <a:rPr lang="pl-PL" sz="1600" dirty="0" smtClean="0">
                <a:solidFill>
                  <a:schemeClr val="tx1"/>
                </a:solidFill>
              </a:rPr>
              <a:t>spełnia następujące warunki:</a:t>
            </a:r>
            <a:endParaRPr lang="pl-PL" sz="1600" b="1" dirty="0">
              <a:solidFill>
                <a:schemeClr val="tx1"/>
              </a:solidFill>
            </a:endParaRPr>
          </a:p>
          <a:p>
            <a:r>
              <a:rPr lang="pl-PL" sz="1600" b="1" dirty="0">
                <a:solidFill>
                  <a:schemeClr val="tx1"/>
                </a:solidFill>
              </a:rPr>
              <a:t>a) </a:t>
            </a:r>
            <a:r>
              <a:rPr lang="pl-PL" sz="1600" dirty="0" smtClean="0">
                <a:solidFill>
                  <a:schemeClr val="tx1"/>
                </a:solidFill>
              </a:rPr>
              <a:t>Produkcja kogeneracyjna w źródłach kogeneracyjnych zapewnia </a:t>
            </a:r>
            <a:r>
              <a:rPr lang="pl-PL" sz="1600" b="1" dirty="0" smtClean="0">
                <a:solidFill>
                  <a:schemeClr val="tx2"/>
                </a:solidFill>
              </a:rPr>
              <a:t>oszczędność energii pierwotnej</a:t>
            </a:r>
            <a:r>
              <a:rPr lang="pl-PL" sz="1600" dirty="0" smtClean="0">
                <a:solidFill>
                  <a:schemeClr val="tx2"/>
                </a:solidFill>
              </a:rPr>
              <a:t> </a:t>
            </a:r>
            <a:r>
              <a:rPr lang="pl-PL" sz="1600" dirty="0" smtClean="0">
                <a:solidFill>
                  <a:schemeClr val="tx1"/>
                </a:solidFill>
              </a:rPr>
              <a:t>[obliczoną wg wzoru lit.b) załącznika do dyrektywy] </a:t>
            </a:r>
            <a:r>
              <a:rPr lang="pl-PL" sz="1600" dirty="0">
                <a:solidFill>
                  <a:schemeClr val="tx1"/>
                </a:solidFill>
              </a:rPr>
              <a:t>w </a:t>
            </a:r>
            <a:r>
              <a:rPr lang="pl-PL" sz="1600" b="1" dirty="0">
                <a:solidFill>
                  <a:schemeClr val="tx2"/>
                </a:solidFill>
              </a:rPr>
              <a:t>wysokości nie mniejszej niż 10 %</a:t>
            </a:r>
            <a:r>
              <a:rPr lang="pl-PL" sz="1600" b="1" dirty="0">
                <a:solidFill>
                  <a:srgbClr val="C00000"/>
                </a:solidFill>
              </a:rPr>
              <a:t> </a:t>
            </a:r>
            <a:r>
              <a:rPr lang="pl-PL" sz="1600" dirty="0">
                <a:solidFill>
                  <a:schemeClr val="tx1"/>
                </a:solidFill>
              </a:rPr>
              <a:t>w porównaniu z </a:t>
            </a:r>
            <a:r>
              <a:rPr lang="pl-PL" sz="1600" dirty="0" smtClean="0">
                <a:solidFill>
                  <a:schemeClr val="tx1"/>
                </a:solidFill>
              </a:rPr>
              <a:t>wartościami referencyjnymi dla rozdzielonej produkcji ciepła i energii elektrycznej</a:t>
            </a:r>
          </a:p>
          <a:p>
            <a:endParaRPr lang="pl-PL" sz="1600" b="1" dirty="0">
              <a:solidFill>
                <a:schemeClr val="tx1"/>
              </a:solidFill>
            </a:endParaRPr>
          </a:p>
          <a:p>
            <a:r>
              <a:rPr lang="pl-PL" sz="1600" b="1" dirty="0">
                <a:solidFill>
                  <a:schemeClr val="tx1"/>
                </a:solidFill>
              </a:rPr>
              <a:t>b</a:t>
            </a:r>
            <a:r>
              <a:rPr lang="pl-PL" sz="1600" dirty="0">
                <a:solidFill>
                  <a:schemeClr val="tx1"/>
                </a:solidFill>
              </a:rPr>
              <a:t>) </a:t>
            </a:r>
            <a:r>
              <a:rPr lang="pl-PL" sz="1600" dirty="0" smtClean="0">
                <a:solidFill>
                  <a:schemeClr val="tx1"/>
                </a:solidFill>
              </a:rPr>
              <a:t>Produkcja w małoskalowych jednostkach kogeneracyjnych i jednostkach mikrokogeneracyjnych zapewniająca oszczędność energii pierwotnej może kwalifikować się jako wysokosprawna kogeneracja</a:t>
            </a:r>
            <a:r>
              <a:rPr lang="pl-PL" sz="1600" b="1" dirty="0">
                <a:solidFill>
                  <a:srgbClr val="C00000"/>
                </a:solidFill>
              </a:rPr>
              <a:t> </a:t>
            </a:r>
            <a:r>
              <a:rPr lang="pl-PL" sz="1600" b="1" dirty="0" smtClean="0">
                <a:solidFill>
                  <a:schemeClr val="tx2"/>
                </a:solidFill>
              </a:rPr>
              <a:t>(RPO)</a:t>
            </a:r>
            <a:endParaRPr lang="pl-PL" sz="1600" b="1" dirty="0">
              <a:solidFill>
                <a:schemeClr val="tx2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539552" y="1700808"/>
            <a:ext cx="5184576" cy="1224137"/>
          </a:xfrm>
          <a:prstGeom prst="roundRect">
            <a:avLst/>
          </a:prstGeom>
          <a:solidFill>
            <a:srgbClr val="FFFFFF"/>
          </a:solidFill>
          <a:ln>
            <a:solidFill>
              <a:srgbClr val="95CA2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dirty="0">
                <a:solidFill>
                  <a:schemeClr val="tx1"/>
                </a:solidFill>
              </a:rPr>
              <a:t>Art. 2 pkt </a:t>
            </a:r>
            <a:r>
              <a:rPr lang="pl-PL" sz="1600" b="1" dirty="0" smtClean="0">
                <a:solidFill>
                  <a:schemeClr val="tx1"/>
                </a:solidFill>
              </a:rPr>
              <a:t>34) załącznik II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Dyrektywy </a:t>
            </a:r>
            <a:r>
              <a:rPr lang="pl-PL" sz="1600" dirty="0">
                <a:solidFill>
                  <a:schemeClr val="tx1"/>
                </a:solidFill>
              </a:rPr>
              <a:t>Parlamentu Europejskiego </a:t>
            </a: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i </a:t>
            </a:r>
            <a:r>
              <a:rPr lang="pl-PL" sz="1600" dirty="0">
                <a:solidFill>
                  <a:schemeClr val="tx1"/>
                </a:solidFill>
              </a:rPr>
              <a:t>Rady 2012/27/UE </a:t>
            </a: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z </a:t>
            </a:r>
            <a:r>
              <a:rPr lang="pl-PL" sz="1600" dirty="0">
                <a:solidFill>
                  <a:schemeClr val="tx1"/>
                </a:solidFill>
              </a:rPr>
              <a:t>dnia 25 października 2012 r. w sprawie efektywności energetycznej (…) 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4" name="Gwiazda 5-ramienna 3"/>
          <p:cNvSpPr/>
          <p:nvPr/>
        </p:nvSpPr>
        <p:spPr>
          <a:xfrm>
            <a:off x="900508" y="1864139"/>
            <a:ext cx="360040" cy="367004"/>
          </a:xfrm>
          <a:prstGeom prst="star5">
            <a:avLst/>
          </a:prstGeom>
          <a:solidFill>
            <a:srgbClr val="95CA2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Picture 2" descr="Podobny obra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" b="25459"/>
          <a:stretch/>
        </p:blipFill>
        <p:spPr bwMode="auto">
          <a:xfrm>
            <a:off x="5881875" y="1829766"/>
            <a:ext cx="2856739" cy="138051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179512" y="620688"/>
            <a:ext cx="8859754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err="1" smtClean="0">
                <a:solidFill>
                  <a:prstClr val="black"/>
                </a:solidFill>
              </a:rPr>
              <a:t>POIiŚ</a:t>
            </a:r>
            <a:r>
              <a:rPr lang="pl-PL" sz="2400" b="1" dirty="0" smtClean="0">
                <a:solidFill>
                  <a:prstClr val="black"/>
                </a:solidFill>
              </a:rPr>
              <a:t> 2014-2020 Poddziałanie 1.6.1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/>
              <a:t>Źródła wysokosprawnej </a:t>
            </a:r>
            <a:r>
              <a:rPr lang="pl-PL" sz="2400" b="1" dirty="0" smtClean="0"/>
              <a:t>kogeneracji</a:t>
            </a:r>
            <a:endParaRPr lang="pl-PL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403648" y="2877738"/>
            <a:ext cx="2396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00000"/>
                </a:solidFill>
              </a:rPr>
              <a:t>POIiŚ 2014 - 2020</a:t>
            </a:r>
            <a:endParaRPr lang="pl-PL" sz="2000" b="1" dirty="0">
              <a:solidFill>
                <a:srgbClr val="000000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873771" y="2805453"/>
            <a:ext cx="3673141" cy="152253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3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Jednostka kogeneracji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 mocy źródła &gt; 1 </a:t>
            </a:r>
            <a:r>
              <a:rPr lang="pl-PL" sz="2000" dirty="0" err="1" smtClean="0">
                <a:solidFill>
                  <a:schemeClr val="tx1"/>
                </a:solidFill>
              </a:rPr>
              <a:t>MW</a:t>
            </a:r>
            <a:r>
              <a:rPr lang="pl-PL" sz="2000" b="1" baseline="-25000" dirty="0" err="1" smtClean="0">
                <a:solidFill>
                  <a:schemeClr val="tx1"/>
                </a:solidFill>
              </a:rPr>
              <a:t>e</a:t>
            </a:r>
            <a:endParaRPr lang="pl-PL" sz="2000" b="1" baseline="-25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4866045" y="2803764"/>
            <a:ext cx="3673141" cy="152253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3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Jednostka kogeneracji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 mocy źródła ≤ 1 </a:t>
            </a:r>
            <a:r>
              <a:rPr lang="pl-PL" sz="2000" dirty="0" err="1" smtClean="0">
                <a:solidFill>
                  <a:schemeClr val="tx1"/>
                </a:solidFill>
              </a:rPr>
              <a:t>MW</a:t>
            </a:r>
            <a:r>
              <a:rPr lang="pl-PL" sz="2000" b="1" baseline="-25000" dirty="0" err="1" smtClean="0">
                <a:solidFill>
                  <a:schemeClr val="tx1"/>
                </a:solidFill>
              </a:rPr>
              <a:t>e</a:t>
            </a:r>
            <a:endParaRPr lang="pl-PL" sz="2000" b="1" baseline="-25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504310" y="2877738"/>
            <a:ext cx="2396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RPO 2014 - 2020</a:t>
            </a:r>
            <a:endParaRPr lang="pl-PL" sz="2000" b="1" dirty="0">
              <a:solidFill>
                <a:schemeClr val="tx2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827584" y="620688"/>
            <a:ext cx="6815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/>
              <a:t>POIiŚ</a:t>
            </a:r>
            <a:r>
              <a:rPr lang="pl-PL" sz="2400" b="1" dirty="0"/>
              <a:t> 2014-2020 Poddziałanie </a:t>
            </a:r>
            <a:r>
              <a:rPr lang="pl-PL" sz="2400" b="1" dirty="0" smtClean="0"/>
              <a:t>1.6.1 </a:t>
            </a:r>
            <a:r>
              <a:rPr lang="pl-PL" sz="2400" b="1" dirty="0"/>
              <a:t>a RPO</a:t>
            </a:r>
          </a:p>
          <a:p>
            <a:pPr algn="ctr"/>
            <a:r>
              <a:rPr lang="pl-PL" sz="2400" b="1" dirty="0"/>
              <a:t>- Linia demarkacyjna</a:t>
            </a:r>
          </a:p>
        </p:txBody>
      </p:sp>
    </p:spTree>
    <p:extLst>
      <p:ext uri="{BB962C8B-B14F-4D97-AF65-F5344CB8AC3E}">
        <p14:creationId xmlns:p14="http://schemas.microsoft.com/office/powerpoint/2010/main" val="249939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a 9"/>
          <p:cNvSpPr/>
          <p:nvPr/>
        </p:nvSpPr>
        <p:spPr>
          <a:xfrm>
            <a:off x="314369" y="4928895"/>
            <a:ext cx="2253825" cy="86818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III </a:t>
            </a:r>
            <a:r>
              <a:rPr lang="pl-PL" b="1" dirty="0">
                <a:solidFill>
                  <a:schemeClr val="tx1"/>
                </a:solidFill>
              </a:rPr>
              <a:t>Nabór wniosków</a:t>
            </a:r>
          </a:p>
        </p:txBody>
      </p:sp>
      <p:sp>
        <p:nvSpPr>
          <p:cNvPr id="9" name="Prostokąt 8"/>
          <p:cNvSpPr/>
          <p:nvPr/>
        </p:nvSpPr>
        <p:spPr>
          <a:xfrm>
            <a:off x="179512" y="620688"/>
            <a:ext cx="8859754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err="1" smtClean="0">
                <a:solidFill>
                  <a:prstClr val="black"/>
                </a:solidFill>
              </a:rPr>
              <a:t>POIiŚ</a:t>
            </a:r>
            <a:r>
              <a:rPr lang="pl-PL" sz="2400" b="1" dirty="0" smtClean="0">
                <a:solidFill>
                  <a:prstClr val="black"/>
                </a:solidFill>
              </a:rPr>
              <a:t> 2014-2020 Poddziałanie 1.6.1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/>
              <a:t>Źródła wysokosprawnej </a:t>
            </a:r>
            <a:r>
              <a:rPr lang="pl-PL" sz="2400" b="1" dirty="0" smtClean="0"/>
              <a:t>kogeneracji</a:t>
            </a:r>
            <a:endParaRPr lang="pl-PL" sz="2400" b="1" dirty="0">
              <a:solidFill>
                <a:prstClr val="black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771800" y="1668685"/>
            <a:ext cx="5976664" cy="1256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Tryb </a:t>
            </a:r>
            <a:r>
              <a:rPr lang="pl-PL" b="1" dirty="0" smtClean="0">
                <a:solidFill>
                  <a:schemeClr val="tx1"/>
                </a:solidFill>
              </a:rPr>
              <a:t>konkursowy - </a:t>
            </a:r>
            <a:r>
              <a:rPr lang="pl-PL" dirty="0">
                <a:solidFill>
                  <a:schemeClr val="tx1"/>
                </a:solidFill>
              </a:rPr>
              <a:t>I nabór – </a:t>
            </a:r>
            <a:r>
              <a:rPr lang="pl-PL" b="1" dirty="0">
                <a:solidFill>
                  <a:schemeClr val="tx1"/>
                </a:solidFill>
              </a:rPr>
              <a:t>zakończony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 49 wniosków </a:t>
            </a:r>
            <a:r>
              <a:rPr lang="pl-PL" dirty="0">
                <a:solidFill>
                  <a:schemeClr val="tx1"/>
                </a:solidFill>
              </a:rPr>
              <a:t>– </a:t>
            </a:r>
            <a:r>
              <a:rPr lang="pl-PL" dirty="0" smtClean="0">
                <a:solidFill>
                  <a:schemeClr val="tx1"/>
                </a:solidFill>
              </a:rPr>
              <a:t>718 </a:t>
            </a:r>
            <a:r>
              <a:rPr lang="pl-PL" dirty="0">
                <a:solidFill>
                  <a:schemeClr val="tx1"/>
                </a:solidFill>
              </a:rPr>
              <a:t>mln </a:t>
            </a:r>
            <a:r>
              <a:rPr lang="pl-PL" dirty="0" smtClean="0">
                <a:solidFill>
                  <a:schemeClr val="tx1"/>
                </a:solidFill>
              </a:rPr>
              <a:t>zł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28 projektów lista rankingowa – 294,4 mln zł 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768887" y="3138867"/>
            <a:ext cx="5976664" cy="13929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Tryb </a:t>
            </a:r>
            <a:r>
              <a:rPr lang="pl-PL" b="1" dirty="0" smtClean="0">
                <a:solidFill>
                  <a:schemeClr val="tx1"/>
                </a:solidFill>
              </a:rPr>
              <a:t>konkursowy - </a:t>
            </a:r>
            <a:r>
              <a:rPr lang="pl-PL" dirty="0" smtClean="0">
                <a:solidFill>
                  <a:schemeClr val="tx1"/>
                </a:solidFill>
              </a:rPr>
              <a:t>II </a:t>
            </a:r>
            <a:r>
              <a:rPr lang="pl-PL" dirty="0">
                <a:solidFill>
                  <a:schemeClr val="tx1"/>
                </a:solidFill>
              </a:rPr>
              <a:t>nabór </a:t>
            </a:r>
            <a:r>
              <a:rPr lang="pl-PL" b="1" dirty="0" smtClean="0">
                <a:solidFill>
                  <a:srgbClr val="026937"/>
                </a:solidFill>
              </a:rPr>
              <a:t>klastry energii </a:t>
            </a:r>
            <a:r>
              <a:rPr lang="pl-PL" dirty="0" smtClean="0">
                <a:solidFill>
                  <a:schemeClr val="tx1"/>
                </a:solidFill>
              </a:rPr>
              <a:t>– </a:t>
            </a:r>
            <a:r>
              <a:rPr lang="pl-PL" b="1" dirty="0">
                <a:solidFill>
                  <a:schemeClr val="tx1"/>
                </a:solidFill>
              </a:rPr>
              <a:t>zakończony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 15 wniosków </a:t>
            </a:r>
            <a:r>
              <a:rPr lang="pl-PL" dirty="0">
                <a:solidFill>
                  <a:schemeClr val="tx1"/>
                </a:solidFill>
              </a:rPr>
              <a:t>– </a:t>
            </a:r>
            <a:r>
              <a:rPr lang="pl-PL" dirty="0" smtClean="0">
                <a:solidFill>
                  <a:schemeClr val="tx1"/>
                </a:solidFill>
              </a:rPr>
              <a:t>274 </a:t>
            </a:r>
            <a:r>
              <a:rPr lang="pl-PL" dirty="0">
                <a:solidFill>
                  <a:schemeClr val="tx1"/>
                </a:solidFill>
              </a:rPr>
              <a:t>mln </a:t>
            </a:r>
            <a:r>
              <a:rPr lang="pl-PL" dirty="0" smtClean="0">
                <a:solidFill>
                  <a:schemeClr val="tx1"/>
                </a:solidFill>
              </a:rPr>
              <a:t>zł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Trwa ocena 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323528" y="1851887"/>
            <a:ext cx="2253825" cy="88985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I Nabór wniosków</a:t>
            </a:r>
          </a:p>
        </p:txBody>
      </p:sp>
      <p:sp>
        <p:nvSpPr>
          <p:cNvPr id="8" name="Elipsa 7"/>
          <p:cNvSpPr/>
          <p:nvPr/>
        </p:nvSpPr>
        <p:spPr>
          <a:xfrm>
            <a:off x="191879" y="3390391"/>
            <a:ext cx="2253825" cy="88985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II </a:t>
            </a:r>
            <a:r>
              <a:rPr lang="pl-PL" b="1" dirty="0">
                <a:solidFill>
                  <a:schemeClr val="tx1"/>
                </a:solidFill>
              </a:rPr>
              <a:t>Nabór wniosków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783454" y="4745693"/>
            <a:ext cx="5976664" cy="13929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Tryb </a:t>
            </a:r>
            <a:r>
              <a:rPr lang="pl-PL" b="1" dirty="0" smtClean="0">
                <a:solidFill>
                  <a:schemeClr val="tx1"/>
                </a:solidFill>
              </a:rPr>
              <a:t>konkursowy - </a:t>
            </a:r>
            <a:r>
              <a:rPr lang="pl-PL" dirty="0" smtClean="0">
                <a:solidFill>
                  <a:schemeClr val="tx1"/>
                </a:solidFill>
              </a:rPr>
              <a:t>III nabór– </a:t>
            </a:r>
            <a:r>
              <a:rPr lang="pl-PL" b="1" dirty="0">
                <a:solidFill>
                  <a:schemeClr val="tx1"/>
                </a:solidFill>
              </a:rPr>
              <a:t>zakończony 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Trwa ocena 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1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446783" y="4143370"/>
            <a:ext cx="1818727" cy="115212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b="1" dirty="0">
                <a:solidFill>
                  <a:schemeClr val="tx2"/>
                </a:solidFill>
              </a:rPr>
              <a:t>Beneficjenci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2571959" y="3986391"/>
            <a:ext cx="4752528" cy="1466083"/>
          </a:xfrm>
          <a:prstGeom prst="roundRect">
            <a:avLst>
              <a:gd name="adj" fmla="val 1698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0F1C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1"/>
                </a:solidFill>
              </a:rPr>
              <a:t>Przedsiębiorcy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1"/>
                </a:solidFill>
              </a:rPr>
              <a:t>JST oraz działające w ich imieniu jednostki organizacyjne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1"/>
                </a:solidFill>
              </a:rPr>
              <a:t>Podmioty świadczące usługi publiczne nie będące przedsiębiorstwami</a:t>
            </a:r>
            <a:r>
              <a:rPr lang="pl-PL" sz="1600" dirty="0" smtClean="0">
                <a:solidFill>
                  <a:schemeClr val="tx1"/>
                </a:solidFill>
              </a:rPr>
              <a:t>  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2571959" y="1630769"/>
            <a:ext cx="1788967" cy="6207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600" b="1" dirty="0" smtClean="0">
                <a:solidFill>
                  <a:schemeClr val="tx1"/>
                </a:solidFill>
              </a:rPr>
              <a:t>80 </a:t>
            </a:r>
            <a:r>
              <a:rPr lang="pl-PL" sz="1600" b="1" dirty="0">
                <a:solidFill>
                  <a:schemeClr val="tx1"/>
                </a:solidFill>
              </a:rPr>
              <a:t>mln </a:t>
            </a:r>
            <a:r>
              <a:rPr lang="pl-PL" sz="1600" b="1" dirty="0" smtClean="0">
                <a:solidFill>
                  <a:schemeClr val="tx1"/>
                </a:solidFill>
              </a:rPr>
              <a:t>zł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5195132" y="1704878"/>
            <a:ext cx="3816423" cy="151254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III Nabór wniosków</a:t>
            </a: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>
                <a:solidFill>
                  <a:schemeClr val="tx2"/>
                </a:solidFill>
              </a:rPr>
              <a:t>30.10.2017 – 29.12.2017 </a:t>
            </a:r>
            <a:r>
              <a:rPr lang="pl-PL" b="1" dirty="0" smtClean="0">
                <a:solidFill>
                  <a:schemeClr val="tx2"/>
                </a:solidFill>
              </a:rPr>
              <a:t>r.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446783" y="1627319"/>
            <a:ext cx="1818728" cy="624155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Budżet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446783" y="2720261"/>
            <a:ext cx="1818729" cy="954322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Forma dofinansowania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2571959" y="2687206"/>
            <a:ext cx="2660992" cy="98737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b="1" dirty="0" smtClean="0">
                <a:solidFill>
                  <a:schemeClr val="tx1"/>
                </a:solidFill>
              </a:rPr>
              <a:t>Dotacja do max. </a:t>
            </a:r>
            <a:r>
              <a:rPr lang="pl-PL" sz="1600" b="1" dirty="0">
                <a:solidFill>
                  <a:schemeClr val="tx1"/>
                </a:solidFill>
              </a:rPr>
              <a:t>8</a:t>
            </a:r>
            <a:r>
              <a:rPr lang="pl-PL" sz="1600" b="1" dirty="0" smtClean="0">
                <a:solidFill>
                  <a:schemeClr val="tx1"/>
                </a:solidFill>
              </a:rPr>
              <a:t>5% 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kosztów kwalifikowanych</a:t>
            </a:r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0" y="620688"/>
            <a:ext cx="9039266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err="1" smtClean="0">
                <a:solidFill>
                  <a:prstClr val="black"/>
                </a:solidFill>
              </a:rPr>
              <a:t>POIiŚ</a:t>
            </a:r>
            <a:r>
              <a:rPr lang="pl-PL" sz="2400" b="1" dirty="0" smtClean="0">
                <a:solidFill>
                  <a:prstClr val="black"/>
                </a:solidFill>
              </a:rPr>
              <a:t> 2014-2020 Poddziałanie 1.6.2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smtClean="0">
                <a:solidFill>
                  <a:prstClr val="black"/>
                </a:solidFill>
              </a:rPr>
              <a:t>Sieci </a:t>
            </a:r>
            <a:r>
              <a:rPr lang="pl-PL" sz="2400" b="1" dirty="0">
                <a:solidFill>
                  <a:prstClr val="black"/>
                </a:solidFill>
              </a:rPr>
              <a:t>ciepłownicze i chłodnicze </a:t>
            </a:r>
            <a:r>
              <a:rPr lang="pl-PL" sz="2400" b="1" dirty="0" smtClean="0">
                <a:solidFill>
                  <a:prstClr val="black"/>
                </a:solidFill>
              </a:rPr>
              <a:t>dla </a:t>
            </a:r>
            <a:r>
              <a:rPr lang="pl-PL" sz="2400" b="1" dirty="0">
                <a:solidFill>
                  <a:prstClr val="black"/>
                </a:solidFill>
              </a:rPr>
              <a:t>źródeł wysokosprawnej kogeneracji</a:t>
            </a:r>
            <a:r>
              <a:rPr lang="pl-PL" sz="2400" b="1" dirty="0" smtClean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98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2404637" y="1916832"/>
            <a:ext cx="6480720" cy="9182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600" dirty="0"/>
              <a:t>dla projektów, które są realizowane na obszarze miast średnich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>
                <a:solidFill>
                  <a:schemeClr val="tx2"/>
                </a:solidFill>
              </a:rPr>
              <a:t>(</a:t>
            </a:r>
            <a:r>
              <a:rPr lang="pl-PL" sz="1600" dirty="0">
                <a:solidFill>
                  <a:schemeClr val="tx2"/>
                </a:solidFill>
              </a:rPr>
              <a:t>wykaz miast średnich stanowi załącznik nr 10 do Regulaminu</a:t>
            </a:r>
            <a:r>
              <a:rPr lang="pl-PL" sz="1600" dirty="0" smtClean="0">
                <a:solidFill>
                  <a:schemeClr val="tx2"/>
                </a:solidFill>
              </a:rPr>
              <a:t>)</a:t>
            </a:r>
            <a:endParaRPr lang="pl-PL" sz="1600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412441" y="2633174"/>
            <a:ext cx="172819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sz="1600" b="1" dirty="0" smtClean="0"/>
              <a:t>50 mln zł</a:t>
            </a:r>
            <a:endParaRPr lang="pl-PL" sz="1600" b="1" dirty="0"/>
          </a:p>
        </p:txBody>
      </p:sp>
      <p:sp>
        <p:nvSpPr>
          <p:cNvPr id="19" name="Prostokąt zaokrąglony 18"/>
          <p:cNvSpPr/>
          <p:nvPr/>
        </p:nvSpPr>
        <p:spPr>
          <a:xfrm>
            <a:off x="397088" y="4869160"/>
            <a:ext cx="1728192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sz="1600" b="1" dirty="0" smtClean="0"/>
              <a:t>30 mln zł</a:t>
            </a:r>
            <a:endParaRPr lang="pl-PL" sz="1600" b="1" dirty="0"/>
          </a:p>
        </p:txBody>
      </p:sp>
      <p:sp>
        <p:nvSpPr>
          <p:cNvPr id="20" name="Prostokąt zaokrąglony 19"/>
          <p:cNvSpPr/>
          <p:nvPr/>
        </p:nvSpPr>
        <p:spPr>
          <a:xfrm>
            <a:off x="2404638" y="4869160"/>
            <a:ext cx="6480720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600" dirty="0"/>
              <a:t>na pozostałe </a:t>
            </a:r>
            <a:r>
              <a:rPr lang="pl-PL" sz="1600" dirty="0" smtClean="0"/>
              <a:t>projekty</a:t>
            </a:r>
            <a:endParaRPr lang="pl-PL" sz="1600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2404637" y="3065222"/>
            <a:ext cx="6480720" cy="12278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600" dirty="0"/>
              <a:t>przeznaczone będzie wyłącznie dla projektów, które są realizowane na obszarze miast średnich tracących funkcje społeczno-gospodarcze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>
                <a:solidFill>
                  <a:schemeClr val="tx2"/>
                </a:solidFill>
              </a:rPr>
              <a:t>(</a:t>
            </a:r>
            <a:r>
              <a:rPr lang="pl-PL" sz="1600" dirty="0">
                <a:solidFill>
                  <a:schemeClr val="tx2"/>
                </a:solidFill>
              </a:rPr>
              <a:t>wykaz miast średnich tracących funkcje społeczno-gospodarcze stanowi załącznik nr 11 do Regulaminu</a:t>
            </a:r>
            <a:r>
              <a:rPr lang="pl-PL" sz="1600" dirty="0" smtClean="0">
                <a:solidFill>
                  <a:schemeClr val="tx2"/>
                </a:solidFill>
              </a:rPr>
              <a:t>)</a:t>
            </a:r>
            <a:endParaRPr lang="pl-PL" sz="1600" dirty="0">
              <a:solidFill>
                <a:schemeClr val="tx2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620688"/>
            <a:ext cx="9039266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err="1" smtClean="0">
                <a:solidFill>
                  <a:prstClr val="black"/>
                </a:solidFill>
              </a:rPr>
              <a:t>POIiŚ</a:t>
            </a:r>
            <a:r>
              <a:rPr lang="pl-PL" sz="2400" b="1" dirty="0" smtClean="0">
                <a:solidFill>
                  <a:prstClr val="black"/>
                </a:solidFill>
              </a:rPr>
              <a:t> 2014-2020 Poddziałanie 1.6.2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smtClean="0">
                <a:solidFill>
                  <a:prstClr val="black"/>
                </a:solidFill>
              </a:rPr>
              <a:t>Sieci </a:t>
            </a:r>
            <a:r>
              <a:rPr lang="pl-PL" sz="2400" b="1" dirty="0">
                <a:solidFill>
                  <a:prstClr val="black"/>
                </a:solidFill>
              </a:rPr>
              <a:t>ciepłownicze i chłodnicze </a:t>
            </a:r>
            <a:r>
              <a:rPr lang="pl-PL" sz="2400" b="1" dirty="0" smtClean="0">
                <a:solidFill>
                  <a:prstClr val="black"/>
                </a:solidFill>
              </a:rPr>
              <a:t>dla </a:t>
            </a:r>
            <a:r>
              <a:rPr lang="pl-PL" sz="2400" b="1" dirty="0">
                <a:solidFill>
                  <a:prstClr val="black"/>
                </a:solidFill>
              </a:rPr>
              <a:t>źródeł wysokosprawnej kogeneracji</a:t>
            </a:r>
            <a:r>
              <a:rPr lang="pl-PL" sz="2400" b="1" dirty="0" smtClean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05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zaokrąglony 17"/>
          <p:cNvSpPr/>
          <p:nvPr/>
        </p:nvSpPr>
        <p:spPr>
          <a:xfrm>
            <a:off x="626676" y="2491449"/>
            <a:ext cx="1841976" cy="83604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 smtClean="0">
                <a:solidFill>
                  <a:schemeClr val="accent4">
                    <a:lumMod val="50000"/>
                  </a:schemeClr>
                </a:solidFill>
              </a:rPr>
              <a:t>Typ </a:t>
            </a:r>
            <a:endParaRPr lang="pl-PL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pl-PL" b="1" dirty="0" smtClean="0">
                <a:solidFill>
                  <a:schemeClr val="accent4">
                    <a:lumMod val="50000"/>
                  </a:schemeClr>
                </a:solidFill>
              </a:rPr>
              <a:t>projektów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2627784" y="1863982"/>
            <a:ext cx="6048672" cy="2069074"/>
          </a:xfrm>
          <a:prstGeom prst="roundRect">
            <a:avLst/>
          </a:prstGeom>
          <a:solidFill>
            <a:schemeClr val="tx2">
              <a:lumMod val="20000"/>
              <a:lumOff val="80000"/>
              <a:alpha val="51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chemeClr val="accent4">
                    <a:lumMod val="50000"/>
                  </a:schemeClr>
                </a:solidFill>
              </a:rPr>
              <a:t>Budowa sieci ciepłowniczych 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lub sieci chłodu (w tym przyłączy)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chemeClr val="accent4">
                    <a:lumMod val="50000"/>
                  </a:schemeClr>
                </a:solidFill>
              </a:rPr>
              <a:t>Wykorzystanie ciepła odpadowego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chemeClr val="accent4">
                    <a:lumMod val="50000"/>
                  </a:schemeClr>
                </a:solidFill>
              </a:rPr>
              <a:t>Budowa sieci cieplnych lub sieci chłodu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, umożliwiająca wykorzystanie ciepła, wytworzonego w warunkach wysokosprawnej kogeneracji </a:t>
            </a:r>
            <a:endParaRPr lang="pl-P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827584" y="4221088"/>
            <a:ext cx="5511005" cy="1389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/>
                </a:solidFill>
              </a:rPr>
              <a:t>Ważne: </a:t>
            </a:r>
            <a:r>
              <a:rPr lang="pl-PL" sz="1600" dirty="0" smtClean="0">
                <a:solidFill>
                  <a:schemeClr val="tx1"/>
                </a:solidFill>
              </a:rPr>
              <a:t>Istniejący system ciepłowniczy lub chłodniczy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1600" b="1" dirty="0" smtClean="0">
                <a:solidFill>
                  <a:schemeClr val="tx2"/>
                </a:solidFill>
              </a:rPr>
              <a:t>zakończenie projektu </a:t>
            </a:r>
            <a:r>
              <a:rPr lang="pl-PL" sz="1600" dirty="0" smtClean="0">
                <a:solidFill>
                  <a:schemeClr val="tx1"/>
                </a:solidFill>
              </a:rPr>
              <a:t>musi spełniać wymóg efektywnego systemu ciepłowniczego lub chłodniczego.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620688"/>
            <a:ext cx="9039266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err="1" smtClean="0">
                <a:solidFill>
                  <a:prstClr val="black"/>
                </a:solidFill>
              </a:rPr>
              <a:t>POIiŚ</a:t>
            </a:r>
            <a:r>
              <a:rPr lang="pl-PL" sz="2400" b="1" dirty="0" smtClean="0">
                <a:solidFill>
                  <a:prstClr val="black"/>
                </a:solidFill>
              </a:rPr>
              <a:t> 2014-2020 Poddziałanie 1.6.2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smtClean="0">
                <a:solidFill>
                  <a:prstClr val="black"/>
                </a:solidFill>
              </a:rPr>
              <a:t>Sieci </a:t>
            </a:r>
            <a:r>
              <a:rPr lang="pl-PL" sz="2400" b="1" dirty="0">
                <a:solidFill>
                  <a:prstClr val="black"/>
                </a:solidFill>
              </a:rPr>
              <a:t>ciepłownicze i chłodnicze </a:t>
            </a:r>
            <a:r>
              <a:rPr lang="pl-PL" sz="2400" b="1" dirty="0" smtClean="0">
                <a:solidFill>
                  <a:prstClr val="black"/>
                </a:solidFill>
              </a:rPr>
              <a:t>dla </a:t>
            </a:r>
            <a:r>
              <a:rPr lang="pl-PL" sz="2400" b="1" dirty="0">
                <a:solidFill>
                  <a:prstClr val="black"/>
                </a:solidFill>
              </a:rPr>
              <a:t>źródeł wysokosprawnej kogeneracji</a:t>
            </a:r>
            <a:r>
              <a:rPr lang="pl-PL" sz="2400" b="1" dirty="0" smtClean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86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/>
              <a:t>Wsparcie finansowe realizacji przedsięwzięć</a:t>
            </a:r>
          </a:p>
        </p:txBody>
      </p:sp>
      <p:sp>
        <p:nvSpPr>
          <p:cNvPr id="6" name="Prostokąt 5"/>
          <p:cNvSpPr/>
          <p:nvPr/>
        </p:nvSpPr>
        <p:spPr>
          <a:xfrm>
            <a:off x="289836" y="2837914"/>
            <a:ext cx="3961184" cy="1096313"/>
          </a:xfrm>
          <a:prstGeom prst="rect">
            <a:avLst/>
          </a:prstGeom>
          <a:solidFill>
            <a:srgbClr val="B8E456">
              <a:alpha val="4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79512" y="2951116"/>
            <a:ext cx="3960440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b="1" dirty="0"/>
          </a:p>
          <a:p>
            <a:pPr marL="685800" lvl="2" eaLnBrk="0" fontAlgn="base" hangingPunct="0">
              <a:lnSpc>
                <a:spcPct val="160000"/>
              </a:lnSpc>
              <a:spcBef>
                <a:spcPct val="0"/>
              </a:spcBef>
              <a:buClr>
                <a:srgbClr val="C00000"/>
              </a:buClr>
              <a:buSzPct val="150000"/>
              <a:buBlip>
                <a:blip r:embed="rId3"/>
              </a:buBlip>
              <a:defRPr/>
            </a:pPr>
            <a:r>
              <a:rPr lang="pl-PL" sz="2000" b="1" kern="0" dirty="0" err="1" smtClean="0"/>
              <a:t>POIiŚ</a:t>
            </a:r>
            <a:r>
              <a:rPr lang="pl-PL" sz="2000" b="1" kern="0" dirty="0" smtClean="0"/>
              <a:t> 2014-2020 </a:t>
            </a:r>
            <a:endParaRPr lang="pl-PL" sz="2000" b="1" kern="0" dirty="0"/>
          </a:p>
        </p:txBody>
      </p:sp>
      <p:sp>
        <p:nvSpPr>
          <p:cNvPr id="9" name="Prostokąt 8"/>
          <p:cNvSpPr/>
          <p:nvPr/>
        </p:nvSpPr>
        <p:spPr>
          <a:xfrm>
            <a:off x="4726360" y="2948788"/>
            <a:ext cx="3936256" cy="1106810"/>
          </a:xfrm>
          <a:prstGeom prst="rect">
            <a:avLst/>
          </a:prstGeom>
          <a:solidFill>
            <a:srgbClr val="B8E456">
              <a:alpha val="4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4996319" y="2716686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kern="0" dirty="0"/>
          </a:p>
          <a:p>
            <a:pPr algn="ctr"/>
            <a:endParaRPr lang="pl-PL" sz="2000" kern="0" dirty="0"/>
          </a:p>
          <a:p>
            <a:pPr marL="228600" lvl="1" eaLnBrk="0" fontAlgn="base" hangingPunct="0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SzPct val="150000"/>
              <a:buBlip>
                <a:blip r:embed="rId3"/>
              </a:buBlip>
              <a:defRPr/>
            </a:pPr>
            <a:r>
              <a:rPr lang="pl-PL" sz="2000" kern="0" dirty="0"/>
              <a:t> </a:t>
            </a:r>
            <a:r>
              <a:rPr lang="pl-PL" sz="2000" kern="0" dirty="0" smtClean="0"/>
              <a:t>Środki własne </a:t>
            </a:r>
            <a:r>
              <a:rPr lang="pl-PL" sz="2000" b="1" kern="0" dirty="0" smtClean="0"/>
              <a:t>NFOŚiGW </a:t>
            </a:r>
          </a:p>
        </p:txBody>
      </p:sp>
      <p:sp>
        <p:nvSpPr>
          <p:cNvPr id="7" name="Prostokąt 6"/>
          <p:cNvSpPr/>
          <p:nvPr/>
        </p:nvSpPr>
        <p:spPr>
          <a:xfrm>
            <a:off x="348974" y="5430828"/>
            <a:ext cx="3902046" cy="657730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2" eaLnBrk="0" fontAlgn="base" hangingPunct="0">
              <a:lnSpc>
                <a:spcPct val="160000"/>
              </a:lnSpc>
              <a:spcBef>
                <a:spcPct val="0"/>
              </a:spcBef>
              <a:buClr>
                <a:srgbClr val="C00000"/>
              </a:buClr>
              <a:buSzPct val="150000"/>
              <a:buBlip>
                <a:blip r:embed="rId3"/>
              </a:buBlip>
              <a:defRPr/>
            </a:pPr>
            <a:endParaRPr lang="pl-PL" sz="2000" b="1" kern="0" dirty="0" smtClean="0">
              <a:solidFill>
                <a:schemeClr val="tx2"/>
              </a:solidFill>
            </a:endParaRPr>
          </a:p>
          <a:p>
            <a:pPr marL="179388" lvl="2" indent="-179388" eaLnBrk="0" fontAlgn="base" hangingPunct="0">
              <a:lnSpc>
                <a:spcPct val="160000"/>
              </a:lnSpc>
              <a:spcBef>
                <a:spcPct val="0"/>
              </a:spcBef>
              <a:buClr>
                <a:srgbClr val="C00000"/>
              </a:buClr>
              <a:buSzPct val="150000"/>
              <a:buBlip>
                <a:blip r:embed="rId3"/>
              </a:buBlip>
              <a:defRPr/>
            </a:pPr>
            <a:r>
              <a:rPr lang="pl-PL" sz="2000" b="1" kern="0" dirty="0" smtClean="0">
                <a:solidFill>
                  <a:schemeClr val="tx2"/>
                </a:solidFill>
              </a:rPr>
              <a:t>Fundusze Norweskie 2014-2021</a:t>
            </a:r>
            <a:endParaRPr lang="pl-PL" sz="2000" b="1" kern="0" dirty="0">
              <a:solidFill>
                <a:schemeClr val="tx2"/>
              </a:solidFill>
            </a:endParaRPr>
          </a:p>
          <a:p>
            <a:pPr marL="685800" lvl="2" eaLnBrk="0" fontAlgn="base" hangingPunct="0">
              <a:lnSpc>
                <a:spcPct val="160000"/>
              </a:lnSpc>
              <a:spcBef>
                <a:spcPct val="0"/>
              </a:spcBef>
              <a:buClr>
                <a:srgbClr val="C00000"/>
              </a:buClr>
              <a:buSzPct val="150000"/>
              <a:defRPr/>
            </a:pPr>
            <a:r>
              <a:rPr lang="pl-PL" sz="2000" b="1" kern="0" dirty="0" smtClean="0">
                <a:solidFill>
                  <a:schemeClr val="tx2"/>
                </a:solidFill>
              </a:rPr>
              <a:t> </a:t>
            </a:r>
            <a:endParaRPr lang="pl-PL" sz="2000" b="1" dirty="0">
              <a:solidFill>
                <a:schemeClr val="tx2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726360" y="4739388"/>
            <a:ext cx="3960440" cy="1143744"/>
          </a:xfrm>
          <a:prstGeom prst="rect">
            <a:avLst/>
          </a:prstGeom>
          <a:solidFill>
            <a:srgbClr val="B8E456">
              <a:alpha val="4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2" eaLnBrk="0" fontAlgn="base" hangingPunct="0">
              <a:lnSpc>
                <a:spcPct val="160000"/>
              </a:lnSpc>
              <a:spcBef>
                <a:spcPct val="0"/>
              </a:spcBef>
              <a:buClr>
                <a:srgbClr val="C00000"/>
              </a:buClr>
              <a:buSzPct val="150000"/>
              <a:buBlip>
                <a:blip r:embed="rId3"/>
              </a:buBlip>
              <a:defRPr/>
            </a:pPr>
            <a:r>
              <a:rPr lang="pl-PL" sz="2000" kern="0" dirty="0">
                <a:solidFill>
                  <a:schemeClr val="tx1"/>
                </a:solidFill>
              </a:rPr>
              <a:t>Środki</a:t>
            </a:r>
            <a:r>
              <a:rPr lang="pl-PL" sz="2000" b="1" kern="0" dirty="0">
                <a:solidFill>
                  <a:schemeClr val="tx1"/>
                </a:solidFill>
              </a:rPr>
              <a:t> </a:t>
            </a:r>
            <a:r>
              <a:rPr lang="pl-PL" sz="2000" b="1" kern="0" dirty="0" err="1">
                <a:solidFill>
                  <a:schemeClr val="tx1"/>
                </a:solidFill>
              </a:rPr>
              <a:t>WFOŚiGW</a:t>
            </a:r>
            <a:endParaRPr lang="pl-PL" sz="2000" b="1" kern="0" dirty="0">
              <a:solidFill>
                <a:schemeClr val="tx1"/>
              </a:solidFill>
            </a:endParaRPr>
          </a:p>
          <a:p>
            <a:pPr marL="685800" lvl="2" eaLnBrk="0" fontAlgn="base" hangingPunct="0">
              <a:lnSpc>
                <a:spcPct val="160000"/>
              </a:lnSpc>
              <a:spcBef>
                <a:spcPct val="0"/>
              </a:spcBef>
              <a:buClr>
                <a:srgbClr val="C00000"/>
              </a:buClr>
              <a:buSzPct val="150000"/>
              <a:buBlip>
                <a:blip r:embed="rId3"/>
              </a:buBlip>
              <a:defRPr/>
            </a:pPr>
            <a:r>
              <a:rPr lang="pl-PL" sz="2000" b="1" kern="0" dirty="0">
                <a:solidFill>
                  <a:schemeClr val="tx1"/>
                </a:solidFill>
              </a:rPr>
              <a:t> Inne </a:t>
            </a:r>
            <a:r>
              <a:rPr lang="pl-PL" sz="2000" b="1" kern="0" dirty="0" smtClean="0">
                <a:solidFill>
                  <a:schemeClr val="tx1"/>
                </a:solidFill>
              </a:rPr>
              <a:t>środki </a:t>
            </a:r>
            <a:r>
              <a:rPr lang="pl-PL" sz="2000" kern="0" dirty="0" smtClean="0">
                <a:solidFill>
                  <a:schemeClr val="tx1"/>
                </a:solidFill>
              </a:rPr>
              <a:t>np. BOŚ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3557098" y="3036057"/>
            <a:ext cx="1661356" cy="964458"/>
          </a:xfrm>
          <a:prstGeom prst="ellipse">
            <a:avLst/>
          </a:prstGeom>
          <a:solidFill>
            <a:schemeClr val="tx2">
              <a:lumMod val="40000"/>
              <a:lumOff val="60000"/>
              <a:alpha val="79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NFOŚiGW</a:t>
            </a:r>
            <a:endParaRPr lang="pl-PL" b="1" dirty="0"/>
          </a:p>
        </p:txBody>
      </p:sp>
      <p:sp>
        <p:nvSpPr>
          <p:cNvPr id="12" name="Prostokąt 11"/>
          <p:cNvSpPr/>
          <p:nvPr/>
        </p:nvSpPr>
        <p:spPr>
          <a:xfrm>
            <a:off x="322784" y="1536558"/>
            <a:ext cx="3960440" cy="1143744"/>
          </a:xfrm>
          <a:prstGeom prst="rect">
            <a:avLst/>
          </a:prstGeom>
          <a:solidFill>
            <a:srgbClr val="B8E456">
              <a:alpha val="4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>
                <a:solidFill>
                  <a:schemeClr val="tx1"/>
                </a:solidFill>
              </a:rPr>
              <a:t>Środki z funduszy europejskich </a:t>
            </a:r>
            <a:br>
              <a:rPr lang="pl-PL" sz="2200" b="1" dirty="0">
                <a:solidFill>
                  <a:schemeClr val="tx1"/>
                </a:solidFill>
              </a:rPr>
            </a:br>
            <a:r>
              <a:rPr lang="pl-PL" sz="2200" b="1" dirty="0">
                <a:solidFill>
                  <a:schemeClr val="tx1"/>
                </a:solidFill>
              </a:rPr>
              <a:t>i zagranicznych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690220" y="1536558"/>
            <a:ext cx="3960440" cy="1143744"/>
          </a:xfrm>
          <a:prstGeom prst="rect">
            <a:avLst/>
          </a:prstGeom>
          <a:solidFill>
            <a:srgbClr val="B8E456">
              <a:alpha val="4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2" eaLnBrk="0" fontAlgn="base" hangingPunct="0">
              <a:lnSpc>
                <a:spcPct val="160000"/>
              </a:lnSpc>
              <a:spcBef>
                <a:spcPct val="0"/>
              </a:spcBef>
              <a:buClr>
                <a:srgbClr val="C00000"/>
              </a:buClr>
              <a:buSzPct val="150000"/>
              <a:defRPr/>
            </a:pPr>
            <a:r>
              <a:rPr lang="pl-PL" sz="2000" b="1" kern="0" dirty="0" smtClean="0">
                <a:solidFill>
                  <a:schemeClr val="tx1"/>
                </a:solidFill>
              </a:rPr>
              <a:t>Środki Krajowe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22927" y="4114920"/>
            <a:ext cx="395955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Linia demarkacyjna </a:t>
            </a:r>
            <a:endParaRPr lang="pl-PL" sz="2000" b="1" dirty="0">
              <a:solidFill>
                <a:schemeClr val="tx2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22040" y="4670740"/>
            <a:ext cx="3960440" cy="633821"/>
          </a:xfrm>
          <a:prstGeom prst="rect">
            <a:avLst/>
          </a:prstGeom>
          <a:solidFill>
            <a:srgbClr val="B8E456">
              <a:alpha val="4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2" eaLnBrk="0" fontAlgn="base" hangingPunct="0">
              <a:lnSpc>
                <a:spcPct val="160000"/>
              </a:lnSpc>
              <a:spcBef>
                <a:spcPct val="0"/>
              </a:spcBef>
              <a:buClr>
                <a:srgbClr val="C00000"/>
              </a:buClr>
              <a:buSzPct val="150000"/>
              <a:buBlip>
                <a:blip r:embed="rId3"/>
              </a:buBlip>
              <a:defRPr/>
            </a:pPr>
            <a:r>
              <a:rPr lang="pl-PL" sz="2000" b="1" kern="0" dirty="0" smtClean="0">
                <a:solidFill>
                  <a:schemeClr val="tx2"/>
                </a:solidFill>
              </a:rPr>
              <a:t> RPO </a:t>
            </a:r>
            <a:r>
              <a:rPr lang="pl-PL" sz="2000" b="1" kern="0" dirty="0">
                <a:solidFill>
                  <a:schemeClr val="tx2"/>
                </a:solidFill>
              </a:rPr>
              <a:t>2014-2020</a:t>
            </a:r>
            <a:endParaRPr lang="pl-PL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431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539552" y="2060848"/>
            <a:ext cx="7733045" cy="2592288"/>
          </a:xfrm>
          <a:prstGeom prst="roundRect">
            <a:avLst/>
          </a:prstGeom>
          <a:solidFill>
            <a:schemeClr val="tx2">
              <a:lumMod val="40000"/>
              <a:lumOff val="60000"/>
              <a:alpha val="33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2000" dirty="0">
                <a:solidFill>
                  <a:schemeClr val="tx1"/>
                </a:solidFill>
              </a:rPr>
              <a:t>w</a:t>
            </a:r>
            <a:r>
              <a:rPr lang="pl-PL" sz="2000" dirty="0" smtClean="0">
                <a:solidFill>
                  <a:schemeClr val="tx1"/>
                </a:solidFill>
              </a:rPr>
              <a:t> ramach trybu konkursowego o wsparcie będą mogły ubiegać się projekty z województw, w których w czasie trwania naboru POIiŚ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b="1" dirty="0" smtClean="0">
                <a:solidFill>
                  <a:schemeClr val="tx1"/>
                </a:solidFill>
              </a:rPr>
              <a:t>nie przeprowadzono </a:t>
            </a:r>
            <a:r>
              <a:rPr lang="pl-PL" sz="2000" dirty="0" smtClean="0">
                <a:solidFill>
                  <a:schemeClr val="tx1"/>
                </a:solidFill>
              </a:rPr>
              <a:t>naboru wniosków o dofinansowanie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na dany typ inwestycji 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827584" y="620688"/>
            <a:ext cx="6815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/>
              <a:t>POIiŚ</a:t>
            </a:r>
            <a:r>
              <a:rPr lang="pl-PL" sz="2400" b="1" dirty="0"/>
              <a:t> 2014-2020 Poddziałanie </a:t>
            </a:r>
            <a:r>
              <a:rPr lang="pl-PL" sz="2400" b="1" dirty="0" smtClean="0"/>
              <a:t>1.6.2 </a:t>
            </a:r>
            <a:r>
              <a:rPr lang="pl-PL" sz="2400" b="1" dirty="0"/>
              <a:t>a RPO</a:t>
            </a:r>
          </a:p>
          <a:p>
            <a:pPr algn="ctr"/>
            <a:r>
              <a:rPr lang="pl-PL" sz="2400" b="1" dirty="0"/>
              <a:t>- Linia demarkacyjna</a:t>
            </a:r>
          </a:p>
        </p:txBody>
      </p:sp>
    </p:spTree>
    <p:extLst>
      <p:ext uri="{BB962C8B-B14F-4D97-AF65-F5344CB8AC3E}">
        <p14:creationId xmlns:p14="http://schemas.microsoft.com/office/powerpoint/2010/main" val="10389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a 9"/>
          <p:cNvSpPr/>
          <p:nvPr/>
        </p:nvSpPr>
        <p:spPr>
          <a:xfrm>
            <a:off x="351347" y="1556792"/>
            <a:ext cx="2253825" cy="88985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I Nabór wniosków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620688"/>
            <a:ext cx="9039266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err="1" smtClean="0">
                <a:solidFill>
                  <a:prstClr val="black"/>
                </a:solidFill>
              </a:rPr>
              <a:t>POIiŚ</a:t>
            </a:r>
            <a:r>
              <a:rPr lang="pl-PL" sz="2400" b="1" dirty="0" smtClean="0">
                <a:solidFill>
                  <a:prstClr val="black"/>
                </a:solidFill>
              </a:rPr>
              <a:t> 2014-2020 Poddziałanie 1.6.2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smtClean="0">
                <a:solidFill>
                  <a:prstClr val="black"/>
                </a:solidFill>
              </a:rPr>
              <a:t>Sieci </a:t>
            </a:r>
            <a:r>
              <a:rPr lang="pl-PL" sz="2400" b="1" dirty="0">
                <a:solidFill>
                  <a:prstClr val="black"/>
                </a:solidFill>
              </a:rPr>
              <a:t>ciepłownicze i chłodnicze </a:t>
            </a:r>
            <a:r>
              <a:rPr lang="pl-PL" sz="2400" b="1" dirty="0" smtClean="0">
                <a:solidFill>
                  <a:prstClr val="black"/>
                </a:solidFill>
              </a:rPr>
              <a:t>dla </a:t>
            </a:r>
            <a:r>
              <a:rPr lang="pl-PL" sz="2400" b="1" dirty="0">
                <a:solidFill>
                  <a:prstClr val="black"/>
                </a:solidFill>
              </a:rPr>
              <a:t>źródeł wysokosprawnej kogeneracji</a:t>
            </a:r>
            <a:r>
              <a:rPr lang="pl-PL" sz="24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Prostokąt 5"/>
          <p:cNvSpPr/>
          <p:nvPr/>
        </p:nvSpPr>
        <p:spPr>
          <a:xfrm>
            <a:off x="2843808" y="1454762"/>
            <a:ext cx="5377744" cy="14701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Tryb konkursowy- </a:t>
            </a:r>
            <a:r>
              <a:rPr lang="pl-PL" dirty="0">
                <a:solidFill>
                  <a:schemeClr val="tx1"/>
                </a:solidFill>
              </a:rPr>
              <a:t>I nabór – </a:t>
            </a:r>
            <a:r>
              <a:rPr lang="pl-PL" b="1" dirty="0">
                <a:solidFill>
                  <a:schemeClr val="tx1"/>
                </a:solidFill>
              </a:rPr>
              <a:t>zakończony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3 wnioski </a:t>
            </a:r>
            <a:r>
              <a:rPr lang="pl-PL" dirty="0">
                <a:solidFill>
                  <a:schemeClr val="tx1"/>
                </a:solidFill>
              </a:rPr>
              <a:t>– </a:t>
            </a:r>
            <a:r>
              <a:rPr lang="pl-PL" dirty="0" smtClean="0">
                <a:solidFill>
                  <a:schemeClr val="tx1"/>
                </a:solidFill>
              </a:rPr>
              <a:t>7,1 </a:t>
            </a:r>
            <a:r>
              <a:rPr lang="pl-PL" dirty="0">
                <a:solidFill>
                  <a:schemeClr val="tx1"/>
                </a:solidFill>
              </a:rPr>
              <a:t>mln zł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2 wnioski pozytywna ocena merytoryczna </a:t>
            </a:r>
            <a:r>
              <a:rPr lang="pl-PL" b="1" dirty="0" smtClean="0">
                <a:solidFill>
                  <a:schemeClr val="tx1"/>
                </a:solidFill>
              </a:rPr>
              <a:t>– 2,6 mln zł  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843808" y="3075399"/>
            <a:ext cx="5377744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Tryb konkursowy- </a:t>
            </a:r>
            <a:r>
              <a:rPr lang="pl-PL" dirty="0">
                <a:solidFill>
                  <a:schemeClr val="tx1"/>
                </a:solidFill>
              </a:rPr>
              <a:t>II nabór </a:t>
            </a:r>
            <a:r>
              <a:rPr lang="pl-PL" dirty="0" smtClean="0">
                <a:solidFill>
                  <a:schemeClr val="tx1"/>
                </a:solidFill>
              </a:rPr>
              <a:t>– </a:t>
            </a:r>
            <a:r>
              <a:rPr lang="pl-PL" b="1" dirty="0" smtClean="0">
                <a:solidFill>
                  <a:schemeClr val="tx1"/>
                </a:solidFill>
              </a:rPr>
              <a:t>zakończony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5 wniosków – 36 mln zł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3 </a:t>
            </a:r>
            <a:r>
              <a:rPr lang="pl-PL" dirty="0" smtClean="0">
                <a:solidFill>
                  <a:schemeClr val="tx1"/>
                </a:solidFill>
              </a:rPr>
              <a:t>wnioski pozytywna ocena </a:t>
            </a:r>
            <a:r>
              <a:rPr lang="pl-PL" b="1" dirty="0" smtClean="0">
                <a:solidFill>
                  <a:schemeClr val="tx1"/>
                </a:solidFill>
              </a:rPr>
              <a:t>– 25,2 mln zł 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351347" y="3284984"/>
            <a:ext cx="2253825" cy="88985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II </a:t>
            </a:r>
            <a:r>
              <a:rPr lang="pl-PL" b="1" dirty="0">
                <a:solidFill>
                  <a:schemeClr val="tx1"/>
                </a:solidFill>
              </a:rPr>
              <a:t>Nabór wniosków</a:t>
            </a:r>
          </a:p>
        </p:txBody>
      </p:sp>
      <p:sp>
        <p:nvSpPr>
          <p:cNvPr id="9" name="Elipsa 8"/>
          <p:cNvSpPr/>
          <p:nvPr/>
        </p:nvSpPr>
        <p:spPr>
          <a:xfrm>
            <a:off x="351346" y="4941168"/>
            <a:ext cx="2253825" cy="88985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III </a:t>
            </a:r>
            <a:r>
              <a:rPr lang="pl-PL" b="1" dirty="0">
                <a:solidFill>
                  <a:schemeClr val="tx1"/>
                </a:solidFill>
              </a:rPr>
              <a:t>Nabór wniosków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843808" y="4666014"/>
            <a:ext cx="5407242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Tryb konkursowy- </a:t>
            </a:r>
            <a:r>
              <a:rPr lang="pl-PL" dirty="0" smtClean="0">
                <a:solidFill>
                  <a:schemeClr val="tx1"/>
                </a:solidFill>
              </a:rPr>
              <a:t>III </a:t>
            </a:r>
            <a:r>
              <a:rPr lang="pl-PL" dirty="0">
                <a:solidFill>
                  <a:schemeClr val="tx1"/>
                </a:solidFill>
              </a:rPr>
              <a:t>nabór </a:t>
            </a:r>
            <a:r>
              <a:rPr lang="pl-PL" dirty="0" smtClean="0">
                <a:solidFill>
                  <a:schemeClr val="tx1"/>
                </a:solidFill>
              </a:rPr>
              <a:t>– </a:t>
            </a:r>
            <a:r>
              <a:rPr lang="pl-PL" b="1" dirty="0" smtClean="0">
                <a:solidFill>
                  <a:schemeClr val="tx1"/>
                </a:solidFill>
              </a:rPr>
              <a:t>zakończony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1 wniosek – 6,25 mln zł</a:t>
            </a: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 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zaokrąglony 17"/>
          <p:cNvSpPr/>
          <p:nvPr/>
        </p:nvSpPr>
        <p:spPr>
          <a:xfrm>
            <a:off x="539552" y="2924944"/>
            <a:ext cx="7724497" cy="11749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dirty="0">
                <a:solidFill>
                  <a:schemeClr val="accent4">
                    <a:lumMod val="50000"/>
                  </a:schemeClr>
                </a:solidFill>
              </a:rPr>
              <a:t>W ramach perspektywy 2014-2021 NFOŚiGW wraz z MŚ będzie </a:t>
            </a:r>
            <a:r>
              <a:rPr lang="pl-PL" sz="2000" b="1" dirty="0">
                <a:solidFill>
                  <a:schemeClr val="accent4">
                    <a:lumMod val="50000"/>
                  </a:schemeClr>
                </a:solidFill>
              </a:rPr>
              <a:t>Operatorem Programu Środowisko, energia i zmiany klimatu</a:t>
            </a:r>
            <a:r>
              <a:rPr lang="pl-PL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endParaRPr lang="pl-PL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</a:rPr>
              <a:t>który </a:t>
            </a:r>
            <a:r>
              <a:rPr lang="pl-PL" sz="2000" dirty="0">
                <a:solidFill>
                  <a:schemeClr val="accent4">
                    <a:lumMod val="50000"/>
                  </a:schemeClr>
                </a:solidFill>
              </a:rPr>
              <a:t>podzielony został na </a:t>
            </a:r>
            <a:r>
              <a:rPr lang="pl-PL" sz="2000" b="1" dirty="0">
                <a:solidFill>
                  <a:schemeClr val="accent4">
                    <a:lumMod val="50000"/>
                  </a:schemeClr>
                </a:solidFill>
              </a:rPr>
              <a:t>3 </a:t>
            </a:r>
            <a:r>
              <a:rPr lang="pl-PL" sz="2000" b="1" dirty="0" smtClean="0">
                <a:solidFill>
                  <a:schemeClr val="accent4">
                    <a:lumMod val="50000"/>
                  </a:schemeClr>
                </a:solidFill>
              </a:rPr>
              <a:t>obszary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849364" y="1512315"/>
            <a:ext cx="7104871" cy="1144280"/>
          </a:xfrm>
          <a:prstGeom prst="roundRect">
            <a:avLst/>
          </a:prstGeom>
          <a:solidFill>
            <a:schemeClr val="tx2">
              <a:lumMod val="20000"/>
              <a:lumOff val="80000"/>
              <a:alpha val="51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l-PL" sz="2000" b="1" dirty="0">
                <a:solidFill>
                  <a:schemeClr val="tx1"/>
                </a:solidFill>
              </a:rPr>
              <a:t>Bezzwrotna pomoc finansowa </a:t>
            </a:r>
            <a:r>
              <a:rPr lang="pl-PL" sz="2000" dirty="0">
                <a:solidFill>
                  <a:schemeClr val="tx1"/>
                </a:solidFill>
              </a:rPr>
              <a:t>dla Polski </a:t>
            </a:r>
            <a:r>
              <a:rPr lang="pl-PL" sz="2000" dirty="0" smtClean="0">
                <a:solidFill>
                  <a:schemeClr val="tx1"/>
                </a:solidFill>
              </a:rPr>
              <a:t>instrumentów </a:t>
            </a:r>
            <a:r>
              <a:rPr lang="pl-PL" sz="2000" dirty="0">
                <a:solidFill>
                  <a:schemeClr val="tx1"/>
                </a:solidFill>
              </a:rPr>
              <a:t>pod nazwą: Mechanizm Finansowy EOG oraz Norweski Mechanizm Finansowy (potocznie </a:t>
            </a:r>
            <a:r>
              <a:rPr lang="pl-PL" sz="2000" dirty="0" smtClean="0">
                <a:solidFill>
                  <a:schemeClr val="tx1"/>
                </a:solidFill>
              </a:rPr>
              <a:t>zwany </a:t>
            </a:r>
            <a:r>
              <a:rPr lang="pl-PL" sz="2000" dirty="0">
                <a:solidFill>
                  <a:schemeClr val="tx1"/>
                </a:solidFill>
              </a:rPr>
              <a:t>jako </a:t>
            </a:r>
            <a:r>
              <a:rPr lang="pl-PL" sz="2000" b="1" dirty="0">
                <a:solidFill>
                  <a:schemeClr val="tx1"/>
                </a:solidFill>
              </a:rPr>
              <a:t>fundusze norweskie</a:t>
            </a:r>
            <a:r>
              <a:rPr lang="pl-PL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393454"/>
            <a:ext cx="9039266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3200" b="1" dirty="0" smtClean="0">
                <a:solidFill>
                  <a:prstClr val="black"/>
                </a:solidFill>
              </a:rPr>
              <a:t>Fundusze </a:t>
            </a:r>
            <a:r>
              <a:rPr lang="pl-PL" sz="3200" b="1" dirty="0">
                <a:solidFill>
                  <a:prstClr val="black"/>
                </a:solidFill>
              </a:rPr>
              <a:t>N</a:t>
            </a:r>
            <a:r>
              <a:rPr lang="pl-PL" sz="3200" b="1" dirty="0" smtClean="0">
                <a:solidFill>
                  <a:prstClr val="black"/>
                </a:solidFill>
              </a:rPr>
              <a:t>orweskie </a:t>
            </a:r>
            <a:r>
              <a:rPr lang="pl-PL" sz="3200" b="1" dirty="0">
                <a:solidFill>
                  <a:prstClr val="black"/>
                </a:solidFill>
              </a:rPr>
              <a:t>i EOG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3200" b="1" dirty="0">
                <a:solidFill>
                  <a:prstClr val="black"/>
                </a:solidFill>
              </a:rPr>
              <a:t>perspektywy 2014-2021 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163149" y="4293096"/>
            <a:ext cx="8712968" cy="1800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2000" b="1" dirty="0" smtClean="0">
                <a:solidFill>
                  <a:schemeClr val="tx1"/>
                </a:solidFill>
              </a:rPr>
              <a:t>Początek marca </a:t>
            </a:r>
            <a:r>
              <a:rPr lang="pl-PL" sz="2000" dirty="0">
                <a:solidFill>
                  <a:schemeClr val="tx1"/>
                </a:solidFill>
              </a:rPr>
              <a:t>br. </a:t>
            </a:r>
            <a:r>
              <a:rPr lang="pl-PL" sz="2000" dirty="0" smtClean="0">
                <a:solidFill>
                  <a:schemeClr val="tx1"/>
                </a:solidFill>
              </a:rPr>
              <a:t>– MŚ organizuje spotkanie interesariuszy – </a:t>
            </a:r>
            <a:r>
              <a:rPr lang="pl-PL" sz="2000" b="1" dirty="0" smtClean="0">
                <a:solidFill>
                  <a:schemeClr val="tx1"/>
                </a:solidFill>
              </a:rPr>
              <a:t>szczegółowe określenie rodzaju </a:t>
            </a:r>
            <a:r>
              <a:rPr lang="pl-PL" sz="2000" b="1" dirty="0">
                <a:solidFill>
                  <a:schemeClr val="tx1"/>
                </a:solidFill>
              </a:rPr>
              <a:t>przedsięwzięć/projektów </a:t>
            </a:r>
            <a:r>
              <a:rPr lang="pl-PL" sz="2000" dirty="0">
                <a:solidFill>
                  <a:schemeClr val="tx1"/>
                </a:solidFill>
              </a:rPr>
              <a:t>jakie powinny być finansowane </a:t>
            </a:r>
            <a:r>
              <a:rPr lang="pl-PL" sz="2000" dirty="0" smtClean="0">
                <a:solidFill>
                  <a:schemeClr val="tx1"/>
                </a:solidFill>
              </a:rPr>
              <a:t>                 z </a:t>
            </a:r>
            <a:r>
              <a:rPr lang="pl-PL" sz="2000" dirty="0">
                <a:solidFill>
                  <a:schemeClr val="tx1"/>
                </a:solidFill>
              </a:rPr>
              <a:t>poszczególnych </a:t>
            </a:r>
            <a:r>
              <a:rPr lang="pl-PL" sz="2000" dirty="0" smtClean="0">
                <a:solidFill>
                  <a:schemeClr val="tx1"/>
                </a:solidFill>
              </a:rPr>
              <a:t>obszarów.</a:t>
            </a:r>
          </a:p>
          <a:p>
            <a:pPr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Ministerstwa Inwestycji i Rozwoju  na swojej stronie informuje, że </a:t>
            </a:r>
            <a:r>
              <a:rPr lang="pl-PL" sz="2000" b="1" dirty="0" smtClean="0">
                <a:solidFill>
                  <a:schemeClr val="tx1"/>
                </a:solidFill>
              </a:rPr>
              <a:t>pierwsze </a:t>
            </a:r>
            <a:r>
              <a:rPr lang="pl-PL" sz="2000" b="1" dirty="0">
                <a:solidFill>
                  <a:schemeClr val="tx1"/>
                </a:solidFill>
              </a:rPr>
              <a:t>nabory </a:t>
            </a:r>
            <a:r>
              <a:rPr lang="pl-PL" sz="2000" dirty="0">
                <a:solidFill>
                  <a:schemeClr val="tx1"/>
                </a:solidFill>
              </a:rPr>
              <a:t>mogą rozpocząć się </a:t>
            </a:r>
            <a:r>
              <a:rPr lang="pl-PL" sz="2000" b="1" dirty="0">
                <a:solidFill>
                  <a:schemeClr val="tx1"/>
                </a:solidFill>
              </a:rPr>
              <a:t>w </a:t>
            </a:r>
            <a:r>
              <a:rPr lang="pl-PL" sz="2000" b="1" dirty="0" smtClean="0">
                <a:solidFill>
                  <a:schemeClr val="tx1"/>
                </a:solidFill>
              </a:rPr>
              <a:t>I połowie 2018</a:t>
            </a:r>
            <a:r>
              <a:rPr lang="pl-PL" sz="2000" dirty="0" smtClean="0">
                <a:solidFill>
                  <a:schemeClr val="tx1"/>
                </a:solidFill>
              </a:rPr>
              <a:t> ( plan może ulec zmianie) 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zaokrąglony 17"/>
          <p:cNvSpPr/>
          <p:nvPr/>
        </p:nvSpPr>
        <p:spPr>
          <a:xfrm>
            <a:off x="174335" y="3964618"/>
            <a:ext cx="6193107" cy="6748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2000" b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pl-PL" sz="2400" b="1" dirty="0" smtClean="0">
                <a:solidFill>
                  <a:schemeClr val="tx1"/>
                </a:solidFill>
              </a:rPr>
              <a:t>2. Łagodzenie </a:t>
            </a:r>
            <a:r>
              <a:rPr lang="pl-PL" sz="2400" b="1" dirty="0">
                <a:solidFill>
                  <a:schemeClr val="tx1"/>
                </a:solidFill>
              </a:rPr>
              <a:t>Zmian Klimatu i Adaptacja</a:t>
            </a:r>
          </a:p>
          <a:p>
            <a:pPr>
              <a:defRPr/>
            </a:pPr>
            <a:endParaRPr lang="pl-PL" sz="2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206918" y="1552051"/>
            <a:ext cx="6193107" cy="673356"/>
          </a:xfrm>
          <a:prstGeom prst="roundRect">
            <a:avLst>
              <a:gd name="adj" fmla="val 25712"/>
            </a:avLst>
          </a:prstGeom>
          <a:solidFill>
            <a:schemeClr val="tx2">
              <a:lumMod val="20000"/>
              <a:lumOff val="80000"/>
              <a:alpha val="51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2400" b="1" dirty="0" smtClean="0">
                <a:solidFill>
                  <a:schemeClr val="accent4">
                    <a:lumMod val="50000"/>
                  </a:schemeClr>
                </a:solidFill>
              </a:rPr>
              <a:t>Budżet Programu 140 mln EUR</a:t>
            </a:r>
            <a:endParaRPr lang="pl-PL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393454"/>
            <a:ext cx="9039266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3200" b="1" dirty="0" smtClean="0">
                <a:solidFill>
                  <a:prstClr val="black"/>
                </a:solidFill>
              </a:rPr>
              <a:t>Fundusze </a:t>
            </a:r>
            <a:r>
              <a:rPr lang="pl-PL" sz="3200" b="1" dirty="0">
                <a:solidFill>
                  <a:prstClr val="black"/>
                </a:solidFill>
              </a:rPr>
              <a:t>N</a:t>
            </a:r>
            <a:r>
              <a:rPr lang="pl-PL" sz="3200" b="1" dirty="0" smtClean="0">
                <a:solidFill>
                  <a:prstClr val="black"/>
                </a:solidFill>
              </a:rPr>
              <a:t>orweskie </a:t>
            </a:r>
            <a:r>
              <a:rPr lang="pl-PL" sz="3200" b="1" dirty="0">
                <a:solidFill>
                  <a:prstClr val="black"/>
                </a:solidFill>
              </a:rPr>
              <a:t>i EOG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3200" b="1" dirty="0">
                <a:solidFill>
                  <a:prstClr val="black"/>
                </a:solidFill>
              </a:rPr>
              <a:t>perspektywy 2014-2021 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6659187" y="2757610"/>
            <a:ext cx="2365155" cy="674804"/>
          </a:xfrm>
          <a:prstGeom prst="roundRect">
            <a:avLst>
              <a:gd name="adj" fmla="val 15420"/>
            </a:avLst>
          </a:prstGeom>
          <a:solidFill>
            <a:schemeClr val="tx2">
              <a:lumMod val="20000"/>
              <a:lumOff val="80000"/>
              <a:alpha val="51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2200" b="1" dirty="0" smtClean="0">
                <a:solidFill>
                  <a:schemeClr val="accent4">
                    <a:lumMod val="50000"/>
                  </a:schemeClr>
                </a:solidFill>
              </a:rPr>
              <a:t>100, </a:t>
            </a:r>
            <a:r>
              <a:rPr lang="pl-PL" sz="2200" b="1" dirty="0">
                <a:solidFill>
                  <a:schemeClr val="accent4">
                    <a:lumMod val="50000"/>
                  </a:schemeClr>
                </a:solidFill>
              </a:rPr>
              <a:t>800 </a:t>
            </a:r>
            <a:r>
              <a:rPr lang="pl-PL" sz="2200" b="1" dirty="0" smtClean="0">
                <a:solidFill>
                  <a:schemeClr val="accent4">
                    <a:lumMod val="50000"/>
                  </a:schemeClr>
                </a:solidFill>
              </a:rPr>
              <a:t>mln EUR</a:t>
            </a:r>
            <a:endParaRPr lang="pl-PL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186639" y="2601590"/>
            <a:ext cx="6194354" cy="98684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2400" b="1" dirty="0" smtClean="0">
                <a:solidFill>
                  <a:schemeClr val="tx1"/>
                </a:solidFill>
              </a:rPr>
              <a:t>1.Energia </a:t>
            </a:r>
            <a:r>
              <a:rPr lang="pl-PL" sz="2400" b="1" dirty="0">
                <a:solidFill>
                  <a:schemeClr val="tx1"/>
                </a:solidFill>
              </a:rPr>
              <a:t>Odnawialna, Efektywność </a:t>
            </a:r>
            <a:r>
              <a:rPr lang="pl-PL" sz="2400" b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</a:rPr>
              <a:t>  Energetyczna, Bezpieczeństwo </a:t>
            </a:r>
            <a:r>
              <a:rPr lang="pl-PL" sz="2400" b="1" dirty="0">
                <a:solidFill>
                  <a:schemeClr val="tx1"/>
                </a:solidFill>
              </a:rPr>
              <a:t>Energetyczne</a:t>
            </a:r>
            <a:endParaRPr lang="pl-PL" sz="24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6645464" y="3964618"/>
            <a:ext cx="2365155" cy="674804"/>
          </a:xfrm>
          <a:prstGeom prst="roundRect">
            <a:avLst>
              <a:gd name="adj" fmla="val 15420"/>
            </a:avLst>
          </a:prstGeom>
          <a:solidFill>
            <a:schemeClr val="tx2">
              <a:lumMod val="20000"/>
              <a:lumOff val="80000"/>
              <a:alpha val="51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2200" b="1" dirty="0" smtClean="0">
                <a:solidFill>
                  <a:schemeClr val="accent4">
                    <a:lumMod val="50000"/>
                  </a:schemeClr>
                </a:solidFill>
              </a:rPr>
              <a:t>26,6 mln EUR</a:t>
            </a:r>
            <a:endParaRPr lang="pl-PL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206918" y="5079023"/>
            <a:ext cx="6193107" cy="6748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pl-PL" sz="2400" b="1" dirty="0" smtClean="0">
                <a:solidFill>
                  <a:schemeClr val="tx1"/>
                </a:solidFill>
              </a:rPr>
              <a:t>3. Środowisko </a:t>
            </a:r>
            <a:r>
              <a:rPr lang="pl-PL" sz="2400" b="1" dirty="0">
                <a:solidFill>
                  <a:schemeClr val="tx1"/>
                </a:solidFill>
              </a:rPr>
              <a:t>i Ekosystemy</a:t>
            </a:r>
          </a:p>
          <a:p>
            <a:pPr algn="ctr">
              <a:defRPr/>
            </a:pPr>
            <a:endParaRPr lang="pl-PL" sz="2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6613353" y="5079023"/>
            <a:ext cx="2365155" cy="674804"/>
          </a:xfrm>
          <a:prstGeom prst="roundRect">
            <a:avLst>
              <a:gd name="adj" fmla="val 15420"/>
            </a:avLst>
          </a:prstGeom>
          <a:solidFill>
            <a:schemeClr val="tx2">
              <a:lumMod val="20000"/>
              <a:lumOff val="80000"/>
              <a:alpha val="51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2200" b="1" dirty="0" smtClean="0">
                <a:solidFill>
                  <a:schemeClr val="accent4">
                    <a:lumMod val="50000"/>
                  </a:schemeClr>
                </a:solidFill>
              </a:rPr>
              <a:t>12,6 mln EUR</a:t>
            </a:r>
            <a:endParaRPr lang="pl-PL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34</a:t>
            </a:fld>
            <a:endParaRPr lang="pl-PL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51520" y="332656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3347864" y="2132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Środki własne</a:t>
            </a:r>
          </a:p>
          <a:p>
            <a:pPr algn="ctr"/>
            <a:endParaRPr lang="pl-PL" sz="2000" b="1" dirty="0" smtClean="0">
              <a:solidFill>
                <a:srgbClr val="00B05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B050"/>
                </a:solidFill>
              </a:rPr>
              <a:t>Narodowy Fundusz Ochrony Środowiska </a:t>
            </a:r>
            <a:br>
              <a:rPr lang="pl-PL" sz="2000" b="1" dirty="0" smtClean="0">
                <a:solidFill>
                  <a:srgbClr val="00B050"/>
                </a:solidFill>
              </a:rPr>
            </a:br>
            <a:r>
              <a:rPr lang="pl-PL" sz="2000" b="1" dirty="0" smtClean="0">
                <a:solidFill>
                  <a:srgbClr val="00B050"/>
                </a:solidFill>
              </a:rPr>
              <a:t>i Gospodarki Wodnej</a:t>
            </a:r>
            <a:endParaRPr lang="pl-PL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619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426136" y="2972426"/>
            <a:ext cx="8313394" cy="2616814"/>
          </a:xfrm>
          <a:prstGeom prst="roundRect">
            <a:avLst/>
          </a:prstGeom>
          <a:solidFill>
            <a:srgbClr val="AFE13F">
              <a:alpha val="5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900" b="1" dirty="0">
                <a:solidFill>
                  <a:schemeClr val="tx1"/>
                </a:solidFill>
              </a:rPr>
              <a:t>Część 2) Współfinansowanie projektów </a:t>
            </a:r>
            <a:r>
              <a:rPr lang="pl-PL" sz="1900" b="1" dirty="0" err="1">
                <a:solidFill>
                  <a:schemeClr val="tx1"/>
                </a:solidFill>
              </a:rPr>
              <a:t>POIiŚ</a:t>
            </a:r>
            <a:r>
              <a:rPr lang="pl-PL" sz="1900" b="1" dirty="0">
                <a:solidFill>
                  <a:schemeClr val="tx1"/>
                </a:solidFill>
              </a:rPr>
              <a:t> </a:t>
            </a:r>
            <a:r>
              <a:rPr lang="pl-PL" sz="1900" b="1" dirty="0" smtClean="0">
                <a:solidFill>
                  <a:schemeClr val="tx1"/>
                </a:solidFill>
              </a:rPr>
              <a:t>w </a:t>
            </a:r>
            <a:r>
              <a:rPr lang="pl-PL" sz="1900" b="1" dirty="0">
                <a:solidFill>
                  <a:schemeClr val="tx1"/>
                </a:solidFill>
              </a:rPr>
              <a:t>ramach I osi priorytetowej </a:t>
            </a:r>
            <a:r>
              <a:rPr lang="pl-PL" sz="1900" b="1" dirty="0" err="1" smtClean="0">
                <a:solidFill>
                  <a:schemeClr val="tx1"/>
                </a:solidFill>
              </a:rPr>
              <a:t>POIiŚ</a:t>
            </a:r>
            <a:endParaRPr lang="pl-PL" sz="1900" b="1" dirty="0" smtClean="0">
              <a:solidFill>
                <a:schemeClr val="tx1"/>
              </a:solidFill>
            </a:endParaRPr>
          </a:p>
          <a:p>
            <a:endParaRPr lang="pl-PL" sz="1900" b="1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Nabór wniosków: jest skorelowany z poszczególnymi naborami / konkursami POIiŚ </a:t>
            </a:r>
            <a:r>
              <a:rPr lang="pl-PL" dirty="0" smtClean="0">
                <a:solidFill>
                  <a:schemeClr val="tx1"/>
                </a:solidFill>
              </a:rPr>
              <a:t>2014 - 2020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Budżet</a:t>
            </a:r>
            <a:r>
              <a:rPr lang="pl-PL" dirty="0">
                <a:solidFill>
                  <a:schemeClr val="tx1"/>
                </a:solidFill>
              </a:rPr>
              <a:t>: 500 mln zł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Pożyczka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Nabór ciągły </a:t>
            </a:r>
            <a:r>
              <a:rPr lang="pl-PL" b="1" dirty="0" smtClean="0">
                <a:solidFill>
                  <a:srgbClr val="FF0000"/>
                </a:solidFill>
              </a:rPr>
              <a:t>do 28.12.2018 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810716" y="373897"/>
            <a:ext cx="7615262" cy="1143000"/>
          </a:xfrm>
        </p:spPr>
        <p:txBody>
          <a:bodyPr>
            <a:normAutofit/>
          </a:bodyPr>
          <a:lstStyle/>
          <a:p>
            <a:pPr algn="ctr"/>
            <a:r>
              <a:rPr lang="pl-PL" sz="3400" dirty="0" smtClean="0"/>
              <a:t>Środki własne NFOŚiGW</a:t>
            </a:r>
            <a:br>
              <a:rPr lang="pl-PL" sz="3400" dirty="0" smtClean="0"/>
            </a:br>
            <a:r>
              <a:rPr lang="pl-PL" sz="3400" dirty="0" smtClean="0">
                <a:solidFill>
                  <a:srgbClr val="7EA002"/>
                </a:solidFill>
              </a:rPr>
              <a:t>Wdrażane programy priorytetowe</a:t>
            </a:r>
            <a:endParaRPr lang="pl-PL" sz="3400" dirty="0">
              <a:solidFill>
                <a:srgbClr val="7EA002"/>
              </a:solidFill>
            </a:endParaRPr>
          </a:p>
        </p:txBody>
      </p:sp>
      <p:sp>
        <p:nvSpPr>
          <p:cNvPr id="9" name="Symbol zastępczy zawartości 21"/>
          <p:cNvSpPr txBox="1">
            <a:spLocks/>
          </p:cNvSpPr>
          <p:nvPr/>
        </p:nvSpPr>
        <p:spPr>
          <a:xfrm>
            <a:off x="426136" y="1700808"/>
            <a:ext cx="831339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pl-PL" b="1" dirty="0" smtClean="0"/>
              <a:t>5.8. Wsparcie przedsięwzięć w zakresie </a:t>
            </a:r>
            <a:r>
              <a:rPr lang="pl-PL" b="1" dirty="0" smtClean="0">
                <a:solidFill>
                  <a:srgbClr val="5F7901"/>
                </a:solidFill>
              </a:rPr>
              <a:t>niskoemisyjnej </a:t>
            </a:r>
            <a:r>
              <a:rPr lang="pl-PL" b="1" dirty="0"/>
              <a:t> </a:t>
            </a:r>
            <a:r>
              <a:rPr lang="pl-PL" b="1" dirty="0" smtClean="0"/>
              <a:t>i zasobooszczędnej gospodarki </a:t>
            </a:r>
          </a:p>
        </p:txBody>
      </p:sp>
      <p:sp>
        <p:nvSpPr>
          <p:cNvPr id="5" name="Elipsa 4"/>
          <p:cNvSpPr/>
          <p:nvPr/>
        </p:nvSpPr>
        <p:spPr>
          <a:xfrm>
            <a:off x="4185026" y="4280833"/>
            <a:ext cx="4527570" cy="184768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 smtClean="0">
              <a:solidFill>
                <a:srgbClr val="FF0000"/>
              </a:solidFill>
            </a:endParaRPr>
          </a:p>
          <a:p>
            <a:pPr algn="ctr"/>
            <a:r>
              <a:rPr lang="pl-PL" b="1" dirty="0" smtClean="0">
                <a:solidFill>
                  <a:srgbClr val="FF0000"/>
                </a:solidFill>
              </a:rPr>
              <a:t>Zmiana zapisu regulaminu 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możliwość </a:t>
            </a:r>
            <a:r>
              <a:rPr lang="pl-PL" b="1" dirty="0">
                <a:solidFill>
                  <a:schemeClr val="tx1"/>
                </a:solidFill>
              </a:rPr>
              <a:t>składania wniosków w czasie trwania realizacji </a:t>
            </a:r>
            <a:r>
              <a:rPr lang="pl-PL" b="1" dirty="0" smtClean="0">
                <a:solidFill>
                  <a:schemeClr val="tx1"/>
                </a:solidFill>
              </a:rPr>
              <a:t>projektów </a:t>
            </a:r>
            <a:r>
              <a:rPr lang="pl-PL" dirty="0" smtClean="0">
                <a:solidFill>
                  <a:schemeClr val="tx1"/>
                </a:solidFill>
              </a:rPr>
              <a:t>( od złożenia w I osi do zakończenia projektu)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157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21"/>
          <p:cNvSpPr txBox="1">
            <a:spLocks/>
          </p:cNvSpPr>
          <p:nvPr/>
        </p:nvSpPr>
        <p:spPr>
          <a:xfrm>
            <a:off x="324962" y="1716864"/>
            <a:ext cx="831339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pl-PL" b="1" dirty="0" smtClean="0"/>
              <a:t>5.8. Wsparcie przedsięwzięć w zakresie </a:t>
            </a:r>
            <a:r>
              <a:rPr lang="pl-PL" b="1" dirty="0" smtClean="0">
                <a:solidFill>
                  <a:srgbClr val="5F7901"/>
                </a:solidFill>
              </a:rPr>
              <a:t>niskoemisyjnej </a:t>
            </a:r>
            <a:r>
              <a:rPr lang="pl-PL" b="1" dirty="0"/>
              <a:t> </a:t>
            </a:r>
            <a:r>
              <a:rPr lang="pl-PL" b="1" dirty="0" smtClean="0"/>
              <a:t>i zasobooszczędnej gospodarki 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324962" y="2538110"/>
            <a:ext cx="8639526" cy="3628377"/>
          </a:xfrm>
          <a:prstGeom prst="roundRect">
            <a:avLst/>
          </a:prstGeom>
          <a:solidFill>
            <a:srgbClr val="AFE13F">
              <a:alpha val="5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000" b="1" dirty="0" smtClean="0">
              <a:solidFill>
                <a:schemeClr val="tx1"/>
              </a:solidFill>
            </a:endParaRPr>
          </a:p>
          <a:p>
            <a:r>
              <a:rPr lang="pl-PL" sz="2000" b="1" dirty="0" smtClean="0">
                <a:solidFill>
                  <a:schemeClr val="tx1"/>
                </a:solidFill>
              </a:rPr>
              <a:t>Część 1) E-KUMULATOR</a:t>
            </a:r>
            <a:r>
              <a:rPr lang="pl-PL" sz="2000" dirty="0" smtClean="0">
                <a:solidFill>
                  <a:schemeClr val="tx1"/>
                </a:solidFill>
              </a:rPr>
              <a:t> – </a:t>
            </a:r>
            <a:r>
              <a:rPr lang="pl-PL" sz="2000" b="1" dirty="0" smtClean="0">
                <a:solidFill>
                  <a:schemeClr val="tx1"/>
                </a:solidFill>
              </a:rPr>
              <a:t>Ekologiczny Akumulator dla Przemysłu</a:t>
            </a:r>
          </a:p>
          <a:p>
            <a:endParaRPr lang="pl-PL" sz="2000" b="1" dirty="0" smtClean="0">
              <a:solidFill>
                <a:schemeClr val="tx1"/>
              </a:solidFill>
            </a:endParaRPr>
          </a:p>
          <a:p>
            <a:endParaRPr lang="pl-PL" sz="2000" b="1" dirty="0" smtClean="0">
              <a:solidFill>
                <a:schemeClr val="tx1"/>
              </a:solidFill>
            </a:endParaRPr>
          </a:p>
          <a:p>
            <a:pPr marL="360363" lvl="1" indent="-360363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Nabór wniosków: 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 20.02.2017 r</a:t>
            </a:r>
            <a:r>
              <a:rPr lang="pl-PL" b="1" dirty="0" smtClean="0">
                <a:solidFill>
                  <a:srgbClr val="FF0000"/>
                </a:solidFill>
              </a:rPr>
              <a:t>. do 28.09.2018 r.</a:t>
            </a:r>
          </a:p>
          <a:p>
            <a:pPr marL="360363" lvl="1" indent="-360363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Pożyczka od 1 mln zł </a:t>
            </a:r>
            <a:r>
              <a:rPr lang="pl-PL" b="1" dirty="0" smtClean="0">
                <a:solidFill>
                  <a:srgbClr val="FF0000"/>
                </a:solidFill>
              </a:rPr>
              <a:t>do 200 mln </a:t>
            </a:r>
            <a:r>
              <a:rPr lang="pl-PL" b="1" dirty="0">
                <a:solidFill>
                  <a:srgbClr val="FF0000"/>
                </a:solidFill>
              </a:rPr>
              <a:t>zł </a:t>
            </a:r>
            <a:r>
              <a:rPr lang="pl-PL" dirty="0">
                <a:solidFill>
                  <a:schemeClr val="tx1"/>
                </a:solidFill>
              </a:rPr>
              <a:t>/ max. </a:t>
            </a:r>
            <a:r>
              <a:rPr lang="pl-PL" dirty="0" smtClean="0">
                <a:solidFill>
                  <a:schemeClr val="tx1"/>
                </a:solidFill>
              </a:rPr>
              <a:t>75</a:t>
            </a:r>
            <a:r>
              <a:rPr lang="pl-PL" dirty="0">
                <a:solidFill>
                  <a:schemeClr val="tx1"/>
                </a:solidFill>
              </a:rPr>
              <a:t>% </a:t>
            </a:r>
            <a:r>
              <a:rPr lang="pl-PL" dirty="0" smtClean="0">
                <a:solidFill>
                  <a:schemeClr val="tx1"/>
                </a:solidFill>
              </a:rPr>
              <a:t>kk</a:t>
            </a:r>
          </a:p>
          <a:p>
            <a:pPr marL="360363" lvl="1" indent="-360363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Typ Beneficjenta: Przedsiębiorcy </a:t>
            </a:r>
          </a:p>
          <a:p>
            <a:pPr marL="360363" lvl="1" indent="-360363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Przedsięwzięcia </a:t>
            </a:r>
          </a:p>
          <a:p>
            <a:pPr marL="442913" lvl="2" indent="277813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ograniczenie </a:t>
            </a:r>
            <a:r>
              <a:rPr lang="pl-PL" dirty="0">
                <a:solidFill>
                  <a:schemeClr val="tx1"/>
                </a:solidFill>
              </a:rPr>
              <a:t>zużycia surowców </a:t>
            </a:r>
            <a:r>
              <a:rPr lang="pl-PL" dirty="0" smtClean="0">
                <a:solidFill>
                  <a:schemeClr val="tx1"/>
                </a:solidFill>
              </a:rPr>
              <a:t>ograniczenie </a:t>
            </a:r>
          </a:p>
          <a:p>
            <a:pPr marL="442913" lvl="2" indent="277813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uniknięcie </a:t>
            </a:r>
            <a:r>
              <a:rPr lang="pl-PL" dirty="0">
                <a:solidFill>
                  <a:schemeClr val="tx1"/>
                </a:solidFill>
              </a:rPr>
              <a:t>emisji zanieczyszczeń do powietrza ze źródeł </a:t>
            </a:r>
            <a:r>
              <a:rPr lang="pl-PL" dirty="0" smtClean="0">
                <a:solidFill>
                  <a:schemeClr val="tx1"/>
                </a:solidFill>
              </a:rPr>
              <a:t>spalania </a:t>
            </a:r>
            <a:r>
              <a:rPr lang="pl-PL" sz="1600" b="1" dirty="0" smtClean="0">
                <a:solidFill>
                  <a:schemeClr val="tx1"/>
                </a:solidFill>
              </a:rPr>
              <a:t>( MPC)</a:t>
            </a:r>
          </a:p>
          <a:p>
            <a:pPr marL="442913" lvl="2" indent="277813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Ograniczenie emisji dla źródeł spalania powyżej </a:t>
            </a:r>
            <a:r>
              <a:rPr lang="pl-PL" b="1" dirty="0" smtClean="0">
                <a:solidFill>
                  <a:schemeClr val="tx1"/>
                </a:solidFill>
              </a:rPr>
              <a:t>50 MW</a:t>
            </a:r>
          </a:p>
          <a:p>
            <a:pPr marL="442913" lvl="2" indent="277813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Ograniczenie lub uniknięcie szkodliwych emisji do atmosfery z działalności przemysłowej </a:t>
            </a:r>
            <a:r>
              <a:rPr lang="pl-PL" b="1" dirty="0">
                <a:solidFill>
                  <a:schemeClr val="tx1"/>
                </a:solidFill>
              </a:rPr>
              <a:t>(z wyłączeniem źródeł spalania paliw)</a:t>
            </a:r>
            <a:endParaRPr lang="pl-PL" b="1" dirty="0" smtClean="0">
              <a:solidFill>
                <a:schemeClr val="tx1"/>
              </a:solidFill>
            </a:endParaRPr>
          </a:p>
          <a:p>
            <a:pPr marL="803275" lvl="2" indent="111125">
              <a:buFont typeface="Wingdings" panose="05000000000000000000" pitchFamily="2" charset="2"/>
              <a:buChar char="ü"/>
            </a:pPr>
            <a:endParaRPr lang="pl-PL" dirty="0" smtClean="0">
              <a:solidFill>
                <a:schemeClr val="tx1"/>
              </a:solidFill>
            </a:endParaRPr>
          </a:p>
          <a:p>
            <a:pPr lvl="1"/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827584" y="473880"/>
            <a:ext cx="7615262" cy="1143000"/>
          </a:xfrm>
        </p:spPr>
        <p:txBody>
          <a:bodyPr>
            <a:normAutofit/>
          </a:bodyPr>
          <a:lstStyle/>
          <a:p>
            <a:pPr algn="ctr"/>
            <a:r>
              <a:rPr lang="pl-PL" sz="3400" dirty="0" smtClean="0"/>
              <a:t>Środki własne NFOŚiGW</a:t>
            </a:r>
            <a:br>
              <a:rPr lang="pl-PL" sz="3400" dirty="0" smtClean="0"/>
            </a:br>
            <a:r>
              <a:rPr lang="pl-PL" sz="3400" dirty="0" smtClean="0">
                <a:solidFill>
                  <a:srgbClr val="7EA002"/>
                </a:solidFill>
              </a:rPr>
              <a:t>Wdrażane programy priorytetowe</a:t>
            </a:r>
            <a:endParaRPr lang="pl-PL" sz="3400" dirty="0">
              <a:solidFill>
                <a:srgbClr val="7EA00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16" y="2680220"/>
            <a:ext cx="1123110" cy="892796"/>
          </a:xfrm>
          <a:prstGeom prst="rect">
            <a:avLst/>
          </a:prstGeom>
        </p:spPr>
      </p:pic>
      <p:sp>
        <p:nvSpPr>
          <p:cNvPr id="9" name="Prostokąt zaokrąglony 8"/>
          <p:cNvSpPr/>
          <p:nvPr/>
        </p:nvSpPr>
        <p:spPr>
          <a:xfrm>
            <a:off x="5652120" y="3573016"/>
            <a:ext cx="3312368" cy="1149046"/>
          </a:xfrm>
          <a:prstGeom prst="roundRect">
            <a:avLst/>
          </a:prstGeom>
          <a:solidFill>
            <a:srgbClr val="AFE13F">
              <a:alpha val="5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smtClean="0">
                <a:solidFill>
                  <a:schemeClr val="tx1"/>
                </a:solidFill>
              </a:rPr>
              <a:t>11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b="1" dirty="0" smtClean="0">
                <a:solidFill>
                  <a:schemeClr val="tx1"/>
                </a:solidFill>
              </a:rPr>
              <a:t>umów podpisanych -  537 </a:t>
            </a:r>
            <a:r>
              <a:rPr lang="pl-PL" sz="1600" b="1" dirty="0">
                <a:solidFill>
                  <a:schemeClr val="tx1"/>
                </a:solidFill>
              </a:rPr>
              <a:t>mln </a:t>
            </a:r>
            <a:r>
              <a:rPr lang="pl-PL" sz="1600" b="1" dirty="0" smtClean="0">
                <a:solidFill>
                  <a:schemeClr val="tx1"/>
                </a:solidFill>
              </a:rPr>
              <a:t>zł</a:t>
            </a:r>
            <a:endParaRPr lang="pl-PL" sz="1600" b="1" dirty="0">
              <a:solidFill>
                <a:schemeClr val="tx1"/>
              </a:solidFill>
            </a:endParaRPr>
          </a:p>
          <a:p>
            <a:r>
              <a:rPr lang="pl-PL" sz="1600" dirty="0" smtClean="0">
                <a:solidFill>
                  <a:schemeClr val="tx1"/>
                </a:solidFill>
              </a:rPr>
              <a:t>7 wniosków w ocenie – 511 </a:t>
            </a:r>
            <a:r>
              <a:rPr lang="pl-PL" sz="1600" dirty="0">
                <a:solidFill>
                  <a:schemeClr val="tx1"/>
                </a:solidFill>
              </a:rPr>
              <a:t>mln </a:t>
            </a:r>
            <a:r>
              <a:rPr lang="pl-PL" sz="1600" dirty="0" smtClean="0">
                <a:solidFill>
                  <a:schemeClr val="tx1"/>
                </a:solidFill>
              </a:rPr>
              <a:t>zł </a:t>
            </a:r>
            <a:endParaRPr lang="pl-P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857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/>
          <p:cNvSpPr/>
          <p:nvPr/>
        </p:nvSpPr>
        <p:spPr>
          <a:xfrm>
            <a:off x="539552" y="2492896"/>
            <a:ext cx="8313394" cy="3672408"/>
          </a:xfrm>
          <a:prstGeom prst="roundRect">
            <a:avLst/>
          </a:prstGeom>
          <a:solidFill>
            <a:srgbClr val="AFE13F">
              <a:alpha val="5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solidFill>
                  <a:schemeClr val="tx1"/>
                </a:solidFill>
              </a:rPr>
              <a:t>Część 3) Efektywne systemy ciepłownicze i chłodnicze</a:t>
            </a:r>
          </a:p>
          <a:p>
            <a:endParaRPr lang="pl-PL" sz="2000" b="1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Nabór wniosków: 16.08.2016 r. – </a:t>
            </a:r>
            <a:r>
              <a:rPr lang="pl-PL" b="1" dirty="0" smtClean="0">
                <a:solidFill>
                  <a:srgbClr val="FF0000"/>
                </a:solidFill>
              </a:rPr>
              <a:t>20.12.2018 r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Budżet: 1 000 mln zł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Pożyczka </a:t>
            </a:r>
            <a:r>
              <a:rPr lang="pl-PL" b="1" dirty="0" smtClean="0">
                <a:solidFill>
                  <a:srgbClr val="FF0000"/>
                </a:solidFill>
              </a:rPr>
              <a:t>1-200 mln zł </a:t>
            </a:r>
            <a:r>
              <a:rPr lang="pl-PL" dirty="0" smtClean="0">
                <a:solidFill>
                  <a:schemeClr val="tx1"/>
                </a:solidFill>
              </a:rPr>
              <a:t>/ 85% kosztu kwalifikowanego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b="1" dirty="0" smtClean="0">
                <a:solidFill>
                  <a:schemeClr val="tx1"/>
                </a:solidFill>
              </a:rPr>
              <a:t>częściowe umorzenie </a:t>
            </a:r>
            <a:r>
              <a:rPr lang="pl-PL" dirty="0">
                <a:solidFill>
                  <a:schemeClr val="tx1"/>
                </a:solidFill>
              </a:rPr>
              <a:t>pożyczki </a:t>
            </a:r>
            <a:r>
              <a:rPr lang="pl-PL" dirty="0" smtClean="0">
                <a:solidFill>
                  <a:schemeClr val="tx1"/>
                </a:solidFill>
              </a:rPr>
              <a:t>preferencyjnej</a:t>
            </a:r>
          </a:p>
          <a:p>
            <a:pPr lvl="1"/>
            <a:endParaRPr lang="pl-PL" dirty="0" smtClean="0">
              <a:solidFill>
                <a:schemeClr val="tx1"/>
              </a:solidFill>
            </a:endParaRPr>
          </a:p>
          <a:p>
            <a:pPr lvl="1"/>
            <a:r>
              <a:rPr lang="pl-PL" dirty="0" smtClean="0">
                <a:solidFill>
                  <a:schemeClr val="tx1"/>
                </a:solidFill>
              </a:rPr>
              <a:t>Przedsięwzięcia </a:t>
            </a:r>
            <a:r>
              <a:rPr lang="pl-PL" b="1" dirty="0" smtClean="0">
                <a:solidFill>
                  <a:schemeClr val="tx2"/>
                </a:solidFill>
              </a:rPr>
              <a:t>(źródła wytwórcze i podłączenie ich do sieci) </a:t>
            </a:r>
            <a:r>
              <a:rPr lang="pl-PL" dirty="0" smtClean="0">
                <a:solidFill>
                  <a:schemeClr val="tx1"/>
                </a:solidFill>
              </a:rPr>
              <a:t>mające na celu doprowadzenie do efektywnego systemu ciepłowniczego.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Wyłączenie dla energii ze źródeł geotermalnych</a:t>
            </a:r>
          </a:p>
          <a:p>
            <a:pPr lvl="1"/>
            <a:endParaRPr lang="pl-PL" b="1" dirty="0">
              <a:solidFill>
                <a:schemeClr val="tx2"/>
              </a:solidFill>
            </a:endParaRPr>
          </a:p>
          <a:p>
            <a:pPr lvl="1"/>
            <a:r>
              <a:rPr lang="pl-PL" b="1" dirty="0">
                <a:solidFill>
                  <a:srgbClr val="0070C0"/>
                </a:solidFill>
              </a:rPr>
              <a:t>Liczba dofinansowanych projektów: </a:t>
            </a:r>
            <a:r>
              <a:rPr lang="pl-PL" b="1" dirty="0" smtClean="0">
                <a:solidFill>
                  <a:srgbClr val="0070C0"/>
                </a:solidFill>
              </a:rPr>
              <a:t> </a:t>
            </a:r>
            <a:r>
              <a:rPr lang="pl-PL" b="1" dirty="0" smtClean="0">
                <a:solidFill>
                  <a:schemeClr val="tx1"/>
                </a:solidFill>
              </a:rPr>
              <a:t>1</a:t>
            </a:r>
            <a:r>
              <a:rPr lang="pl-PL" dirty="0" smtClean="0">
                <a:solidFill>
                  <a:schemeClr val="tx1"/>
                </a:solidFill>
              </a:rPr>
              <a:t>  umowa podpisana na 55 </a:t>
            </a:r>
            <a:r>
              <a:rPr lang="pl-PL" dirty="0">
                <a:solidFill>
                  <a:schemeClr val="tx1"/>
                </a:solidFill>
              </a:rPr>
              <a:t>mln zł</a:t>
            </a:r>
            <a:r>
              <a:rPr lang="pl-PL" dirty="0" smtClean="0">
                <a:solidFill>
                  <a:schemeClr val="tx1"/>
                </a:solidFill>
              </a:rPr>
              <a:t>)</a:t>
            </a:r>
            <a:endParaRPr lang="pl-PL" b="1" dirty="0">
              <a:solidFill>
                <a:schemeClr val="tx1"/>
              </a:solidFill>
            </a:endParaRPr>
          </a:p>
          <a:p>
            <a:pPr lvl="1"/>
            <a:r>
              <a:rPr lang="pl-PL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810716" y="373897"/>
            <a:ext cx="7615262" cy="1143000"/>
          </a:xfrm>
        </p:spPr>
        <p:txBody>
          <a:bodyPr>
            <a:normAutofit/>
          </a:bodyPr>
          <a:lstStyle/>
          <a:p>
            <a:pPr algn="ctr"/>
            <a:r>
              <a:rPr lang="pl-PL" sz="3400" dirty="0" smtClean="0"/>
              <a:t>Środki własne NFOŚiGW</a:t>
            </a:r>
            <a:br>
              <a:rPr lang="pl-PL" sz="3400" dirty="0" smtClean="0"/>
            </a:br>
            <a:r>
              <a:rPr lang="pl-PL" sz="3400" dirty="0" smtClean="0">
                <a:solidFill>
                  <a:srgbClr val="7EA002"/>
                </a:solidFill>
              </a:rPr>
              <a:t>Wdrażane programy priorytetowe</a:t>
            </a:r>
            <a:endParaRPr lang="pl-PL" sz="3400" dirty="0">
              <a:solidFill>
                <a:srgbClr val="7EA002"/>
              </a:solidFill>
            </a:endParaRPr>
          </a:p>
        </p:txBody>
      </p:sp>
      <p:sp>
        <p:nvSpPr>
          <p:cNvPr id="9" name="Symbol zastępczy zawartości 21"/>
          <p:cNvSpPr txBox="1">
            <a:spLocks/>
          </p:cNvSpPr>
          <p:nvPr/>
        </p:nvSpPr>
        <p:spPr>
          <a:xfrm>
            <a:off x="426136" y="1700808"/>
            <a:ext cx="831339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pl-PL" b="1" dirty="0" smtClean="0"/>
              <a:t>5.8. Wsparcie przedsięwzięć w zakresie </a:t>
            </a:r>
            <a:r>
              <a:rPr lang="pl-PL" b="1" dirty="0" smtClean="0">
                <a:solidFill>
                  <a:srgbClr val="5F7901"/>
                </a:solidFill>
              </a:rPr>
              <a:t>niskoemisyjnej </a:t>
            </a:r>
            <a:r>
              <a:rPr lang="pl-PL" b="1" dirty="0"/>
              <a:t> </a:t>
            </a:r>
            <a:r>
              <a:rPr lang="pl-PL" b="1" dirty="0" smtClean="0"/>
              <a:t>i zasobooszczędnej gospodarki </a:t>
            </a:r>
          </a:p>
        </p:txBody>
      </p:sp>
    </p:spTree>
    <p:extLst>
      <p:ext uri="{BB962C8B-B14F-4D97-AF65-F5344CB8AC3E}">
        <p14:creationId xmlns:p14="http://schemas.microsoft.com/office/powerpoint/2010/main" val="14645262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/>
          <p:cNvSpPr/>
          <p:nvPr/>
        </p:nvSpPr>
        <p:spPr>
          <a:xfrm>
            <a:off x="297867" y="2140364"/>
            <a:ext cx="8640960" cy="4096948"/>
          </a:xfrm>
          <a:prstGeom prst="roundRect">
            <a:avLst/>
          </a:prstGeom>
          <a:solidFill>
            <a:srgbClr val="AFE13F">
              <a:alpha val="5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1950" b="1" dirty="0" smtClean="0">
                <a:solidFill>
                  <a:schemeClr val="tx1"/>
                </a:solidFill>
              </a:rPr>
              <a:t>Część 4)</a:t>
            </a:r>
            <a:r>
              <a:rPr lang="pl-PL" sz="1950" b="1" dirty="0"/>
              <a:t> </a:t>
            </a:r>
            <a:r>
              <a:rPr lang="pl-PL" sz="1950" b="1" dirty="0">
                <a:solidFill>
                  <a:schemeClr val="tx1"/>
                </a:solidFill>
              </a:rPr>
              <a:t>EWE – Efektywność energetyczna w </a:t>
            </a:r>
            <a:r>
              <a:rPr lang="pl-PL" sz="1950" b="1" dirty="0" smtClean="0">
                <a:solidFill>
                  <a:schemeClr val="tx1"/>
                </a:solidFill>
              </a:rPr>
              <a:t>przedsiębiorstwach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sz="1950" dirty="0" smtClean="0">
                <a:solidFill>
                  <a:schemeClr val="tx1"/>
                </a:solidFill>
              </a:rPr>
              <a:t>Nabór wniosków: 01.08.2016 r. </a:t>
            </a:r>
            <a:r>
              <a:rPr lang="pl-PL" sz="1950" b="1" dirty="0" smtClean="0">
                <a:solidFill>
                  <a:srgbClr val="FF0000"/>
                </a:solidFill>
              </a:rPr>
              <a:t>– 28.09.2018 r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sz="1950" dirty="0" smtClean="0">
                <a:solidFill>
                  <a:schemeClr val="tx1"/>
                </a:solidFill>
              </a:rPr>
              <a:t>Budżet: </a:t>
            </a:r>
            <a:r>
              <a:rPr lang="pl-PL" sz="1950" dirty="0">
                <a:solidFill>
                  <a:schemeClr val="tx1"/>
                </a:solidFill>
              </a:rPr>
              <a:t>5</a:t>
            </a:r>
            <a:r>
              <a:rPr lang="pl-PL" sz="1950" dirty="0" smtClean="0">
                <a:solidFill>
                  <a:schemeClr val="tx1"/>
                </a:solidFill>
              </a:rPr>
              <a:t>00 mln zł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sz="1950" dirty="0" smtClean="0">
                <a:solidFill>
                  <a:schemeClr val="tx1"/>
                </a:solidFill>
              </a:rPr>
              <a:t>Pożyczka od 1 do 200 mln zł / max. 85% kosztu kwalifikowanego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sz="1950" dirty="0" smtClean="0">
                <a:solidFill>
                  <a:schemeClr val="tx1"/>
                </a:solidFill>
              </a:rPr>
              <a:t>Możliwość umorzenia pożyczki preferencyjnej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sz="1950" dirty="0" smtClean="0">
                <a:solidFill>
                  <a:schemeClr val="tx1"/>
                </a:solidFill>
              </a:rPr>
              <a:t>Beneficjent: Przedsiębiorcy</a:t>
            </a:r>
          </a:p>
          <a:p>
            <a:pPr lvl="1"/>
            <a:endParaRPr lang="pl-PL" sz="1950" dirty="0" smtClean="0">
              <a:solidFill>
                <a:schemeClr val="tx2"/>
              </a:solidFill>
            </a:endParaRPr>
          </a:p>
          <a:p>
            <a:pPr lvl="1"/>
            <a:r>
              <a:rPr lang="pl-PL" sz="1950" dirty="0" smtClean="0">
                <a:solidFill>
                  <a:schemeClr val="tx1"/>
                </a:solidFill>
              </a:rPr>
              <a:t>Celem </a:t>
            </a:r>
            <a:r>
              <a:rPr lang="pl-PL" sz="1950" dirty="0">
                <a:solidFill>
                  <a:schemeClr val="tx1"/>
                </a:solidFill>
              </a:rPr>
              <a:t>programu jest </a:t>
            </a:r>
            <a:r>
              <a:rPr lang="pl-PL" sz="1950" b="1" dirty="0">
                <a:solidFill>
                  <a:schemeClr val="tx1"/>
                </a:solidFill>
              </a:rPr>
              <a:t>zmniejszenie zużycia </a:t>
            </a:r>
            <a:r>
              <a:rPr lang="pl-PL" sz="1950" b="1" dirty="0" smtClean="0">
                <a:solidFill>
                  <a:schemeClr val="tx1"/>
                </a:solidFill>
              </a:rPr>
              <a:t>energii końcowej  ( suma energii elektrycznej i cieplnej) </a:t>
            </a:r>
            <a:r>
              <a:rPr lang="pl-PL" sz="1950" dirty="0" smtClean="0">
                <a:solidFill>
                  <a:schemeClr val="tx1"/>
                </a:solidFill>
              </a:rPr>
              <a:t>w przedsiębiorstwach </a:t>
            </a:r>
            <a:r>
              <a:rPr lang="pl-PL" sz="1950" b="1" dirty="0">
                <a:solidFill>
                  <a:schemeClr val="tx1"/>
                </a:solidFill>
              </a:rPr>
              <a:t>o rocznym zużycie energii większe niż 2 </a:t>
            </a:r>
            <a:r>
              <a:rPr lang="pl-PL" sz="1950" b="1" dirty="0" err="1" smtClean="0">
                <a:solidFill>
                  <a:schemeClr val="tx1"/>
                </a:solidFill>
              </a:rPr>
              <a:t>GWh</a:t>
            </a:r>
            <a:r>
              <a:rPr lang="pl-PL" sz="1950" b="1" dirty="0" smtClean="0">
                <a:solidFill>
                  <a:schemeClr val="tx1"/>
                </a:solidFill>
              </a:rPr>
              <a:t> /rok </a:t>
            </a:r>
            <a:r>
              <a:rPr lang="pl-PL" sz="1950" b="1" smtClean="0">
                <a:solidFill>
                  <a:schemeClr val="tx1"/>
                </a:solidFill>
              </a:rPr>
              <a:t>( </a:t>
            </a:r>
            <a:r>
              <a:rPr lang="pl-PL" sz="1950" b="1" smtClean="0">
                <a:solidFill>
                  <a:schemeClr val="tx1"/>
                </a:solidFill>
              </a:rPr>
              <a:t>rok </a:t>
            </a:r>
            <a:r>
              <a:rPr lang="pl-PL" sz="1950" b="1" dirty="0" smtClean="0">
                <a:solidFill>
                  <a:schemeClr val="tx1"/>
                </a:solidFill>
              </a:rPr>
              <a:t>poprzedzający złożenie wniosku)</a:t>
            </a:r>
            <a:r>
              <a:rPr lang="pl-PL" sz="195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pl-PL" sz="1950" dirty="0" smtClean="0">
                <a:solidFill>
                  <a:schemeClr val="tx1"/>
                </a:solidFill>
              </a:rPr>
              <a:t> </a:t>
            </a:r>
            <a:endParaRPr lang="pl-PL" sz="1950" dirty="0">
              <a:solidFill>
                <a:schemeClr val="tx1"/>
              </a:solidFill>
            </a:endParaRPr>
          </a:p>
          <a:p>
            <a:pPr lvl="1"/>
            <a:r>
              <a:rPr lang="pl-PL" sz="1950" dirty="0">
                <a:solidFill>
                  <a:schemeClr val="tx1"/>
                </a:solidFill>
              </a:rPr>
              <a:t>Zakres projektu </a:t>
            </a:r>
            <a:r>
              <a:rPr lang="pl-PL" sz="1950" b="1" dirty="0">
                <a:solidFill>
                  <a:schemeClr val="tx1"/>
                </a:solidFill>
              </a:rPr>
              <a:t>musi wynikać z audytu energetycznego</a:t>
            </a:r>
            <a:r>
              <a:rPr lang="pl-PL" sz="1950" dirty="0">
                <a:solidFill>
                  <a:schemeClr val="tx1"/>
                </a:solidFill>
              </a:rPr>
              <a:t>, a </a:t>
            </a:r>
            <a:r>
              <a:rPr lang="pl-PL" sz="1950" b="1" dirty="0">
                <a:solidFill>
                  <a:schemeClr val="tx1"/>
                </a:solidFill>
              </a:rPr>
              <a:t>minimalna </a:t>
            </a:r>
            <a:r>
              <a:rPr lang="pl-PL" sz="1950" dirty="0">
                <a:solidFill>
                  <a:schemeClr val="tx1"/>
                </a:solidFill>
              </a:rPr>
              <a:t>oszczędność energii w wyniku realizacji projektu to </a:t>
            </a:r>
            <a:r>
              <a:rPr lang="pl-PL" sz="1950" b="1" dirty="0">
                <a:solidFill>
                  <a:schemeClr val="tx1"/>
                </a:solidFill>
              </a:rPr>
              <a:t>5%.</a:t>
            </a:r>
          </a:p>
          <a:p>
            <a:pPr lvl="1"/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61650" y="373897"/>
            <a:ext cx="7964328" cy="8948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400" dirty="0" smtClean="0"/>
              <a:t>Środki własne NFOŚiGW</a:t>
            </a:r>
            <a:br>
              <a:rPr lang="pl-PL" sz="3400" dirty="0" smtClean="0"/>
            </a:br>
            <a:r>
              <a:rPr lang="pl-PL" sz="3400" dirty="0" smtClean="0">
                <a:solidFill>
                  <a:srgbClr val="7EA002"/>
                </a:solidFill>
              </a:rPr>
              <a:t>Wdrażane programy priorytetowe</a:t>
            </a:r>
            <a:endParaRPr lang="pl-PL" sz="3400" dirty="0">
              <a:solidFill>
                <a:srgbClr val="7EA002"/>
              </a:solidFill>
            </a:endParaRPr>
          </a:p>
        </p:txBody>
      </p:sp>
      <p:sp>
        <p:nvSpPr>
          <p:cNvPr id="9" name="Symbol zastępczy zawartości 21"/>
          <p:cNvSpPr txBox="1">
            <a:spLocks/>
          </p:cNvSpPr>
          <p:nvPr/>
        </p:nvSpPr>
        <p:spPr>
          <a:xfrm>
            <a:off x="461650" y="1268760"/>
            <a:ext cx="831339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pl-PL" b="1" dirty="0" smtClean="0"/>
              <a:t>5.8. Wsparcie przedsięwzięć w zakresie </a:t>
            </a:r>
            <a:r>
              <a:rPr lang="pl-PL" b="1" dirty="0" smtClean="0">
                <a:solidFill>
                  <a:srgbClr val="5F7901"/>
                </a:solidFill>
              </a:rPr>
              <a:t>niskoemisyjnej </a:t>
            </a:r>
            <a:r>
              <a:rPr lang="pl-PL" b="1" dirty="0"/>
              <a:t> </a:t>
            </a:r>
            <a:r>
              <a:rPr lang="pl-PL" b="1" dirty="0" smtClean="0"/>
              <a:t>i zasobooszczędnej gospodarki </a:t>
            </a:r>
          </a:p>
        </p:txBody>
      </p:sp>
    </p:spTree>
    <p:extLst>
      <p:ext uri="{BB962C8B-B14F-4D97-AF65-F5344CB8AC3E}">
        <p14:creationId xmlns:p14="http://schemas.microsoft.com/office/powerpoint/2010/main" val="38616931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471757" y="2060848"/>
            <a:ext cx="8132691" cy="4176464"/>
          </a:xfrm>
          <a:prstGeom prst="roundRect">
            <a:avLst/>
          </a:prstGeom>
          <a:solidFill>
            <a:srgbClr val="AFE13F">
              <a:alpha val="5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000" b="1" dirty="0" smtClean="0">
              <a:solidFill>
                <a:schemeClr val="tx1"/>
              </a:solidFill>
            </a:endParaRPr>
          </a:p>
          <a:p>
            <a:endParaRPr lang="pl-PL" sz="2000" b="1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l-PL" dirty="0" smtClean="0">
              <a:solidFill>
                <a:schemeClr val="tx1"/>
              </a:solidFill>
            </a:endParaRPr>
          </a:p>
          <a:p>
            <a:pPr lvl="1"/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7" name="Symbol zastępczy zawartości 21"/>
          <p:cNvSpPr txBox="1">
            <a:spLocks/>
          </p:cNvSpPr>
          <p:nvPr/>
        </p:nvSpPr>
        <p:spPr>
          <a:xfrm>
            <a:off x="827584" y="1278112"/>
            <a:ext cx="7407981" cy="7089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endParaRPr lang="pl-PL" b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>
                <a:solidFill>
                  <a:prstClr val="black"/>
                </a:solidFill>
              </a:rPr>
              <a:pPr/>
              <a:t>39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66288" y="2204864"/>
            <a:ext cx="75436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Typ projektów</a:t>
            </a:r>
            <a:r>
              <a:rPr lang="pl-PL" b="1" dirty="0" smtClean="0">
                <a:solidFill>
                  <a:srgbClr val="0070C0"/>
                </a:solidFill>
              </a:rPr>
              <a:t>: </a:t>
            </a:r>
            <a:r>
              <a:rPr lang="pl-PL" dirty="0">
                <a:solidFill>
                  <a:prstClr val="black"/>
                </a:solidFill>
              </a:rPr>
              <a:t>Budynki użyteczności </a:t>
            </a:r>
            <a:r>
              <a:rPr lang="pl-PL" dirty="0" smtClean="0">
                <a:solidFill>
                  <a:prstClr val="black"/>
                </a:solidFill>
              </a:rPr>
              <a:t>publicznej </a:t>
            </a:r>
            <a:endParaRPr lang="pl-PL" dirty="0">
              <a:solidFill>
                <a:prstClr val="black"/>
              </a:solidFill>
            </a:endParaRPr>
          </a:p>
          <a:p>
            <a:r>
              <a:rPr lang="pl-PL" b="1" dirty="0" smtClean="0">
                <a:solidFill>
                  <a:srgbClr val="0070C0"/>
                </a:solidFill>
              </a:rPr>
              <a:t>Beneficjent:</a:t>
            </a:r>
            <a:r>
              <a:rPr lang="pl-PL" dirty="0">
                <a:solidFill>
                  <a:prstClr val="black"/>
                </a:solidFill>
              </a:rPr>
              <a:t> </a:t>
            </a:r>
            <a:r>
              <a:rPr lang="pl-PL" dirty="0" smtClean="0">
                <a:solidFill>
                  <a:prstClr val="black"/>
                </a:solidFill>
              </a:rPr>
              <a:t>Podmioty </a:t>
            </a:r>
            <a:r>
              <a:rPr lang="pl-PL" dirty="0">
                <a:solidFill>
                  <a:prstClr val="black"/>
                </a:solidFill>
              </a:rPr>
              <a:t>sektora finansów publicznych, z wyłączeniem PJB; spółki prawa handlowego (gdzie JST posiadają 100% udziałów / akcji); organizacje pozarządowe, w tym fundacje i stowarzyszenia, a także kościoły i inne związki wyznaniowe oraz kościelne osoby prawne; jednostki organizacyjne PGL Lasy Państwowe nieposiadające osobowości prawnej; parki narodowe.</a:t>
            </a:r>
          </a:p>
          <a:p>
            <a:endParaRPr lang="pl-PL" b="1" dirty="0" smtClean="0">
              <a:solidFill>
                <a:srgbClr val="0070C0"/>
              </a:solidFill>
            </a:endParaRPr>
          </a:p>
          <a:p>
            <a:r>
              <a:rPr lang="pl-PL" b="1" dirty="0" smtClean="0">
                <a:solidFill>
                  <a:srgbClr val="0070C0"/>
                </a:solidFill>
              </a:rPr>
              <a:t>Forma </a:t>
            </a:r>
            <a:r>
              <a:rPr lang="pl-PL" b="1" dirty="0">
                <a:solidFill>
                  <a:srgbClr val="0070C0"/>
                </a:solidFill>
              </a:rPr>
              <a:t>dofinansowania:</a:t>
            </a:r>
            <a:r>
              <a:rPr lang="pl-PL" dirty="0" smtClean="0">
                <a:solidFill>
                  <a:prstClr val="black"/>
                </a:solidFill>
              </a:rPr>
              <a:t> 	</a:t>
            </a:r>
            <a:r>
              <a:rPr lang="pl-PL" b="1" dirty="0"/>
              <a:t>D</a:t>
            </a:r>
            <a:r>
              <a:rPr lang="pl-PL" b="1" dirty="0" smtClean="0"/>
              <a:t>otacja</a:t>
            </a:r>
            <a:r>
              <a:rPr lang="pl-PL" dirty="0" smtClean="0"/>
              <a:t> </a:t>
            </a:r>
            <a:r>
              <a:rPr lang="pl-PL" dirty="0"/>
              <a:t>– do 40 % kosztów </a:t>
            </a:r>
            <a:r>
              <a:rPr lang="pl-PL" dirty="0" smtClean="0"/>
              <a:t>kwalifikowanych</a:t>
            </a:r>
            <a:r>
              <a:rPr lang="pl-PL" dirty="0"/>
              <a:t>	</a:t>
            </a:r>
            <a:r>
              <a:rPr lang="pl-PL" dirty="0" smtClean="0"/>
              <a:t>		                  </a:t>
            </a:r>
            <a:r>
              <a:rPr lang="pl-PL" b="1" dirty="0" smtClean="0"/>
              <a:t>Pożyczka</a:t>
            </a:r>
            <a:r>
              <a:rPr lang="pl-PL" dirty="0" smtClean="0"/>
              <a:t> </a:t>
            </a:r>
            <a:r>
              <a:rPr lang="pl-PL" dirty="0"/>
              <a:t>– </a:t>
            </a:r>
            <a:r>
              <a:rPr lang="pl-PL" dirty="0" smtClean="0"/>
              <a:t>do </a:t>
            </a:r>
            <a:r>
              <a:rPr lang="pl-PL" dirty="0"/>
              <a:t>100% kosztów kwalifikowanych,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				</a:t>
            </a:r>
          </a:p>
          <a:p>
            <a:r>
              <a:rPr lang="pl-PL" b="1" dirty="0">
                <a:solidFill>
                  <a:srgbClr val="0070C0"/>
                </a:solidFill>
              </a:rPr>
              <a:t>Liczba dofinansowanych projektów: </a:t>
            </a:r>
            <a:r>
              <a:rPr lang="pl-PL" dirty="0"/>
              <a:t>trwa nabór wniosków do 28.02.2018 r</a:t>
            </a:r>
            <a:r>
              <a:rPr lang="pl-PL" dirty="0" smtClean="0"/>
              <a:t>.</a:t>
            </a:r>
          </a:p>
          <a:p>
            <a:r>
              <a:rPr lang="pl-PL" b="1" dirty="0">
                <a:solidFill>
                  <a:srgbClr val="0070C0"/>
                </a:solidFill>
              </a:rPr>
              <a:t>Budżet naboru:	</a:t>
            </a:r>
            <a:r>
              <a:rPr lang="pl-PL" b="1" dirty="0"/>
              <a:t>do</a:t>
            </a:r>
            <a:r>
              <a:rPr lang="pl-PL" dirty="0"/>
              <a:t> </a:t>
            </a:r>
            <a:r>
              <a:rPr lang="pl-PL" b="1" dirty="0"/>
              <a:t>50 mln zł</a:t>
            </a:r>
            <a:r>
              <a:rPr lang="pl-PL" dirty="0"/>
              <a:t>, w tym: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pl-PL" dirty="0"/>
              <a:t>dla bezzwrotnych form dofinansowania – </a:t>
            </a:r>
            <a:r>
              <a:rPr lang="pl-PL" b="1" dirty="0"/>
              <a:t>do 20 mln zł</a:t>
            </a:r>
            <a:r>
              <a:rPr lang="pl-PL" dirty="0"/>
              <a:t>,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pl-PL" dirty="0"/>
              <a:t>dla zwrotnych form dofinansowania – </a:t>
            </a:r>
            <a:r>
              <a:rPr lang="pl-PL" b="1" dirty="0"/>
              <a:t>do  30 mln zł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b="1" dirty="0"/>
          </a:p>
          <a:p>
            <a:r>
              <a:rPr lang="pl-PL" dirty="0" smtClean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683569" y="404813"/>
            <a:ext cx="804768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800" dirty="0" smtClean="0"/>
              <a:t>3. Ochrona atmosfery </a:t>
            </a:r>
            <a:r>
              <a:rPr lang="pl-PL" sz="3800" dirty="0" smtClean="0">
                <a:solidFill>
                  <a:schemeClr val="tx2"/>
                </a:solidFill>
              </a:rPr>
              <a:t/>
            </a:r>
            <a:br>
              <a:rPr lang="pl-PL" sz="3800" dirty="0" smtClean="0">
                <a:solidFill>
                  <a:schemeClr val="tx2"/>
                </a:solidFill>
              </a:rPr>
            </a:b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</a:rPr>
              <a:t>3.1. Poprawa </a:t>
            </a:r>
            <a:r>
              <a:rPr lang="pl-PL" sz="3000" dirty="0">
                <a:solidFill>
                  <a:schemeClr val="accent3">
                    <a:lumMod val="75000"/>
                  </a:schemeClr>
                </a:solidFill>
              </a:rPr>
              <a:t>jakości 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</a:rPr>
              <a:t>powietrza</a:t>
            </a:r>
            <a:r>
              <a:rPr lang="pl-PL" sz="2700" dirty="0">
                <a:solidFill>
                  <a:schemeClr val="tx2"/>
                </a:solidFill>
              </a:rPr>
              <a:t/>
            </a:r>
            <a:br>
              <a:rPr lang="pl-PL" sz="2700" dirty="0">
                <a:solidFill>
                  <a:schemeClr val="tx2"/>
                </a:solidFill>
              </a:rPr>
            </a:br>
            <a:endParaRPr lang="pl-PL" sz="3200" dirty="0"/>
          </a:p>
        </p:txBody>
      </p:sp>
      <p:sp>
        <p:nvSpPr>
          <p:cNvPr id="2" name="Prostokąt 1"/>
          <p:cNvSpPr/>
          <p:nvPr/>
        </p:nvSpPr>
        <p:spPr>
          <a:xfrm>
            <a:off x="1691680" y="1279213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Część  5</a:t>
            </a:r>
            <a:r>
              <a:rPr lang="pl-PL" sz="2000" b="1" dirty="0" smtClean="0"/>
              <a:t>) </a:t>
            </a:r>
            <a:r>
              <a:rPr lang="pl-PL" sz="2000" b="1" dirty="0"/>
              <a:t>Budynki użyteczności publicznej o podwyższonym standardzie energooszczędności</a:t>
            </a:r>
          </a:p>
        </p:txBody>
      </p:sp>
    </p:spTree>
    <p:extLst>
      <p:ext uri="{BB962C8B-B14F-4D97-AF65-F5344CB8AC3E}">
        <p14:creationId xmlns:p14="http://schemas.microsoft.com/office/powerpoint/2010/main" val="35265008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009300"/>
              </p:ext>
            </p:extLst>
          </p:nvPr>
        </p:nvGraphicFramePr>
        <p:xfrm>
          <a:off x="611560" y="548680"/>
          <a:ext cx="7584504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395700" y="2477264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1"/>
                </a:solidFill>
              </a:rPr>
              <a:t>Program Operacyjny Infrastruktura </a:t>
            </a:r>
            <a:br>
              <a:rPr lang="pl-PL" sz="2000" b="1" dirty="0" smtClean="0">
                <a:solidFill>
                  <a:schemeClr val="accent1"/>
                </a:solidFill>
              </a:rPr>
            </a:br>
            <a:r>
              <a:rPr lang="pl-PL" sz="2000" b="1" dirty="0" smtClean="0">
                <a:solidFill>
                  <a:schemeClr val="accent1"/>
                </a:solidFill>
              </a:rPr>
              <a:t>i Środowisko 2014-2020</a:t>
            </a:r>
            <a:endParaRPr lang="pl-PL" sz="2000" b="1" dirty="0">
              <a:solidFill>
                <a:schemeClr val="accent1"/>
              </a:solidFill>
            </a:endParaRPr>
          </a:p>
        </p:txBody>
      </p:sp>
      <p:sp>
        <p:nvSpPr>
          <p:cNvPr id="17" name="Strzałka w prawo 16"/>
          <p:cNvSpPr/>
          <p:nvPr/>
        </p:nvSpPr>
        <p:spPr>
          <a:xfrm rot="19819786">
            <a:off x="491967" y="4937132"/>
            <a:ext cx="1607337" cy="81534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Środki UE</a:t>
            </a:r>
            <a:endParaRPr lang="pl-PL" dirty="0"/>
          </a:p>
        </p:txBody>
      </p:sp>
      <p:sp>
        <p:nvSpPr>
          <p:cNvPr id="22" name="Strzałka w lewo 21"/>
          <p:cNvSpPr/>
          <p:nvPr/>
        </p:nvSpPr>
        <p:spPr>
          <a:xfrm rot="1543381">
            <a:off x="7043202" y="4885403"/>
            <a:ext cx="1528069" cy="786377"/>
          </a:xfrm>
          <a:prstGeom prst="lef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NFOŚiGW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21681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473509" y="1988840"/>
            <a:ext cx="8274955" cy="4392488"/>
          </a:xfrm>
          <a:prstGeom prst="roundRect">
            <a:avLst/>
          </a:prstGeom>
          <a:solidFill>
            <a:srgbClr val="AFE13F">
              <a:alpha val="5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6" name="Symbol zastępczy zawartości 21"/>
          <p:cNvSpPr txBox="1">
            <a:spLocks/>
          </p:cNvSpPr>
          <p:nvPr/>
        </p:nvSpPr>
        <p:spPr>
          <a:xfrm>
            <a:off x="906995" y="1340768"/>
            <a:ext cx="7407981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</a:pPr>
            <a:r>
              <a:rPr lang="pl-PL" b="1" dirty="0">
                <a:solidFill>
                  <a:prstClr val="black"/>
                </a:solidFill>
              </a:rPr>
              <a:t>Część 2) GEPARD - </a:t>
            </a:r>
            <a:r>
              <a:rPr lang="pl-PL" b="1" dirty="0" smtClean="0">
                <a:solidFill>
                  <a:prstClr val="black"/>
                </a:solidFill>
              </a:rPr>
              <a:t>Bezemisyjny </a:t>
            </a:r>
            <a:r>
              <a:rPr lang="pl-PL" b="1" dirty="0">
                <a:solidFill>
                  <a:prstClr val="black"/>
                </a:solidFill>
              </a:rPr>
              <a:t>transport publiczny</a:t>
            </a:r>
            <a:endParaRPr lang="pl-PL" sz="1800" b="1" dirty="0">
              <a:solidFill>
                <a:srgbClr val="0070C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032" y="458803"/>
            <a:ext cx="871296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/>
              <a:t/>
            </a:r>
            <a:br>
              <a:rPr lang="pl-PL" sz="2800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dirty="0"/>
              <a:t/>
            </a:r>
            <a:br>
              <a:rPr lang="pl-PL" sz="2700" dirty="0"/>
            </a:b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1751" y="2060848"/>
            <a:ext cx="7698681" cy="4032448"/>
          </a:xfrm>
        </p:spPr>
        <p:txBody>
          <a:bodyPr>
            <a:noAutofit/>
          </a:bodyPr>
          <a:lstStyle/>
          <a:p>
            <a:pPr marL="0" algn="l">
              <a:spcBef>
                <a:spcPts val="0"/>
              </a:spcBef>
            </a:pPr>
            <a:r>
              <a:rPr lang="pl-PL" sz="1800" b="1" dirty="0" smtClean="0">
                <a:solidFill>
                  <a:srgbClr val="0070C0"/>
                </a:solidFill>
              </a:rPr>
              <a:t>Beneficjenci:</a:t>
            </a:r>
            <a:r>
              <a:rPr lang="pl-PL" sz="1800" dirty="0"/>
              <a:t>	</a:t>
            </a:r>
            <a:r>
              <a:rPr lang="pl-PL" sz="1600" dirty="0" smtClean="0"/>
              <a:t>JST; spółki komunalne; inne </a:t>
            </a:r>
            <a:r>
              <a:rPr lang="pl-PL" sz="1600" dirty="0"/>
              <a:t>podmioty świadczące usługi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		w </a:t>
            </a:r>
            <a:r>
              <a:rPr lang="pl-PL" sz="1600" dirty="0"/>
              <a:t>zakresie publicznego transportu </a:t>
            </a:r>
            <a:r>
              <a:rPr lang="pl-PL" sz="1600" dirty="0" smtClean="0"/>
              <a:t>zbiorowego</a:t>
            </a:r>
            <a:endParaRPr lang="pl-PL" sz="1600" dirty="0"/>
          </a:p>
          <a:p>
            <a:pPr marL="0">
              <a:spcBef>
                <a:spcPts val="0"/>
              </a:spcBef>
            </a:pPr>
            <a:r>
              <a:rPr lang="pl-PL" sz="1800" b="1" dirty="0" smtClean="0">
                <a:solidFill>
                  <a:srgbClr val="0070C0"/>
                </a:solidFill>
              </a:rPr>
              <a:t>Forma dofinansowania</a:t>
            </a:r>
            <a:r>
              <a:rPr lang="pl-PL" sz="1800" b="1" dirty="0">
                <a:solidFill>
                  <a:srgbClr val="0070C0"/>
                </a:solidFill>
              </a:rPr>
              <a:t>: </a:t>
            </a:r>
            <a:r>
              <a:rPr lang="pl-PL" sz="1800" b="1" dirty="0" smtClean="0">
                <a:solidFill>
                  <a:srgbClr val="0070C0"/>
                </a:solidFill>
              </a:rPr>
              <a:t>	</a:t>
            </a:r>
            <a:r>
              <a:rPr lang="pl-PL" sz="1600" b="1" dirty="0"/>
              <a:t>D</a:t>
            </a:r>
            <a:r>
              <a:rPr lang="pl-PL" sz="1600" b="1" dirty="0" smtClean="0"/>
              <a:t>otacja</a:t>
            </a:r>
            <a:r>
              <a:rPr lang="pl-PL" sz="1600" dirty="0" smtClean="0"/>
              <a:t> </a:t>
            </a:r>
            <a:r>
              <a:rPr lang="pl-PL" sz="1600" dirty="0"/>
              <a:t>– nabór zakończony </a:t>
            </a:r>
          </a:p>
          <a:p>
            <a:pPr marL="0">
              <a:spcBef>
                <a:spcPts val="0"/>
              </a:spcBef>
            </a:pPr>
            <a:r>
              <a:rPr lang="pl-PL" sz="1600" dirty="0"/>
              <a:t>	</a:t>
            </a:r>
            <a:r>
              <a:rPr lang="pl-PL" sz="1600" dirty="0" smtClean="0"/>
              <a:t>		</a:t>
            </a:r>
            <a:r>
              <a:rPr lang="pl-PL" sz="1600" b="1" dirty="0" smtClean="0"/>
              <a:t>Pożyczka</a:t>
            </a:r>
            <a:r>
              <a:rPr lang="pl-PL" sz="1600" dirty="0" smtClean="0"/>
              <a:t> – </a:t>
            </a:r>
            <a:r>
              <a:rPr lang="pl-PL" sz="1600" b="1" dirty="0" smtClean="0">
                <a:solidFill>
                  <a:srgbClr val="FF0000"/>
                </a:solidFill>
              </a:rPr>
              <a:t>nabór </a:t>
            </a:r>
            <a:r>
              <a:rPr lang="pl-PL" sz="1600" b="1" dirty="0">
                <a:solidFill>
                  <a:srgbClr val="FF0000"/>
                </a:solidFill>
              </a:rPr>
              <a:t>trwa do 30.03.2018 r.</a:t>
            </a:r>
          </a:p>
          <a:p>
            <a:pPr marL="0" algn="l">
              <a:spcBef>
                <a:spcPts val="0"/>
              </a:spcBef>
            </a:pPr>
            <a:r>
              <a:rPr lang="pl-PL" sz="1800" b="1" dirty="0" smtClean="0">
                <a:solidFill>
                  <a:srgbClr val="0070C0"/>
                </a:solidFill>
              </a:rPr>
              <a:t>Typ </a:t>
            </a:r>
            <a:r>
              <a:rPr lang="pl-PL" sz="1800" b="1" dirty="0">
                <a:solidFill>
                  <a:srgbClr val="0070C0"/>
                </a:solidFill>
              </a:rPr>
              <a:t>projektów: </a:t>
            </a:r>
            <a:r>
              <a:rPr lang="pl-PL" sz="1800" b="1" dirty="0" smtClean="0">
                <a:solidFill>
                  <a:srgbClr val="0070C0"/>
                </a:solidFill>
              </a:rPr>
              <a:t>	</a:t>
            </a:r>
            <a:r>
              <a:rPr lang="pl-PL" sz="1400" dirty="0"/>
              <a:t>Przedsięwzięcia zmierzające do obniżenia zużycia energii i paliw </a:t>
            </a:r>
            <a:br>
              <a:rPr lang="pl-PL" sz="1400" dirty="0"/>
            </a:br>
            <a:r>
              <a:rPr lang="pl-PL" sz="1400" dirty="0"/>
              <a:t>		w publicznym transporcie </a:t>
            </a:r>
            <a:r>
              <a:rPr lang="pl-PL" sz="1400" dirty="0" smtClean="0"/>
              <a:t>zbiorowym, polegające na:</a:t>
            </a:r>
            <a:endParaRPr lang="pl-PL" sz="1400" dirty="0"/>
          </a:p>
          <a:p>
            <a:pPr marL="0" lvl="0" indent="0">
              <a:spcBef>
                <a:spcPts val="0"/>
              </a:spcBef>
            </a:pPr>
            <a:r>
              <a:rPr lang="pl-PL" sz="1600" dirty="0"/>
              <a:t>	</a:t>
            </a:r>
            <a:r>
              <a:rPr lang="pl-PL" sz="1400" dirty="0"/>
              <a:t>	</a:t>
            </a:r>
            <a:r>
              <a:rPr lang="pl-PL" sz="1400" dirty="0" smtClean="0"/>
              <a:t>- zakupie </a:t>
            </a:r>
            <a:r>
              <a:rPr lang="pl-PL" sz="1400" dirty="0"/>
              <a:t>nowych autobusów </a:t>
            </a:r>
            <a:r>
              <a:rPr lang="pl-PL" sz="1400" dirty="0" smtClean="0"/>
              <a:t>elektrycznych,</a:t>
            </a:r>
          </a:p>
          <a:p>
            <a:pPr marL="0" lvl="0" indent="0" algn="l">
              <a:spcBef>
                <a:spcPts val="0"/>
              </a:spcBef>
            </a:pPr>
            <a:r>
              <a:rPr lang="pl-PL" sz="1400" dirty="0"/>
              <a:t>	</a:t>
            </a:r>
            <a:r>
              <a:rPr lang="pl-PL" sz="1400" dirty="0" smtClean="0"/>
              <a:t>	- szkoleniu </a:t>
            </a:r>
            <a:r>
              <a:rPr lang="pl-PL" sz="1400" dirty="0"/>
              <a:t>kierowców pojazdów publicznego transportu zbiorowego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		z obsługi </a:t>
            </a:r>
            <a:r>
              <a:rPr lang="pl-PL" sz="1400" dirty="0"/>
              <a:t>bez emisyjnego </a:t>
            </a:r>
            <a:r>
              <a:rPr lang="pl-PL" sz="1400" dirty="0" smtClean="0"/>
              <a:t>taboru,</a:t>
            </a:r>
          </a:p>
          <a:p>
            <a:pPr marL="0" lvl="0" indent="0" algn="l">
              <a:spcBef>
                <a:spcPts val="0"/>
              </a:spcBef>
            </a:pPr>
            <a:r>
              <a:rPr lang="pl-PL" sz="1400" dirty="0"/>
              <a:t>	</a:t>
            </a:r>
            <a:r>
              <a:rPr lang="pl-PL" sz="1400" dirty="0" smtClean="0"/>
              <a:t>	</a:t>
            </a:r>
            <a:r>
              <a:rPr lang="pl-PL" sz="1400" b="1" dirty="0" smtClean="0"/>
              <a:t>oraz (infrastruktura)</a:t>
            </a:r>
            <a:endParaRPr lang="pl-PL" sz="1600" b="1" dirty="0"/>
          </a:p>
          <a:p>
            <a:pPr marL="0" indent="0" algn="l">
              <a:spcBef>
                <a:spcPts val="0"/>
              </a:spcBef>
            </a:pPr>
            <a:r>
              <a:rPr lang="pl-PL" sz="1600" dirty="0"/>
              <a:t>		</a:t>
            </a:r>
            <a:r>
              <a:rPr lang="pl-PL" sz="1400" dirty="0" smtClean="0"/>
              <a:t>- modernizacji </a:t>
            </a:r>
            <a:r>
              <a:rPr lang="pl-PL" sz="1400" dirty="0"/>
              <a:t>lub budowie stacji ładowania pojazdów </a:t>
            </a:r>
            <a:r>
              <a:rPr lang="pl-PL" sz="1400" dirty="0" smtClean="0"/>
              <a:t>publicznego 			   transportu zbiorowego,</a:t>
            </a:r>
          </a:p>
          <a:p>
            <a:pPr marL="0" indent="0" algn="l">
              <a:spcBef>
                <a:spcPts val="0"/>
              </a:spcBef>
            </a:pPr>
            <a:r>
              <a:rPr lang="pl-PL" sz="1400" dirty="0"/>
              <a:t>	</a:t>
            </a:r>
            <a:r>
              <a:rPr lang="pl-PL" sz="1400" dirty="0" smtClean="0"/>
              <a:t>	- w </a:t>
            </a:r>
            <a:r>
              <a:rPr lang="pl-PL" sz="1400" dirty="0"/>
              <a:t>zakresie dostosowania do autobusów </a:t>
            </a:r>
            <a:r>
              <a:rPr lang="pl-PL" sz="1400" dirty="0" smtClean="0"/>
              <a:t>elektrycznych</a:t>
            </a:r>
            <a:r>
              <a:rPr lang="pl-PL" sz="1600" dirty="0"/>
              <a:t> </a:t>
            </a:r>
          </a:p>
          <a:p>
            <a:pPr marL="0">
              <a:spcBef>
                <a:spcPts val="0"/>
              </a:spcBef>
            </a:pPr>
            <a:r>
              <a:rPr lang="pl-PL" sz="1800" b="1" dirty="0" smtClean="0">
                <a:solidFill>
                  <a:srgbClr val="0070C0"/>
                </a:solidFill>
              </a:rPr>
              <a:t>Budżet </a:t>
            </a:r>
            <a:r>
              <a:rPr lang="pl-PL" sz="1800" b="1" dirty="0">
                <a:solidFill>
                  <a:srgbClr val="0070C0"/>
                </a:solidFill>
              </a:rPr>
              <a:t>programu:</a:t>
            </a:r>
            <a:r>
              <a:rPr lang="pl-PL" sz="2400" b="1" dirty="0">
                <a:solidFill>
                  <a:srgbClr val="0070C0"/>
                </a:solidFill>
              </a:rPr>
              <a:t> </a:t>
            </a:r>
            <a:r>
              <a:rPr lang="pl-PL" sz="1600" dirty="0"/>
              <a:t>do 200 </a:t>
            </a:r>
            <a:r>
              <a:rPr lang="pl-PL" sz="1600" dirty="0" smtClean="0"/>
              <a:t>mln zł</a:t>
            </a:r>
          </a:p>
          <a:p>
            <a:pPr marL="0">
              <a:spcBef>
                <a:spcPts val="0"/>
              </a:spcBef>
            </a:pPr>
            <a:r>
              <a:rPr lang="pl-PL" sz="1600" dirty="0"/>
              <a:t>		</a:t>
            </a:r>
            <a:r>
              <a:rPr lang="pl-PL" sz="1600" dirty="0" smtClean="0"/>
              <a:t>- dla </a:t>
            </a:r>
            <a:r>
              <a:rPr lang="pl-PL" sz="1600" dirty="0"/>
              <a:t>bezzwrotnych form dofinansowania – do 41 </a:t>
            </a:r>
            <a:r>
              <a:rPr lang="pl-PL" sz="1600" dirty="0" smtClean="0"/>
              <a:t>mln  </a:t>
            </a:r>
            <a:r>
              <a:rPr lang="pl-PL" sz="1600" dirty="0"/>
              <a:t>zł,</a:t>
            </a:r>
          </a:p>
          <a:p>
            <a:pPr marL="0">
              <a:spcBef>
                <a:spcPts val="0"/>
              </a:spcBef>
            </a:pPr>
            <a:r>
              <a:rPr lang="pl-PL" sz="1600" dirty="0"/>
              <a:t>		</a:t>
            </a:r>
            <a:r>
              <a:rPr lang="pl-PL" sz="1600" dirty="0" smtClean="0"/>
              <a:t>- dla </a:t>
            </a:r>
            <a:r>
              <a:rPr lang="pl-PL" sz="1600" dirty="0"/>
              <a:t>zwrotnych form dofinansowania  – do 159 </a:t>
            </a:r>
            <a:r>
              <a:rPr lang="pl-PL" sz="1600" dirty="0" smtClean="0"/>
              <a:t>mln zł </a:t>
            </a:r>
            <a:endParaRPr lang="pl-PL" sz="1600" dirty="0"/>
          </a:p>
          <a:p>
            <a:endParaRPr lang="pl-PL" sz="2400" b="1" dirty="0">
              <a:solidFill>
                <a:srgbClr val="0070C0"/>
              </a:solidFill>
            </a:endParaRPr>
          </a:p>
          <a:p>
            <a:endParaRPr lang="pl-PL" sz="2400" dirty="0"/>
          </a:p>
          <a:p>
            <a:pPr marL="400050" lvl="1" indent="0" algn="l">
              <a:spcBef>
                <a:spcPts val="0"/>
              </a:spcBef>
              <a:buNone/>
            </a:pPr>
            <a:endParaRPr lang="pl-PL" sz="2800" b="1" dirty="0" smtClean="0"/>
          </a:p>
          <a:p>
            <a:pPr marL="0" indent="0" algn="l">
              <a:spcBef>
                <a:spcPts val="0"/>
              </a:spcBef>
            </a:pPr>
            <a:r>
              <a:rPr lang="pl-PL" sz="2800" b="1" dirty="0" smtClean="0"/>
              <a:t> </a:t>
            </a:r>
          </a:p>
          <a:p>
            <a:pPr marL="457200" indent="-457200" algn="l">
              <a:spcBef>
                <a:spcPts val="0"/>
              </a:spcBef>
              <a:buAutoNum type="arabicPeriod" startAt="4"/>
            </a:pPr>
            <a:endParaRPr lang="pl-PL" sz="2800" b="1" dirty="0"/>
          </a:p>
          <a:p>
            <a:pPr marL="457200" indent="-457200" algn="l">
              <a:spcBef>
                <a:spcPts val="0"/>
              </a:spcBef>
              <a:buAutoNum type="arabicPeriod" startAt="4"/>
            </a:pPr>
            <a:endParaRPr lang="pl-PL" sz="2800" b="1" dirty="0" smtClean="0"/>
          </a:p>
          <a:p>
            <a:pPr marL="457200" indent="-457200" algn="l">
              <a:spcBef>
                <a:spcPts val="0"/>
              </a:spcBef>
              <a:buAutoNum type="arabicPeriod" startAt="4"/>
            </a:pPr>
            <a:endParaRPr lang="pl-PL" sz="2800" b="1" dirty="0"/>
          </a:p>
          <a:p>
            <a:pPr marL="0" indent="0" algn="l">
              <a:spcBef>
                <a:spcPts val="0"/>
              </a:spcBef>
            </a:pPr>
            <a:endParaRPr lang="pl-PL" sz="2400" dirty="0"/>
          </a:p>
          <a:p>
            <a:pPr marL="0" indent="0" algn="l">
              <a:spcBef>
                <a:spcPts val="0"/>
              </a:spcBef>
            </a:pPr>
            <a:endParaRPr lang="pl-PL" sz="2800" b="1" dirty="0" smtClean="0"/>
          </a:p>
          <a:p>
            <a:pPr marL="514350" indent="-514350" algn="l">
              <a:spcBef>
                <a:spcPts val="0"/>
              </a:spcBef>
              <a:buFont typeface="Arial" pitchFamily="34" charset="0"/>
              <a:buAutoNum type="arabicPeriod"/>
            </a:pPr>
            <a:endParaRPr lang="pl-PL" sz="2800" b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r>
              <a:rPr lang="pl-PL" dirty="0" smtClean="0"/>
              <a:t>		     </a:t>
            </a:r>
            <a:fld id="{26DD8FCD-8D0E-493F-A582-8FE538A0A3AB}" type="slidenum">
              <a:rPr lang="pl-PL" smtClean="0"/>
              <a:pPr/>
              <a:t>40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491902"/>
            <a:ext cx="90982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3.2 System </a:t>
            </a:r>
            <a:r>
              <a:rPr lang="pl-PL" sz="25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Zielonych Inwestycji (GIS – Green Investment </a:t>
            </a:r>
            <a:r>
              <a:rPr lang="pl-PL" sz="2500" b="1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Scheme</a:t>
            </a:r>
            <a:r>
              <a:rPr lang="pl-PL" sz="25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r>
              <a:rPr lang="pl-PL" sz="2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endParaRPr lang="pl-PL" sz="25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81389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473509" y="1844824"/>
            <a:ext cx="8274955" cy="4248472"/>
          </a:xfrm>
          <a:prstGeom prst="roundRect">
            <a:avLst/>
          </a:prstGeom>
          <a:solidFill>
            <a:srgbClr val="AFE13F">
              <a:alpha val="5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96570" cy="62628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</a:rPr>
              <a:t>3.4 GEPARD II</a:t>
            </a:r>
            <a:r>
              <a:rPr lang="pl-PL" sz="2700" dirty="0"/>
              <a:t/>
            </a:r>
            <a:br>
              <a:rPr lang="pl-PL" sz="2700" dirty="0"/>
            </a:b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7" y="2276872"/>
            <a:ext cx="7992888" cy="3672408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pl-PL" dirty="0" smtClean="0"/>
              <a:t>W dniu 29 </a:t>
            </a:r>
            <a:r>
              <a:rPr lang="pl-PL" dirty="0"/>
              <a:t>grudnia 2017 r. </a:t>
            </a:r>
            <a:r>
              <a:rPr lang="pl-PL" dirty="0" smtClean="0"/>
              <a:t>pomiędzy </a:t>
            </a:r>
            <a:r>
              <a:rPr lang="pl-PL" b="1" dirty="0" smtClean="0"/>
              <a:t>Narodowym Funduszem </a:t>
            </a:r>
            <a:r>
              <a:rPr lang="pl-PL" b="1" dirty="0"/>
              <a:t>Ochrony Środowiska i Gospodarki </a:t>
            </a:r>
            <a:r>
              <a:rPr lang="pl-PL" b="1" dirty="0" smtClean="0"/>
              <a:t>Wodnej </a:t>
            </a:r>
            <a:r>
              <a:rPr lang="pl-PL" dirty="0" smtClean="0"/>
              <a:t>a </a:t>
            </a:r>
            <a:r>
              <a:rPr lang="pl-PL" b="1" dirty="0" smtClean="0"/>
              <a:t>Narodowym </a:t>
            </a:r>
            <a:r>
              <a:rPr lang="pl-PL" b="1" dirty="0"/>
              <a:t>Centrum Badań i </a:t>
            </a:r>
            <a:r>
              <a:rPr lang="pl-PL" b="1" dirty="0" smtClean="0"/>
              <a:t>Rozwoju została </a:t>
            </a:r>
            <a:r>
              <a:rPr lang="pl-PL" dirty="0" smtClean="0"/>
              <a:t>zawarta umowa  </a:t>
            </a:r>
            <a:r>
              <a:rPr lang="pl-PL" dirty="0"/>
              <a:t>w celu utworzenia instrumentu wsparcia finansowego uczestników Programu „</a:t>
            </a:r>
            <a:r>
              <a:rPr lang="pl-PL" dirty="0" smtClean="0"/>
              <a:t>Bez emisyjny </a:t>
            </a:r>
            <a:r>
              <a:rPr lang="pl-PL" dirty="0"/>
              <a:t>Transport Publiczny</a:t>
            </a:r>
            <a:r>
              <a:rPr lang="pl-PL" dirty="0" smtClean="0"/>
              <a:t>”.</a:t>
            </a:r>
          </a:p>
          <a:p>
            <a:pPr marL="0" indent="0" algn="l">
              <a:spcBef>
                <a:spcPts val="0"/>
              </a:spcBef>
            </a:pPr>
            <a:endParaRPr lang="pl-PL" b="1" dirty="0" smtClean="0"/>
          </a:p>
          <a:p>
            <a:pPr marL="0" indent="0">
              <a:spcBef>
                <a:spcPts val="0"/>
              </a:spcBef>
            </a:pPr>
            <a:r>
              <a:rPr lang="pl-PL" b="1" dirty="0">
                <a:solidFill>
                  <a:srgbClr val="0070C0"/>
                </a:solidFill>
              </a:rPr>
              <a:t>Beneficjenci: </a:t>
            </a:r>
            <a:r>
              <a:rPr lang="pl-PL" dirty="0" smtClean="0"/>
              <a:t>podmioty </a:t>
            </a:r>
            <a:r>
              <a:rPr lang="pl-PL" dirty="0"/>
              <a:t>(Miasta Partnerskie) będące stroną porozumienia z Narodowym Centrum Badań i Rozwoju w przedmiocie współpracy w ramach programu „</a:t>
            </a:r>
            <a:r>
              <a:rPr lang="pl-PL" dirty="0" smtClean="0"/>
              <a:t>Bez emisyjnego </a:t>
            </a:r>
            <a:r>
              <a:rPr lang="pl-PL" dirty="0"/>
              <a:t>Transportu Publicznego”</a:t>
            </a:r>
            <a:endParaRPr lang="pl-PL" dirty="0" smtClean="0"/>
          </a:p>
          <a:p>
            <a:pPr>
              <a:spcBef>
                <a:spcPts val="0"/>
              </a:spcBef>
            </a:pPr>
            <a:endParaRPr lang="pl-PL" dirty="0"/>
          </a:p>
          <a:p>
            <a:pPr>
              <a:spcBef>
                <a:spcPts val="0"/>
              </a:spcBef>
            </a:pPr>
            <a:r>
              <a:rPr lang="pl-PL" b="1" dirty="0">
                <a:solidFill>
                  <a:srgbClr val="0070C0"/>
                </a:solidFill>
              </a:rPr>
              <a:t>Forma dofinansowania: </a:t>
            </a:r>
            <a:r>
              <a:rPr lang="pl-PL" b="1" dirty="0" smtClean="0">
                <a:solidFill>
                  <a:srgbClr val="0070C0"/>
                </a:solidFill>
              </a:rPr>
              <a:t>	</a:t>
            </a:r>
            <a:r>
              <a:rPr lang="pl-PL" dirty="0"/>
              <a:t>dotacja oraz pożyczka</a:t>
            </a:r>
          </a:p>
          <a:p>
            <a:pPr marL="0" indent="0" algn="l">
              <a:spcBef>
                <a:spcPts val="0"/>
              </a:spcBef>
            </a:pPr>
            <a:endParaRPr lang="pl-PL" sz="2800" b="1" dirty="0"/>
          </a:p>
          <a:p>
            <a:pPr marL="0" indent="0" algn="l">
              <a:spcBef>
                <a:spcPts val="0"/>
              </a:spcBef>
            </a:pPr>
            <a:endParaRPr lang="pl-PL" sz="2800" b="1" dirty="0" smtClean="0"/>
          </a:p>
          <a:p>
            <a:pPr marL="457200" indent="-457200" algn="l">
              <a:spcBef>
                <a:spcPts val="0"/>
              </a:spcBef>
              <a:buAutoNum type="arabicPeriod" startAt="4"/>
            </a:pPr>
            <a:endParaRPr lang="pl-PL" sz="2800" b="1" dirty="0"/>
          </a:p>
          <a:p>
            <a:pPr marL="0" indent="0" algn="l">
              <a:spcBef>
                <a:spcPts val="0"/>
              </a:spcBef>
            </a:pPr>
            <a:endParaRPr lang="pl-PL" sz="2400" dirty="0"/>
          </a:p>
          <a:p>
            <a:pPr marL="0" indent="0" algn="l">
              <a:spcBef>
                <a:spcPts val="0"/>
              </a:spcBef>
            </a:pPr>
            <a:endParaRPr lang="pl-PL" sz="2800" b="1" dirty="0" smtClean="0"/>
          </a:p>
          <a:p>
            <a:pPr marL="514350" indent="-514350" algn="l">
              <a:spcBef>
                <a:spcPts val="0"/>
              </a:spcBef>
              <a:buFont typeface="Arial" pitchFamily="34" charset="0"/>
              <a:buAutoNum type="arabicPeriod"/>
            </a:pPr>
            <a:endParaRPr lang="pl-PL" sz="2800" b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r>
              <a:rPr lang="pl-PL" dirty="0" smtClean="0"/>
              <a:t>		    </a:t>
            </a:r>
            <a:fld id="{26DD8FCD-8D0E-493F-A582-8FE538A0A3AB}" type="slidenum">
              <a:rPr lang="pl-PL" smtClean="0"/>
              <a:pPr/>
              <a:t>41</a:t>
            </a:fld>
            <a:endParaRPr lang="pl-PL" dirty="0"/>
          </a:p>
        </p:txBody>
      </p:sp>
      <p:sp>
        <p:nvSpPr>
          <p:cNvPr id="6" name="Symbol zastępczy zawartości 21"/>
          <p:cNvSpPr txBox="1">
            <a:spLocks/>
          </p:cNvSpPr>
          <p:nvPr/>
        </p:nvSpPr>
        <p:spPr>
          <a:xfrm>
            <a:off x="894801" y="980728"/>
            <a:ext cx="7407981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</a:pPr>
            <a:r>
              <a:rPr lang="pl-PL" b="1" dirty="0" smtClean="0">
                <a:solidFill>
                  <a:schemeClr val="tx1"/>
                </a:solidFill>
                <a:ea typeface="+mj-ea"/>
                <a:cs typeface="+mj-cs"/>
              </a:rPr>
              <a:t>Transport </a:t>
            </a:r>
            <a:r>
              <a:rPr lang="pl-PL" b="1" dirty="0">
                <a:solidFill>
                  <a:schemeClr val="tx1"/>
                </a:solidFill>
                <a:ea typeface="+mj-ea"/>
                <a:cs typeface="+mj-cs"/>
              </a:rPr>
              <a:t>niskoemisyjny </a:t>
            </a:r>
            <a:endParaRPr lang="pl-PL" sz="1050" b="1" dirty="0">
              <a:solidFill>
                <a:schemeClr val="tx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948264" y="404664"/>
            <a:ext cx="1944216" cy="6255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Już wkrótce !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7798894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543121" y="1606281"/>
            <a:ext cx="8274955" cy="4554046"/>
          </a:xfrm>
          <a:prstGeom prst="roundRect">
            <a:avLst/>
          </a:prstGeom>
          <a:solidFill>
            <a:srgbClr val="AFE13F">
              <a:alpha val="5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96570" cy="62628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</a:rPr>
              <a:t>3.4 GEPARD II</a:t>
            </a:r>
            <a:r>
              <a:rPr lang="pl-PL" sz="2700" dirty="0"/>
              <a:t/>
            </a:r>
            <a:br>
              <a:rPr lang="pl-PL" sz="2700" dirty="0"/>
            </a:b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154" y="1871563"/>
            <a:ext cx="7992888" cy="4386775"/>
          </a:xfrm>
        </p:spPr>
        <p:txBody>
          <a:bodyPr>
            <a:noAutofit/>
          </a:bodyPr>
          <a:lstStyle/>
          <a:p>
            <a:pPr marL="1338263" indent="-1338263">
              <a:spcBef>
                <a:spcPts val="0"/>
              </a:spcBef>
              <a:spcAft>
                <a:spcPts val="1200"/>
              </a:spcAft>
            </a:pPr>
            <a:r>
              <a:rPr lang="pl-PL" b="1" dirty="0" smtClean="0">
                <a:solidFill>
                  <a:srgbClr val="0070C0"/>
                </a:solidFill>
              </a:rPr>
              <a:t>Typ </a:t>
            </a:r>
            <a:r>
              <a:rPr lang="pl-PL" b="1" dirty="0">
                <a:solidFill>
                  <a:srgbClr val="0070C0"/>
                </a:solidFill>
              </a:rPr>
              <a:t>projektów: </a:t>
            </a:r>
            <a:r>
              <a:rPr lang="pl-PL" dirty="0"/>
              <a:t>Przedsięwzięcia zmierzające do wsparcia innowacyjnych rozwiązań w zakresie publicznego transportu </a:t>
            </a:r>
            <a:r>
              <a:rPr lang="pl-PL" dirty="0" smtClean="0"/>
              <a:t>bez emisyjnego</a:t>
            </a:r>
            <a:r>
              <a:rPr lang="pl-PL" dirty="0"/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/>
              <a:t>zadanie polegające na zakupie nowych pojazdów </a:t>
            </a:r>
            <a:r>
              <a:rPr lang="pl-PL" dirty="0" smtClean="0"/>
              <a:t>bez emisyjnych,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 zadanie </a:t>
            </a:r>
            <a:r>
              <a:rPr lang="pl-PL" dirty="0"/>
              <a:t>dotyczące infrastruktury i zarządzania, polegające na modernizacji lub budowie stacji ładowania pojazdów publicznego transportu </a:t>
            </a:r>
            <a:r>
              <a:rPr lang="pl-PL" dirty="0" smtClean="0"/>
              <a:t>zbiorowego; stacje </a:t>
            </a:r>
            <a:r>
              <a:rPr lang="pl-PL" dirty="0"/>
              <a:t>ładowania wykorzystywane będą wyłącznie do obsługi publicznego transportu zbiorowego</a:t>
            </a:r>
            <a:endParaRPr lang="pl-PL" b="1" dirty="0" smtClean="0"/>
          </a:p>
          <a:p>
            <a:pPr>
              <a:spcBef>
                <a:spcPts val="0"/>
              </a:spcBef>
            </a:pPr>
            <a:endParaRPr lang="pl-PL" b="1" dirty="0"/>
          </a:p>
          <a:p>
            <a:r>
              <a:rPr lang="pl-PL" b="1" dirty="0">
                <a:solidFill>
                  <a:srgbClr val="0070C0"/>
                </a:solidFill>
              </a:rPr>
              <a:t>Budżet programu: </a:t>
            </a:r>
            <a:r>
              <a:rPr lang="pl-PL" b="1" dirty="0"/>
              <a:t>do 2 200 000 tys. zł, w tym</a:t>
            </a:r>
            <a:r>
              <a:rPr lang="pl-PL" dirty="0"/>
              <a:t>:</a:t>
            </a:r>
          </a:p>
          <a:p>
            <a:pPr marL="1873250" indent="14288"/>
            <a:r>
              <a:rPr lang="pl-PL" dirty="0"/>
              <a:t>do 1 000 000 tys. zł – bezzwrotna forma dofinansowania  </a:t>
            </a:r>
          </a:p>
          <a:p>
            <a:pPr marL="1873250" indent="14288"/>
            <a:r>
              <a:rPr lang="pl-PL" dirty="0"/>
              <a:t>do 1 200 000 tys. zł – zwrotna forma dofinansowania </a:t>
            </a:r>
          </a:p>
          <a:p>
            <a:endParaRPr lang="pl-PL" b="1" dirty="0" smtClean="0"/>
          </a:p>
          <a:p>
            <a:pPr marL="457200" indent="-457200" algn="l">
              <a:spcBef>
                <a:spcPts val="0"/>
              </a:spcBef>
              <a:buAutoNum type="arabicPeriod" startAt="4"/>
            </a:pPr>
            <a:endParaRPr lang="pl-PL" sz="2800" b="1" dirty="0"/>
          </a:p>
          <a:p>
            <a:pPr marL="0" indent="0" algn="l">
              <a:spcBef>
                <a:spcPts val="0"/>
              </a:spcBef>
            </a:pPr>
            <a:endParaRPr lang="pl-PL" sz="2800" b="1" dirty="0" smtClean="0"/>
          </a:p>
          <a:p>
            <a:pPr marL="457200" indent="-457200" algn="l">
              <a:spcBef>
                <a:spcPts val="0"/>
              </a:spcBef>
              <a:buAutoNum type="arabicPeriod" startAt="4"/>
            </a:pPr>
            <a:endParaRPr lang="pl-PL" sz="2800" b="1" dirty="0"/>
          </a:p>
          <a:p>
            <a:pPr marL="0" indent="0" algn="l">
              <a:spcBef>
                <a:spcPts val="0"/>
              </a:spcBef>
            </a:pPr>
            <a:endParaRPr lang="pl-PL" sz="2400" dirty="0"/>
          </a:p>
          <a:p>
            <a:pPr marL="0" indent="0" algn="l">
              <a:spcBef>
                <a:spcPts val="0"/>
              </a:spcBef>
            </a:pPr>
            <a:endParaRPr lang="pl-PL" sz="2800" b="1" dirty="0" smtClean="0"/>
          </a:p>
          <a:p>
            <a:pPr marL="514350" indent="-514350" algn="l">
              <a:spcBef>
                <a:spcPts val="0"/>
              </a:spcBef>
              <a:buFont typeface="Arial" pitchFamily="34" charset="0"/>
              <a:buAutoNum type="arabicPeriod"/>
            </a:pPr>
            <a:endParaRPr lang="pl-PL" sz="2800" b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r>
              <a:rPr lang="pl-PL" dirty="0" smtClean="0"/>
              <a:t>		    </a:t>
            </a:r>
            <a:fld id="{26DD8FCD-8D0E-493F-A582-8FE538A0A3AB}" type="slidenum">
              <a:rPr lang="pl-PL" smtClean="0"/>
              <a:pPr/>
              <a:t>42</a:t>
            </a:fld>
            <a:endParaRPr lang="pl-PL" dirty="0"/>
          </a:p>
        </p:txBody>
      </p:sp>
      <p:sp>
        <p:nvSpPr>
          <p:cNvPr id="6" name="Symbol zastępczy zawartości 21"/>
          <p:cNvSpPr txBox="1">
            <a:spLocks/>
          </p:cNvSpPr>
          <p:nvPr/>
        </p:nvSpPr>
        <p:spPr>
          <a:xfrm>
            <a:off x="894801" y="980728"/>
            <a:ext cx="7407981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</a:pPr>
            <a:r>
              <a:rPr lang="pl-PL" b="1" dirty="0" smtClean="0">
                <a:solidFill>
                  <a:schemeClr val="tx1"/>
                </a:solidFill>
                <a:ea typeface="+mj-ea"/>
                <a:cs typeface="+mj-cs"/>
              </a:rPr>
              <a:t>Transport </a:t>
            </a:r>
            <a:r>
              <a:rPr lang="pl-PL" b="1" dirty="0">
                <a:solidFill>
                  <a:schemeClr val="tx1"/>
                </a:solidFill>
                <a:ea typeface="+mj-ea"/>
                <a:cs typeface="+mj-cs"/>
              </a:rPr>
              <a:t>niskoemisyjny </a:t>
            </a:r>
            <a:endParaRPr lang="pl-PL" sz="1050" b="1" dirty="0">
              <a:solidFill>
                <a:schemeClr val="tx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948264" y="404664"/>
            <a:ext cx="1944216" cy="6255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Już wkrótce !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6830769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473509" y="1916832"/>
            <a:ext cx="8274955" cy="4320480"/>
          </a:xfrm>
          <a:prstGeom prst="roundRect">
            <a:avLst/>
          </a:prstGeom>
          <a:solidFill>
            <a:srgbClr val="AFE13F">
              <a:alpha val="5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606" y="404982"/>
            <a:ext cx="8892480" cy="864096"/>
          </a:xfrm>
        </p:spPr>
        <p:txBody>
          <a:bodyPr>
            <a:normAutofit/>
          </a:bodyPr>
          <a:lstStyle/>
          <a:p>
            <a:pPr algn="ctr"/>
            <a:r>
              <a:rPr lang="pl-PL" sz="2700" dirty="0" smtClean="0">
                <a:solidFill>
                  <a:schemeClr val="accent3">
                    <a:lumMod val="75000"/>
                  </a:schemeClr>
                </a:solidFill>
              </a:rPr>
              <a:t>3.3</a:t>
            </a:r>
            <a:r>
              <a:rPr lang="pl-PL" sz="27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pl-PL" sz="2700" dirty="0" smtClean="0">
                <a:solidFill>
                  <a:schemeClr val="accent3">
                    <a:lumMod val="75000"/>
                  </a:schemeClr>
                </a:solidFill>
              </a:rPr>
              <a:t>SOWA</a:t>
            </a:r>
            <a:endParaRPr lang="pl-PL" sz="2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5" y="1898865"/>
            <a:ext cx="7992889" cy="44567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1800" b="1" dirty="0">
                <a:solidFill>
                  <a:srgbClr val="0070C0"/>
                </a:solidFill>
              </a:rPr>
              <a:t>Beneficjenci: </a:t>
            </a:r>
            <a:r>
              <a:rPr lang="pl-PL" sz="1800" b="1" dirty="0" smtClean="0">
                <a:solidFill>
                  <a:srgbClr val="0070C0"/>
                </a:solidFill>
              </a:rPr>
              <a:t>	</a:t>
            </a:r>
            <a:r>
              <a:rPr lang="pl-PL" sz="1800" dirty="0"/>
              <a:t>JST oraz spółki z większościowym udziałem JST </a:t>
            </a:r>
          </a:p>
          <a:p>
            <a:endParaRPr lang="pl-PL" sz="18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800" b="1" dirty="0" smtClean="0">
                <a:solidFill>
                  <a:srgbClr val="0070C0"/>
                </a:solidFill>
              </a:rPr>
              <a:t>Forma </a:t>
            </a:r>
            <a:r>
              <a:rPr lang="pl-PL" sz="1800" b="1" dirty="0">
                <a:solidFill>
                  <a:srgbClr val="0070C0"/>
                </a:solidFill>
              </a:rPr>
              <a:t>dofinansowania:</a:t>
            </a:r>
            <a:r>
              <a:rPr lang="pl-PL" sz="1800" dirty="0"/>
              <a:t> 	</a:t>
            </a:r>
            <a:r>
              <a:rPr lang="pl-PL" sz="1800" dirty="0" smtClean="0"/>
              <a:t>preferencyjna pożyczka </a:t>
            </a:r>
            <a:r>
              <a:rPr lang="pl-PL" sz="1800" dirty="0"/>
              <a:t>- oprocentowanie stałe 1%,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800" dirty="0"/>
              <a:t>możliwe umorzenie do 10% - zgodnie z zasadami udzielania dofinansowania </a:t>
            </a:r>
            <a:br>
              <a:rPr lang="pl-PL" sz="1800" dirty="0"/>
            </a:br>
            <a:r>
              <a:rPr lang="pl-PL" sz="1800" dirty="0"/>
              <a:t>z NFOŚiGW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800" dirty="0"/>
              <a:t>na cały zakres przedsięwzięcia – do 100% kosztów kwalifikowanych.</a:t>
            </a:r>
          </a:p>
          <a:p>
            <a:pPr marL="457200" lvl="1" indent="0">
              <a:buNone/>
            </a:pPr>
            <a:r>
              <a:rPr lang="pl-PL" sz="1800" b="1" dirty="0"/>
              <a:t> </a:t>
            </a:r>
            <a:endParaRPr lang="pl-PL" sz="1800" b="1" dirty="0" smtClean="0"/>
          </a:p>
          <a:p>
            <a:pPr>
              <a:spcBef>
                <a:spcPts val="0"/>
              </a:spcBef>
            </a:pPr>
            <a:r>
              <a:rPr lang="pl-PL" sz="1800" b="1" dirty="0">
                <a:solidFill>
                  <a:srgbClr val="0070C0"/>
                </a:solidFill>
              </a:rPr>
              <a:t>Typ projektów: </a:t>
            </a:r>
          </a:p>
          <a:p>
            <a:pPr lvl="2" algn="l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800" dirty="0" smtClean="0"/>
              <a:t>kompleksowa modernizacja </a:t>
            </a:r>
            <a:r>
              <a:rPr lang="pl-PL" sz="1800" dirty="0"/>
              <a:t>oświetlenia zewnętrznego  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</a:t>
            </a:r>
            <a:r>
              <a:rPr lang="pl-PL" sz="1800" dirty="0"/>
              <a:t> zakresie istniejącej sieci </a:t>
            </a:r>
            <a:r>
              <a:rPr lang="pl-PL" sz="1800" dirty="0" smtClean="0"/>
              <a:t>oświetleniowej;</a:t>
            </a:r>
          </a:p>
          <a:p>
            <a:pPr lvl="2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dirty="0" smtClean="0"/>
              <a:t>zakres </a:t>
            </a:r>
            <a:r>
              <a:rPr lang="pl-PL" sz="1800" dirty="0"/>
              <a:t>modernizacji oświetlenia wskazany we wniosku </a:t>
            </a:r>
            <a:r>
              <a:rPr lang="pl-PL" sz="1800" dirty="0" smtClean="0"/>
              <a:t>o </a:t>
            </a:r>
            <a:r>
              <a:rPr lang="pl-PL" sz="1800" dirty="0"/>
              <a:t>dofinansowanie musi wynikać z przeprowadzonego audytu </a:t>
            </a:r>
            <a:r>
              <a:rPr lang="pl-PL" sz="1800" dirty="0" smtClean="0"/>
              <a:t>oświetlenia</a:t>
            </a:r>
          </a:p>
          <a:p>
            <a:r>
              <a:rPr lang="pl-PL" sz="1800" b="1" dirty="0" smtClean="0">
                <a:solidFill>
                  <a:srgbClr val="0070C0"/>
                </a:solidFill>
              </a:rPr>
              <a:t>Budżet </a:t>
            </a:r>
            <a:r>
              <a:rPr lang="pl-PL" sz="1800" b="1" dirty="0">
                <a:solidFill>
                  <a:srgbClr val="0070C0"/>
                </a:solidFill>
              </a:rPr>
              <a:t>programu: </a:t>
            </a:r>
            <a:r>
              <a:rPr lang="pl-PL" sz="1800" b="1" dirty="0" smtClean="0">
                <a:solidFill>
                  <a:srgbClr val="0070C0"/>
                </a:solidFill>
              </a:rPr>
              <a:t>	</a:t>
            </a:r>
            <a:r>
              <a:rPr lang="pl-PL" sz="1800" b="1" dirty="0" smtClean="0"/>
              <a:t>do </a:t>
            </a:r>
            <a:r>
              <a:rPr lang="pl-PL" sz="1800" b="1" dirty="0"/>
              <a:t>50 mln zł, </a:t>
            </a:r>
            <a:endParaRPr lang="pl-PL" sz="1800" b="1" dirty="0" smtClean="0"/>
          </a:p>
          <a:p>
            <a:endParaRPr lang="pl-PL" sz="2800" b="1" dirty="0"/>
          </a:p>
          <a:p>
            <a:pPr marL="457200" indent="-457200" algn="l">
              <a:spcBef>
                <a:spcPts val="0"/>
              </a:spcBef>
              <a:buAutoNum type="arabicPeriod" startAt="4"/>
            </a:pPr>
            <a:endParaRPr lang="pl-PL" sz="2800" b="1" dirty="0" smtClean="0"/>
          </a:p>
          <a:p>
            <a:pPr marL="457200" indent="-457200" algn="l">
              <a:spcBef>
                <a:spcPts val="0"/>
              </a:spcBef>
              <a:buAutoNum type="arabicPeriod" startAt="4"/>
            </a:pPr>
            <a:endParaRPr lang="pl-PL" sz="2800" b="1" dirty="0"/>
          </a:p>
          <a:p>
            <a:pPr marL="0" indent="0" algn="l">
              <a:spcBef>
                <a:spcPts val="0"/>
              </a:spcBef>
            </a:pPr>
            <a:endParaRPr lang="pl-PL" sz="2400" dirty="0"/>
          </a:p>
          <a:p>
            <a:pPr marL="0" indent="0" algn="l">
              <a:spcBef>
                <a:spcPts val="0"/>
              </a:spcBef>
            </a:pPr>
            <a:endParaRPr lang="pl-PL" sz="2800" b="1" dirty="0" smtClean="0"/>
          </a:p>
          <a:p>
            <a:pPr marL="514350" indent="-514350" algn="l">
              <a:spcBef>
                <a:spcPts val="0"/>
              </a:spcBef>
              <a:buFont typeface="Arial" pitchFamily="34" charset="0"/>
              <a:buAutoNum type="arabicPeriod"/>
            </a:pPr>
            <a:endParaRPr lang="pl-PL" sz="2800" b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r>
              <a:rPr lang="pl-PL" dirty="0" smtClean="0"/>
              <a:t>		    </a:t>
            </a:r>
            <a:fld id="{26DD8FCD-8D0E-493F-A582-8FE538A0A3AB}" type="slidenum">
              <a:rPr lang="pl-PL" smtClean="0"/>
              <a:pPr/>
              <a:t>43</a:t>
            </a:fld>
            <a:endParaRPr lang="pl-PL" dirty="0"/>
          </a:p>
        </p:txBody>
      </p:sp>
      <p:sp>
        <p:nvSpPr>
          <p:cNvPr id="6" name="Symbol zastępczy zawartości 21"/>
          <p:cNvSpPr txBox="1">
            <a:spLocks/>
          </p:cNvSpPr>
          <p:nvPr/>
        </p:nvSpPr>
        <p:spPr>
          <a:xfrm>
            <a:off x="906995" y="1147331"/>
            <a:ext cx="7407981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</a:pPr>
            <a:r>
              <a:rPr lang="pl-PL" b="1" dirty="0" smtClean="0">
                <a:solidFill>
                  <a:schemeClr val="tx1"/>
                </a:solidFill>
                <a:ea typeface="+mj-ea"/>
                <a:cs typeface="+mj-cs"/>
              </a:rPr>
              <a:t>Oświetleniu zewnętrzne 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6948264" y="404664"/>
            <a:ext cx="1944216" cy="6255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Już wkrótce !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406966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1"/>
          <p:cNvSpPr txBox="1">
            <a:spLocks/>
          </p:cNvSpPr>
          <p:nvPr/>
        </p:nvSpPr>
        <p:spPr>
          <a:xfrm>
            <a:off x="827584" y="1558160"/>
            <a:ext cx="7407981" cy="5600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endParaRPr lang="pl-PL" b="1" dirty="0" smtClean="0"/>
          </a:p>
        </p:txBody>
      </p:sp>
      <p:sp>
        <p:nvSpPr>
          <p:cNvPr id="6" name="Prostokąt zaokrąglony 5"/>
          <p:cNvSpPr/>
          <p:nvPr/>
        </p:nvSpPr>
        <p:spPr>
          <a:xfrm>
            <a:off x="471757" y="2204864"/>
            <a:ext cx="8132691" cy="3816424"/>
          </a:xfrm>
          <a:prstGeom prst="roundRect">
            <a:avLst/>
          </a:prstGeom>
          <a:solidFill>
            <a:srgbClr val="AFE13F">
              <a:alpha val="5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000" b="1" dirty="0" smtClean="0">
              <a:solidFill>
                <a:schemeClr val="tx1"/>
              </a:solidFill>
            </a:endParaRPr>
          </a:p>
          <a:p>
            <a:endParaRPr lang="pl-PL" sz="2000" b="1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l-PL" dirty="0" smtClean="0">
              <a:solidFill>
                <a:schemeClr val="tx1"/>
              </a:solidFill>
            </a:endParaRPr>
          </a:p>
          <a:p>
            <a:pPr lvl="1"/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>
                <a:solidFill>
                  <a:prstClr val="black"/>
                </a:solidFill>
              </a:rPr>
              <a:pPr/>
              <a:t>44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672193" y="476672"/>
            <a:ext cx="8047682" cy="1143000"/>
          </a:xfrm>
        </p:spPr>
        <p:txBody>
          <a:bodyPr>
            <a:normAutofit/>
          </a:bodyPr>
          <a:lstStyle/>
          <a:p>
            <a:pPr algn="ctr"/>
            <a:r>
              <a:rPr lang="pl-PL" sz="3400" dirty="0" smtClean="0"/>
              <a:t>3. Ochrona atmosfery 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>
                <a:solidFill>
                  <a:schemeClr val="accent3">
                    <a:lumMod val="75000"/>
                  </a:schemeClr>
                </a:solidFill>
              </a:rPr>
              <a:t>3.1. Poprawa </a:t>
            </a:r>
            <a:r>
              <a:rPr lang="pl-PL" sz="2700" dirty="0">
                <a:solidFill>
                  <a:schemeClr val="accent3">
                    <a:lumMod val="75000"/>
                  </a:schemeClr>
                </a:solidFill>
              </a:rPr>
              <a:t>jakości powietrza </a:t>
            </a:r>
            <a:endParaRPr lang="pl-PL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71600" y="2852936"/>
            <a:ext cx="69127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Program w trakcie przygotowania ze względu na oczekiwane wnioski z Ministerstwa Energii odnośnie inicjatyw klastrowych </a:t>
            </a:r>
            <a:br>
              <a:rPr lang="pl-PL" sz="2000" dirty="0" smtClean="0"/>
            </a:br>
            <a:r>
              <a:rPr lang="pl-PL" sz="2000" dirty="0" smtClean="0"/>
              <a:t>i klastrów energii, które są znaczącym elementem w </a:t>
            </a:r>
            <a:r>
              <a:rPr lang="pl-PL" sz="2000" dirty="0"/>
              <a:t>energetyce </a:t>
            </a:r>
            <a:r>
              <a:rPr lang="pl-PL" sz="2000" dirty="0" smtClean="0"/>
              <a:t>rozproszonej. </a:t>
            </a:r>
          </a:p>
          <a:p>
            <a:endParaRPr lang="pl-PL" sz="2000" dirty="0" smtClean="0"/>
          </a:p>
          <a:p>
            <a:r>
              <a:rPr lang="pl-PL" sz="2000" dirty="0" smtClean="0"/>
              <a:t>Zgłoszone inicjatywy klastrowe posłużą do </a:t>
            </a:r>
            <a:r>
              <a:rPr lang="pl-PL" sz="2000" dirty="0"/>
              <a:t>wymiany kontaktów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doświadczeń i posłużą do przygotowania koncepcji programowej związanej z samowystarczalnością energetyczną </a:t>
            </a:r>
            <a:br>
              <a:rPr lang="pl-PL" sz="2000" dirty="0" smtClean="0"/>
            </a:br>
            <a:r>
              <a:rPr lang="pl-PL" sz="2000" dirty="0" smtClean="0"/>
              <a:t>w gminach.</a:t>
            </a:r>
            <a:endParaRPr lang="pl-PL" sz="20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7020272" y="548680"/>
            <a:ext cx="1944216" cy="6255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Już wkrótce !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2339752" y="1638152"/>
            <a:ext cx="4802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/>
              <a:t>Część  4) Samowystarczalność energetyczna</a:t>
            </a:r>
          </a:p>
        </p:txBody>
      </p:sp>
    </p:spTree>
    <p:extLst>
      <p:ext uri="{BB962C8B-B14F-4D97-AF65-F5344CB8AC3E}">
        <p14:creationId xmlns:p14="http://schemas.microsoft.com/office/powerpoint/2010/main" val="30035729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473509" y="2276872"/>
            <a:ext cx="8274955" cy="3816424"/>
          </a:xfrm>
          <a:prstGeom prst="roundRect">
            <a:avLst/>
          </a:prstGeom>
          <a:solidFill>
            <a:srgbClr val="AFE13F">
              <a:alpha val="5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pl-PL" b="1" dirty="0">
                <a:solidFill>
                  <a:srgbClr val="0070C0"/>
                </a:solidFill>
              </a:rPr>
              <a:t>Typ projektów: </a:t>
            </a:r>
            <a:r>
              <a:rPr lang="pl-PL" dirty="0">
                <a:solidFill>
                  <a:prstClr val="black"/>
                </a:solidFill>
              </a:rPr>
              <a:t>	* budowa budynku mieszkalnego  </a:t>
            </a:r>
            <a:r>
              <a:rPr lang="pl-PL" dirty="0" smtClean="0">
                <a:solidFill>
                  <a:prstClr val="black"/>
                </a:solidFill>
              </a:rPr>
              <a:t>jednorodzinnego 			    drewnianego</a:t>
            </a:r>
            <a:r>
              <a:rPr lang="pl-PL" dirty="0">
                <a:solidFill>
                  <a:prstClr val="black"/>
                </a:solidFill>
              </a:rPr>
              <a:t>,</a:t>
            </a:r>
          </a:p>
          <a:p>
            <a:pPr lvl="4" algn="just">
              <a:lnSpc>
                <a:spcPct val="90000"/>
              </a:lnSpc>
              <a:spcAft>
                <a:spcPts val="1200"/>
              </a:spcAft>
            </a:pPr>
            <a:r>
              <a:rPr lang="pl-PL" dirty="0">
                <a:solidFill>
                  <a:prstClr val="black"/>
                </a:solidFill>
              </a:rPr>
              <a:t>* zakup budynku mieszkalnego  jednorodzinnego drewnianego,</a:t>
            </a:r>
          </a:p>
          <a:p>
            <a:pPr lvl="4">
              <a:lnSpc>
                <a:spcPct val="90000"/>
              </a:lnSpc>
              <a:spcAft>
                <a:spcPts val="1200"/>
              </a:spcAft>
            </a:pPr>
            <a:r>
              <a:rPr lang="pl-PL" dirty="0" smtClean="0">
                <a:solidFill>
                  <a:prstClr val="black"/>
                </a:solidFill>
              </a:rPr>
              <a:t>* budynki</a:t>
            </a:r>
            <a:r>
              <a:rPr lang="pl-PL" dirty="0">
                <a:solidFill>
                  <a:prstClr val="black"/>
                </a:solidFill>
              </a:rPr>
              <a:t>, o których jest mowa powyżej, zrealizowanych </a:t>
            </a:r>
            <a:r>
              <a:rPr lang="pl-PL" dirty="0" smtClean="0">
                <a:solidFill>
                  <a:prstClr val="black"/>
                </a:solidFill>
              </a:rPr>
              <a:t>w               okresie   </a:t>
            </a:r>
            <a:r>
              <a:rPr lang="pl-PL" dirty="0">
                <a:solidFill>
                  <a:prstClr val="black"/>
                </a:solidFill>
              </a:rPr>
              <a:t>kwalifikowalności, ale przed otrzymaniem dotacji</a:t>
            </a:r>
            <a:endParaRPr lang="pl-PL" b="1" dirty="0">
              <a:solidFill>
                <a:srgbClr val="0070C0"/>
              </a:solidFill>
            </a:endParaRPr>
          </a:p>
          <a:p>
            <a:r>
              <a:rPr lang="pl-PL" b="1" dirty="0" smtClean="0">
                <a:solidFill>
                  <a:srgbClr val="0070C0"/>
                </a:solidFill>
              </a:rPr>
              <a:t>Maksymalna powierzchnia do dofinansowania: </a:t>
            </a:r>
            <a:r>
              <a:rPr lang="pl-PL" b="1" dirty="0">
                <a:solidFill>
                  <a:srgbClr val="0070C0"/>
                </a:solidFill>
              </a:rPr>
              <a:t>		</a:t>
            </a:r>
            <a:r>
              <a:rPr lang="pl-PL" b="1" dirty="0" smtClean="0">
                <a:solidFill>
                  <a:schemeClr val="tx1"/>
                </a:solidFill>
              </a:rPr>
              <a:t>do 150 </a:t>
            </a:r>
            <a:r>
              <a:rPr lang="pl-PL" b="1" dirty="0" smtClean="0">
                <a:solidFill>
                  <a:prstClr val="black"/>
                </a:solidFill>
              </a:rPr>
              <a:t>m2</a:t>
            </a:r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srgbClr val="0070C0"/>
              </a:solidFill>
            </a:endParaRPr>
          </a:p>
          <a:p>
            <a:r>
              <a:rPr lang="pl-PL" b="1" dirty="0" smtClean="0">
                <a:solidFill>
                  <a:srgbClr val="0070C0"/>
                </a:solidFill>
              </a:rPr>
              <a:t>Budżet </a:t>
            </a:r>
            <a:r>
              <a:rPr lang="pl-PL" b="1" dirty="0">
                <a:solidFill>
                  <a:srgbClr val="0070C0"/>
                </a:solidFill>
              </a:rPr>
              <a:t>programu: 		</a:t>
            </a:r>
            <a:r>
              <a:rPr lang="pl-PL" b="1" dirty="0">
                <a:solidFill>
                  <a:prstClr val="black"/>
                </a:solidFill>
              </a:rPr>
              <a:t>Dotacja </a:t>
            </a:r>
            <a:r>
              <a:rPr lang="pl-PL" dirty="0">
                <a:solidFill>
                  <a:prstClr val="black"/>
                </a:solidFill>
              </a:rPr>
              <a:t>do</a:t>
            </a:r>
            <a:r>
              <a:rPr lang="pl-PL" b="1" dirty="0">
                <a:solidFill>
                  <a:prstClr val="black"/>
                </a:solidFill>
              </a:rPr>
              <a:t> 50 mln </a:t>
            </a:r>
            <a:r>
              <a:rPr lang="pl-PL" b="1" dirty="0" smtClean="0">
                <a:solidFill>
                  <a:prstClr val="black"/>
                </a:solidFill>
              </a:rPr>
              <a:t>zł</a:t>
            </a: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 smtClean="0">
                <a:solidFill>
                  <a:srgbClr val="0070C0"/>
                </a:solidFill>
              </a:rPr>
              <a:t>Dopłata - </a:t>
            </a:r>
            <a:r>
              <a:rPr lang="pl-PL" b="1" dirty="0">
                <a:solidFill>
                  <a:prstClr val="black"/>
                </a:solidFill>
              </a:rPr>
              <a:t>230 zł/m2 </a:t>
            </a:r>
            <a:r>
              <a:rPr lang="pl-PL" dirty="0" smtClean="0">
                <a:solidFill>
                  <a:schemeClr val="tx1"/>
                </a:solidFill>
              </a:rPr>
              <a:t>powierzchni o regulowanej temperaturze</a:t>
            </a:r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45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341784"/>
            <a:ext cx="7615262" cy="1143000"/>
          </a:xfrm>
        </p:spPr>
        <p:txBody>
          <a:bodyPr>
            <a:normAutofit/>
          </a:bodyPr>
          <a:lstStyle/>
          <a:p>
            <a:pPr algn="ctr"/>
            <a:r>
              <a:rPr lang="pl-PL" sz="3400" dirty="0"/>
              <a:t>3. Ochrona atmosfery </a:t>
            </a:r>
            <a:r>
              <a:rPr lang="pl-PL" sz="4800" dirty="0">
                <a:solidFill>
                  <a:schemeClr val="tx2"/>
                </a:solidFill>
              </a:rPr>
              <a:t/>
            </a:r>
            <a:br>
              <a:rPr lang="pl-PL" sz="4800" dirty="0">
                <a:solidFill>
                  <a:schemeClr val="tx2"/>
                </a:solidFill>
              </a:rPr>
            </a:br>
            <a:r>
              <a:rPr lang="pl-PL" sz="2700" dirty="0" smtClean="0">
                <a:solidFill>
                  <a:schemeClr val="accent3">
                    <a:lumMod val="75000"/>
                  </a:schemeClr>
                </a:solidFill>
              </a:rPr>
              <a:t>Budownictwo energooszczędne</a:t>
            </a:r>
            <a:endParaRPr lang="pl-PL" sz="2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Symbol zastępczy zawartości 21"/>
          <p:cNvSpPr txBox="1">
            <a:spLocks/>
          </p:cNvSpPr>
          <p:nvPr/>
        </p:nvSpPr>
        <p:spPr>
          <a:xfrm>
            <a:off x="901344" y="1412776"/>
            <a:ext cx="7407981" cy="7089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defRPr/>
            </a:pPr>
            <a:r>
              <a:rPr lang="pl-PL" b="1" dirty="0" smtClean="0"/>
              <a:t>Część 1) </a:t>
            </a:r>
            <a:r>
              <a:rPr lang="pl-PL" b="1" dirty="0"/>
              <a:t>Dofinansowanie drewnianych domów energooszczędnych 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6948264" y="404664"/>
            <a:ext cx="1944216" cy="6255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Już wkrótce !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921793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473509" y="2276872"/>
            <a:ext cx="8274955" cy="3816424"/>
          </a:xfrm>
          <a:prstGeom prst="roundRect">
            <a:avLst/>
          </a:prstGeom>
          <a:solidFill>
            <a:srgbClr val="AFE13F">
              <a:alpha val="5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pl-PL" b="1" dirty="0">
                <a:solidFill>
                  <a:srgbClr val="0070C0"/>
                </a:solidFill>
              </a:rPr>
              <a:t>Beneficjent:</a:t>
            </a:r>
            <a:r>
              <a:rPr lang="pl-PL" b="1" dirty="0">
                <a:solidFill>
                  <a:prstClr val="black"/>
                </a:solidFill>
              </a:rPr>
              <a:t>	</a:t>
            </a:r>
            <a:r>
              <a:rPr lang="pl-PL" dirty="0">
                <a:solidFill>
                  <a:prstClr val="black"/>
                </a:solidFill>
              </a:rPr>
              <a:t>przedstawiciele administracji publicznej, jak również organizacji 		</a:t>
            </a:r>
            <a:r>
              <a:rPr lang="pl-PL" dirty="0" smtClean="0">
                <a:solidFill>
                  <a:prstClr val="black"/>
                </a:solidFill>
              </a:rPr>
              <a:t>realizujących </a:t>
            </a:r>
            <a:r>
              <a:rPr lang="pl-PL" dirty="0">
                <a:solidFill>
                  <a:prstClr val="black"/>
                </a:solidFill>
              </a:rPr>
              <a:t>zadania publiczne	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endParaRPr lang="pl-PL" b="1" dirty="0" smtClean="0">
              <a:solidFill>
                <a:srgbClr val="0070C0"/>
              </a:solidFill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pl-PL" b="1" dirty="0" smtClean="0">
                <a:solidFill>
                  <a:srgbClr val="0070C0"/>
                </a:solidFill>
              </a:rPr>
              <a:t>Forma dofinansowania:</a:t>
            </a:r>
            <a:r>
              <a:rPr lang="pl-PL" dirty="0" smtClean="0">
                <a:solidFill>
                  <a:prstClr val="black"/>
                </a:solidFill>
              </a:rPr>
              <a:t> pożyczka</a:t>
            </a:r>
            <a:r>
              <a:rPr lang="pl-PL" dirty="0">
                <a:solidFill>
                  <a:prstClr val="black"/>
                </a:solidFill>
              </a:rPr>
              <a:t>, umorzenie w przypadku osiągnięcia parametrów 		</a:t>
            </a:r>
            <a:r>
              <a:rPr lang="pl-PL" dirty="0" smtClean="0">
                <a:solidFill>
                  <a:prstClr val="black"/>
                </a:solidFill>
              </a:rPr>
              <a:t>         domu </a:t>
            </a:r>
            <a:r>
              <a:rPr lang="pl-PL" dirty="0">
                <a:solidFill>
                  <a:prstClr val="black"/>
                </a:solidFill>
              </a:rPr>
              <a:t>pasywnego	</a:t>
            </a:r>
          </a:p>
          <a:p>
            <a:pPr lvl="0">
              <a:spcBef>
                <a:spcPts val="600"/>
              </a:spcBef>
            </a:pPr>
            <a:endParaRPr lang="pl-PL" b="1" dirty="0" smtClean="0">
              <a:solidFill>
                <a:srgbClr val="0070C0"/>
              </a:solidFill>
            </a:endParaRPr>
          </a:p>
          <a:p>
            <a:pPr lvl="0">
              <a:spcBef>
                <a:spcPts val="600"/>
              </a:spcBef>
            </a:pPr>
            <a:r>
              <a:rPr lang="pl-PL" b="1" dirty="0" smtClean="0">
                <a:solidFill>
                  <a:srgbClr val="0070C0"/>
                </a:solidFill>
              </a:rPr>
              <a:t>Typ </a:t>
            </a:r>
            <a:r>
              <a:rPr lang="pl-PL" b="1" dirty="0">
                <a:solidFill>
                  <a:srgbClr val="0070C0"/>
                </a:solidFill>
              </a:rPr>
              <a:t>projektów: 	</a:t>
            </a:r>
            <a:r>
              <a:rPr lang="pl-PL" dirty="0">
                <a:solidFill>
                  <a:prstClr val="black"/>
                </a:solidFill>
              </a:rPr>
              <a:t>budowa niskoemisyjnych i pasywnych budynków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endParaRPr lang="pl-PL" b="1" dirty="0" smtClean="0">
              <a:solidFill>
                <a:srgbClr val="0070C0"/>
              </a:solidFill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pl-PL" b="1" dirty="0" smtClean="0">
                <a:solidFill>
                  <a:srgbClr val="0070C0"/>
                </a:solidFill>
              </a:rPr>
              <a:t>Budżet </a:t>
            </a:r>
            <a:r>
              <a:rPr lang="pl-PL" b="1" dirty="0">
                <a:solidFill>
                  <a:srgbClr val="0070C0"/>
                </a:solidFill>
              </a:rPr>
              <a:t>programu: 			</a:t>
            </a:r>
            <a:r>
              <a:rPr lang="pl-PL" dirty="0">
                <a:solidFill>
                  <a:prstClr val="black"/>
                </a:solidFill>
              </a:rPr>
              <a:t>w trakcie </a:t>
            </a:r>
            <a:r>
              <a:rPr lang="pl-PL" dirty="0" smtClean="0">
                <a:solidFill>
                  <a:prstClr val="black"/>
                </a:solidFill>
              </a:rPr>
              <a:t>uzgadniania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46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341784"/>
            <a:ext cx="7615262" cy="1143000"/>
          </a:xfrm>
        </p:spPr>
        <p:txBody>
          <a:bodyPr>
            <a:normAutofit/>
          </a:bodyPr>
          <a:lstStyle/>
          <a:p>
            <a:pPr algn="ctr"/>
            <a:r>
              <a:rPr lang="pl-PL" sz="3400" dirty="0"/>
              <a:t>3. Ochrona atmosfery </a:t>
            </a:r>
            <a:r>
              <a:rPr lang="pl-PL" sz="4800" dirty="0">
                <a:solidFill>
                  <a:schemeClr val="tx2"/>
                </a:solidFill>
              </a:rPr>
              <a:t/>
            </a:r>
            <a:br>
              <a:rPr lang="pl-PL" sz="4800" dirty="0">
                <a:solidFill>
                  <a:schemeClr val="tx2"/>
                </a:solidFill>
              </a:rPr>
            </a:br>
            <a:r>
              <a:rPr lang="pl-PL" sz="2700" dirty="0">
                <a:solidFill>
                  <a:schemeClr val="accent3">
                    <a:lumMod val="75000"/>
                  </a:schemeClr>
                </a:solidFill>
              </a:rPr>
              <a:t>Budownictwo energooszczędne</a:t>
            </a:r>
            <a:endParaRPr lang="pl-PL" sz="2700" dirty="0"/>
          </a:p>
        </p:txBody>
      </p:sp>
      <p:sp>
        <p:nvSpPr>
          <p:cNvPr id="8" name="Symbol zastępczy zawartości 21"/>
          <p:cNvSpPr txBox="1">
            <a:spLocks/>
          </p:cNvSpPr>
          <p:nvPr/>
        </p:nvSpPr>
        <p:spPr>
          <a:xfrm>
            <a:off x="901344" y="1412776"/>
            <a:ext cx="7407981" cy="7089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defRPr/>
            </a:pPr>
            <a:r>
              <a:rPr lang="pl-PL" b="1" dirty="0"/>
              <a:t>Cześć </a:t>
            </a:r>
            <a:r>
              <a:rPr lang="pl-PL" b="1" dirty="0" smtClean="0"/>
              <a:t>2) Dofinansowanie </a:t>
            </a:r>
            <a:r>
              <a:rPr lang="pl-PL" b="1" dirty="0"/>
              <a:t>budowy niskoemisyjnych i pasywnych budynków użyteczności publicznej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6948264" y="404664"/>
            <a:ext cx="1944216" cy="6255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Już wkrótce !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999765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755576" y="1916832"/>
            <a:ext cx="8064896" cy="4176464"/>
          </a:xfrm>
          <a:prstGeom prst="roundRect">
            <a:avLst/>
          </a:prstGeom>
          <a:solidFill>
            <a:srgbClr val="AFE13F">
              <a:alpha val="5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47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43608" y="2204864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Beneficjent:   </a:t>
            </a:r>
            <a:r>
              <a:rPr lang="pl-PL" sz="1600" dirty="0" smtClean="0"/>
              <a:t>* wojewódzkie </a:t>
            </a:r>
            <a:r>
              <a:rPr lang="pl-PL" sz="1600" dirty="0"/>
              <a:t>fundusze ochrony środowiska i gospodarki </a:t>
            </a:r>
            <a:r>
              <a:rPr lang="pl-PL" sz="1600" dirty="0" smtClean="0"/>
              <a:t>wodnej </a:t>
            </a:r>
          </a:p>
          <a:p>
            <a:r>
              <a:rPr lang="pl-PL" dirty="0"/>
              <a:t>	</a:t>
            </a:r>
            <a:r>
              <a:rPr lang="pl-PL" dirty="0" smtClean="0"/>
              <a:t>       * beneficjentów </a:t>
            </a:r>
            <a:r>
              <a:rPr lang="pl-PL" dirty="0"/>
              <a:t>końcowych określają indywidualnie </a:t>
            </a:r>
            <a:r>
              <a:rPr lang="pl-PL" dirty="0" err="1" smtClean="0"/>
              <a:t>WFOŚiGW</a:t>
            </a:r>
            <a:endParaRPr lang="pl-PL" dirty="0"/>
          </a:p>
          <a:p>
            <a:r>
              <a:rPr lang="pl-PL" b="1" dirty="0" smtClean="0">
                <a:solidFill>
                  <a:srgbClr val="0070C0"/>
                </a:solidFill>
              </a:rPr>
              <a:t>Forma </a:t>
            </a:r>
            <a:r>
              <a:rPr lang="pl-PL" b="1" dirty="0">
                <a:solidFill>
                  <a:srgbClr val="0070C0"/>
                </a:solidFill>
              </a:rPr>
              <a:t>dofinansowania:</a:t>
            </a:r>
            <a:r>
              <a:rPr lang="pl-PL" dirty="0" smtClean="0"/>
              <a:t> 	</a:t>
            </a:r>
            <a:r>
              <a:rPr lang="pl-PL" sz="1600" b="1" dirty="0"/>
              <a:t>P</a:t>
            </a:r>
            <a:r>
              <a:rPr lang="pl-PL" sz="1600" b="1" dirty="0" smtClean="0"/>
              <a:t>ożyczka</a:t>
            </a:r>
            <a:r>
              <a:rPr lang="pl-PL" sz="1600" dirty="0" smtClean="0"/>
              <a:t> (nie podlega umorzeniu)</a:t>
            </a:r>
          </a:p>
          <a:p>
            <a:pPr lvl="3"/>
            <a:r>
              <a:rPr lang="pl-PL" sz="1600" dirty="0" smtClean="0"/>
              <a:t>* dla WFOŚiGW - zgodnie </a:t>
            </a:r>
            <a:r>
              <a:rPr lang="pl-PL" sz="1600" dirty="0"/>
              <a:t>z warunkami dofinansowania z </a:t>
            </a:r>
            <a:r>
              <a:rPr lang="pl-PL" sz="1600" dirty="0" smtClean="0"/>
              <a:t>NFOŚiGW</a:t>
            </a:r>
          </a:p>
          <a:p>
            <a:pPr lvl="3"/>
            <a:r>
              <a:rPr lang="pl-PL" sz="1600" dirty="0" smtClean="0"/>
              <a:t>* dla </a:t>
            </a:r>
            <a:r>
              <a:rPr lang="pl-PL" sz="1600" dirty="0"/>
              <a:t>beneficjentów końcowych </a:t>
            </a:r>
            <a:r>
              <a:rPr lang="pl-PL" sz="1600" dirty="0" smtClean="0"/>
              <a:t>- określają </a:t>
            </a:r>
            <a:r>
              <a:rPr lang="pl-PL" sz="1600" dirty="0"/>
              <a:t>indywidualnie </a:t>
            </a:r>
            <a:r>
              <a:rPr lang="pl-PL" sz="1600" dirty="0" err="1" smtClean="0"/>
              <a:t>WFOŚiGW</a:t>
            </a:r>
            <a:endParaRPr lang="pl-PL" sz="1600" dirty="0"/>
          </a:p>
          <a:p>
            <a:r>
              <a:rPr lang="pl-PL" b="1" dirty="0" smtClean="0">
                <a:solidFill>
                  <a:srgbClr val="0070C0"/>
                </a:solidFill>
              </a:rPr>
              <a:t>Typ projektów: </a:t>
            </a:r>
            <a:r>
              <a:rPr lang="pl-PL" sz="1600" dirty="0" smtClean="0"/>
              <a:t>przedsięwzięcia </a:t>
            </a:r>
            <a:r>
              <a:rPr lang="pl-PL" sz="1600" dirty="0"/>
              <a:t>ujęte w planach działalności wojewódzkich funduszy </a:t>
            </a:r>
            <a:r>
              <a:rPr lang="pl-PL" sz="1600" dirty="0" smtClean="0"/>
              <a:t>		            ochrony </a:t>
            </a:r>
            <a:r>
              <a:rPr lang="pl-PL" sz="1600" dirty="0"/>
              <a:t>środowiska i gospodarki wodnej</a:t>
            </a:r>
            <a:r>
              <a:rPr lang="pl-PL" sz="1600" dirty="0" smtClean="0"/>
              <a:t>;</a:t>
            </a:r>
            <a:endParaRPr lang="pl-PL" dirty="0" smtClean="0"/>
          </a:p>
          <a:p>
            <a:pPr lvl="3"/>
            <a:r>
              <a:rPr lang="pl-PL" dirty="0" smtClean="0"/>
              <a:t> </a:t>
            </a:r>
            <a:endParaRPr lang="pl-PL" dirty="0"/>
          </a:p>
          <a:p>
            <a:r>
              <a:rPr lang="pl-PL" b="1" dirty="0" smtClean="0">
                <a:solidFill>
                  <a:srgbClr val="0070C0"/>
                </a:solidFill>
              </a:rPr>
              <a:t>Liczba dofinansowanych projektów: </a:t>
            </a:r>
            <a:r>
              <a:rPr lang="pl-PL" sz="1600" b="1" dirty="0" smtClean="0"/>
              <a:t>18</a:t>
            </a:r>
            <a:r>
              <a:rPr lang="pl-PL" sz="1600" b="1" dirty="0" smtClean="0">
                <a:solidFill>
                  <a:srgbClr val="0070C0"/>
                </a:solidFill>
              </a:rPr>
              <a:t> </a:t>
            </a:r>
            <a:r>
              <a:rPr lang="pl-PL" sz="1600" dirty="0" smtClean="0"/>
              <a:t>(113 mln </a:t>
            </a:r>
            <a:r>
              <a:rPr lang="pl-PL" sz="1600" dirty="0"/>
              <a:t>zł) umów </a:t>
            </a:r>
            <a:r>
              <a:rPr lang="pl-PL" sz="1600" dirty="0" smtClean="0"/>
              <a:t>podpisanych – 5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rgbClr val="0070C0"/>
                </a:solidFill>
              </a:rPr>
              <a:t>Budżet programu: </a:t>
            </a:r>
            <a:r>
              <a:rPr lang="pl-PL" sz="1600" dirty="0" smtClean="0"/>
              <a:t>750 </a:t>
            </a:r>
            <a:r>
              <a:rPr lang="pl-PL" sz="1600" dirty="0"/>
              <a:t>mln zł, w tym OZE i efektywność energetyczna 366 mln </a:t>
            </a:r>
            <a:r>
              <a:rPr lang="pl-PL" sz="1600" dirty="0" smtClean="0"/>
              <a:t>zł</a:t>
            </a:r>
          </a:p>
          <a:p>
            <a:endParaRPr lang="pl-PL" dirty="0"/>
          </a:p>
          <a:p>
            <a:r>
              <a:rPr lang="pl-PL" b="1" dirty="0" smtClean="0">
                <a:solidFill>
                  <a:srgbClr val="0070C0"/>
                </a:solidFill>
              </a:rPr>
              <a:t>Pozostała kwota:</a:t>
            </a:r>
            <a:r>
              <a:rPr lang="pl-PL" b="1" dirty="0">
                <a:solidFill>
                  <a:srgbClr val="0070C0"/>
                </a:solidFill>
              </a:rPr>
              <a:t> </a:t>
            </a:r>
            <a:r>
              <a:rPr lang="pl-PL" b="1" dirty="0" smtClean="0">
                <a:solidFill>
                  <a:srgbClr val="0070C0"/>
                </a:solidFill>
              </a:rPr>
              <a:t>  </a:t>
            </a:r>
            <a:r>
              <a:rPr lang="pl-PL" sz="1600" dirty="0" smtClean="0"/>
              <a:t>518 </a:t>
            </a:r>
            <a:r>
              <a:rPr lang="pl-PL" sz="1600" dirty="0"/>
              <a:t>mln zł, w tym OZE i efektywność energetyczna 328 mln zł.</a:t>
            </a:r>
            <a:endParaRPr lang="pl-PL" dirty="0"/>
          </a:p>
          <a:p>
            <a:endParaRPr lang="pl-PL" dirty="0"/>
          </a:p>
          <a:p>
            <a:r>
              <a:rPr lang="pl-PL" dirty="0" smtClean="0"/>
              <a:t>	</a:t>
            </a:r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60431" cy="864095"/>
          </a:xfrm>
        </p:spPr>
        <p:txBody>
          <a:bodyPr anchor="t">
            <a:normAutofit/>
          </a:bodyPr>
          <a:lstStyle/>
          <a:p>
            <a:pPr algn="ctr"/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</a:rPr>
              <a:t>5.7 </a:t>
            </a:r>
            <a:r>
              <a:rPr lang="pl-PL" sz="2200" dirty="0">
                <a:solidFill>
                  <a:schemeClr val="accent3">
                    <a:lumMod val="75000"/>
                  </a:schemeClr>
                </a:solidFill>
              </a:rPr>
              <a:t>SYSTEM – Wsparcie działań ochrony środowiska </a:t>
            </a:r>
            <a:br>
              <a:rPr lang="pl-PL" sz="2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2200" dirty="0">
                <a:solidFill>
                  <a:schemeClr val="accent3">
                    <a:lumMod val="75000"/>
                  </a:schemeClr>
                </a:solidFill>
              </a:rPr>
              <a:t>i gospodarki wodnej realizowanych przez partnerów 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</a:rPr>
              <a:t>zewnętrznych</a:t>
            </a:r>
            <a:endParaRPr lang="pl-PL" sz="2200" dirty="0"/>
          </a:p>
        </p:txBody>
      </p:sp>
      <p:sp>
        <p:nvSpPr>
          <p:cNvPr id="7" name="Symbol zastępczy zawartości 21"/>
          <p:cNvSpPr txBox="1">
            <a:spLocks/>
          </p:cNvSpPr>
          <p:nvPr/>
        </p:nvSpPr>
        <p:spPr>
          <a:xfrm>
            <a:off x="939010" y="1268760"/>
            <a:ext cx="7407981" cy="4976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</a:pPr>
            <a:r>
              <a:rPr lang="pl-PL" b="1" dirty="0"/>
              <a:t>Część 2) REGION</a:t>
            </a:r>
            <a:endParaRPr lang="pl-PL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850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556792"/>
            <a:ext cx="8229600" cy="1965072"/>
          </a:xfrm>
        </p:spPr>
        <p:txBody>
          <a:bodyPr>
            <a:noAutofit/>
          </a:bodyPr>
          <a:lstStyle/>
          <a:p>
            <a:pPr algn="ctr"/>
            <a:endParaRPr lang="pl-PL" sz="2400" dirty="0" smtClean="0"/>
          </a:p>
          <a:p>
            <a:pPr algn="ctr"/>
            <a:r>
              <a:rPr lang="pl-PL" sz="4000" dirty="0" smtClean="0"/>
              <a:t>Dziękuję za uwagę </a:t>
            </a:r>
          </a:p>
          <a:p>
            <a:pPr algn="ctr"/>
            <a:endParaRPr lang="pl-PL" sz="1200" dirty="0" smtClean="0"/>
          </a:p>
          <a:p>
            <a:pPr algn="ctr"/>
            <a:endParaRPr lang="pl-PL" sz="9600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14282" y="5243538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www.nfosigw.gov.pl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14282" y="3643314"/>
            <a:ext cx="8229600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e-mail: doradztwo@nfosigw.gov.pl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www.doradztwo-energetyczne.gov.pl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2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http://www.nfosigw.gov.pl/o-nfosigw/doradztwo-energetyczne/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 smtClean="0">
              <a:solidFill>
                <a:srgbClr val="92D050"/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 smtClean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42910" y="4286256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:\Grupy\DL\FOTOLIA\fotolia_30069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695581"/>
            <a:ext cx="2292078" cy="1130260"/>
          </a:xfrm>
          <a:prstGeom prst="rect">
            <a:avLst/>
          </a:prstGeo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000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519181" y="1883401"/>
            <a:ext cx="1622905" cy="4397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 smtClean="0"/>
              <a:t>Budżet   </a:t>
            </a:r>
            <a:endParaRPr lang="pl-PL" b="1" dirty="0"/>
          </a:p>
        </p:txBody>
      </p:sp>
      <p:sp>
        <p:nvSpPr>
          <p:cNvPr id="9" name="Prostokąt zaokrąglony 8"/>
          <p:cNvSpPr/>
          <p:nvPr/>
        </p:nvSpPr>
        <p:spPr>
          <a:xfrm>
            <a:off x="2245113" y="1907259"/>
            <a:ext cx="2542911" cy="372232"/>
          </a:xfrm>
          <a:prstGeom prst="roundRect">
            <a:avLst/>
          </a:prstGeom>
          <a:ln>
            <a:solidFill>
              <a:srgbClr val="95CA2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b="1" dirty="0">
                <a:solidFill>
                  <a:schemeClr val="tx1"/>
                </a:solidFill>
              </a:rPr>
              <a:t>1</a:t>
            </a:r>
            <a:r>
              <a:rPr lang="pl-PL" sz="1600" b="1" dirty="0" smtClean="0">
                <a:solidFill>
                  <a:schemeClr val="tx1"/>
                </a:solidFill>
              </a:rPr>
              <a:t>00 mln zł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525484" y="2532442"/>
            <a:ext cx="1616601" cy="5713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 smtClean="0"/>
              <a:t>Beneficjenci</a:t>
            </a:r>
            <a:endParaRPr lang="pl-PL" b="1" dirty="0"/>
          </a:p>
        </p:txBody>
      </p:sp>
      <p:sp>
        <p:nvSpPr>
          <p:cNvPr id="20" name="Prostokąt zaokrąglony 19"/>
          <p:cNvSpPr/>
          <p:nvPr/>
        </p:nvSpPr>
        <p:spPr>
          <a:xfrm>
            <a:off x="519181" y="4297557"/>
            <a:ext cx="1622904" cy="10904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 smtClean="0"/>
              <a:t>Typ projektu</a:t>
            </a:r>
            <a:endParaRPr lang="pl-PL" b="1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2237699" y="2447187"/>
            <a:ext cx="2550325" cy="76716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/>
            </a:pPr>
            <a:r>
              <a:rPr lang="pl-PL" b="1" dirty="0" smtClean="0">
                <a:solidFill>
                  <a:schemeClr val="tx1"/>
                </a:solidFill>
              </a:rPr>
              <a:t>Przedsiębiorcy </a:t>
            </a:r>
          </a:p>
          <a:p>
            <a:pPr lvl="0">
              <a:defRPr/>
            </a:pPr>
            <a:r>
              <a:rPr lang="pl-PL" sz="1500" dirty="0" smtClean="0"/>
              <a:t>wytwórcy </a:t>
            </a:r>
            <a:r>
              <a:rPr lang="pl-PL" sz="1500" dirty="0"/>
              <a:t>energii 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z </a:t>
            </a:r>
            <a:r>
              <a:rPr lang="pl-PL" sz="1500" dirty="0"/>
              <a:t>odnawialnych źródeł energii </a:t>
            </a:r>
            <a:endParaRPr lang="pl-PL" sz="1500" b="1" dirty="0" smtClean="0">
              <a:solidFill>
                <a:schemeClr val="tx1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2245113" y="4250737"/>
            <a:ext cx="6463432" cy="118412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pl-PL" sz="1600" dirty="0"/>
              <a:t>Budowa nowych lub przebudowa instalacji skutkującej zwiększeniem mocy zainstalowanej jednostek wytwarzania energii cieplnej </a:t>
            </a:r>
            <a:r>
              <a:rPr lang="pl-PL" sz="1600" dirty="0" smtClean="0"/>
              <a:t>wykorzystujących </a:t>
            </a:r>
            <a:r>
              <a:rPr lang="pl-PL" sz="1600" dirty="0"/>
              <a:t>biomasę, energię promieniowania słonecznego lub energię geotermalną</a:t>
            </a:r>
            <a:endParaRPr lang="pl-PL" sz="16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519181" y="5571462"/>
            <a:ext cx="8175013" cy="5218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2"/>
                </a:solidFill>
              </a:rPr>
              <a:t>Konkurs dedykowany projektom dotyczącym wytwarzania energii cieplnej z OZE.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533532" y="3453280"/>
            <a:ext cx="1608553" cy="5713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dirty="0" smtClean="0"/>
              <a:t>Forma dofinansowania</a:t>
            </a:r>
            <a:endParaRPr lang="pl-PL" sz="1600" b="1" dirty="0"/>
          </a:p>
        </p:txBody>
      </p:sp>
      <p:sp>
        <p:nvSpPr>
          <p:cNvPr id="17" name="Prostokąt zaokrąglony 16"/>
          <p:cNvSpPr/>
          <p:nvPr/>
        </p:nvSpPr>
        <p:spPr>
          <a:xfrm>
            <a:off x="2245113" y="3413550"/>
            <a:ext cx="2542911" cy="70058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/>
            </a:pPr>
            <a:r>
              <a:rPr lang="pl-PL" b="1" dirty="0" smtClean="0">
                <a:solidFill>
                  <a:schemeClr val="tx1"/>
                </a:solidFill>
              </a:rPr>
              <a:t>Dotacja</a:t>
            </a:r>
          </a:p>
        </p:txBody>
      </p:sp>
      <p:sp>
        <p:nvSpPr>
          <p:cNvPr id="19" name="Elipsa 18"/>
          <p:cNvSpPr/>
          <p:nvPr/>
        </p:nvSpPr>
        <p:spPr>
          <a:xfrm>
            <a:off x="5004047" y="2143751"/>
            <a:ext cx="3816425" cy="151254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III Nabór wniosków</a:t>
            </a: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 smtClean="0">
                <a:solidFill>
                  <a:schemeClr val="tx2"/>
                </a:solidFill>
              </a:rPr>
              <a:t>30.10.2017 – </a:t>
            </a:r>
            <a:r>
              <a:rPr lang="pl-PL" b="1" dirty="0" smtClean="0">
                <a:solidFill>
                  <a:srgbClr val="FF0000"/>
                </a:solidFill>
              </a:rPr>
              <a:t>29.12.2017 </a:t>
            </a:r>
            <a:r>
              <a:rPr lang="pl-PL" b="1" dirty="0">
                <a:solidFill>
                  <a:srgbClr val="FF0000"/>
                </a:solidFill>
              </a:rPr>
              <a:t>r</a:t>
            </a:r>
            <a:r>
              <a:rPr lang="pl-PL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pl-PL" b="1" dirty="0" smtClean="0">
                <a:solidFill>
                  <a:schemeClr val="tx2"/>
                </a:solidFill>
              </a:rPr>
              <a:t>(</a:t>
            </a:r>
            <a:r>
              <a:rPr lang="pl-PL" b="1" i="1" dirty="0" smtClean="0">
                <a:solidFill>
                  <a:schemeClr val="tx2"/>
                </a:solidFill>
              </a:rPr>
              <a:t>trwa ocena formalna</a:t>
            </a:r>
            <a:r>
              <a:rPr lang="pl-PL" b="1" dirty="0" smtClean="0">
                <a:solidFill>
                  <a:schemeClr val="tx2"/>
                </a:solidFill>
              </a:rPr>
              <a:t>)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71600" y="53692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err="1"/>
              <a:t>POIiŚ</a:t>
            </a:r>
            <a:r>
              <a:rPr lang="pl-PL" b="1" dirty="0"/>
              <a:t> 2014-2020 Poddziałanie </a:t>
            </a:r>
            <a:r>
              <a:rPr lang="pl-PL" b="1" dirty="0" smtClean="0"/>
              <a:t>1.1.1</a:t>
            </a:r>
          </a:p>
          <a:p>
            <a:pPr algn="ctr"/>
            <a:r>
              <a:rPr lang="pl-PL" b="1" dirty="0" smtClean="0"/>
              <a:t>Wspieranie </a:t>
            </a:r>
            <a:r>
              <a:rPr lang="pl-PL" b="1" dirty="0"/>
              <a:t>inwestycji dotyczących wytwarzania energii z odnawialnych źródeł energii  wraz z podłączeniem tych źródeł do sieci dystrybucyjnej/przesyłowej</a:t>
            </a:r>
          </a:p>
        </p:txBody>
      </p:sp>
    </p:spTree>
    <p:extLst>
      <p:ext uri="{BB962C8B-B14F-4D97-AF65-F5344CB8AC3E}">
        <p14:creationId xmlns:p14="http://schemas.microsoft.com/office/powerpoint/2010/main" val="286797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654913" y="3062524"/>
            <a:ext cx="4445452" cy="1391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Tryb konkursowy- </a:t>
            </a:r>
            <a:r>
              <a:rPr lang="pl-PL" sz="1600" dirty="0">
                <a:solidFill>
                  <a:schemeClr val="tx1"/>
                </a:solidFill>
              </a:rPr>
              <a:t>II nabór </a:t>
            </a:r>
            <a:r>
              <a:rPr lang="pl-PL" sz="1600" b="1" dirty="0">
                <a:solidFill>
                  <a:srgbClr val="026937"/>
                </a:solidFill>
              </a:rPr>
              <a:t>Klastry</a:t>
            </a:r>
            <a:r>
              <a:rPr lang="pl-PL" sz="1600" dirty="0">
                <a:solidFill>
                  <a:schemeClr val="tx1"/>
                </a:solidFill>
              </a:rPr>
              <a:t>– </a:t>
            </a:r>
            <a:r>
              <a:rPr lang="pl-PL" sz="1600" b="1" dirty="0">
                <a:solidFill>
                  <a:schemeClr val="tx1"/>
                </a:solidFill>
              </a:rPr>
              <a:t>zakończony 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18</a:t>
            </a:r>
            <a:r>
              <a:rPr lang="pl-PL" sz="1600" dirty="0">
                <a:solidFill>
                  <a:schemeClr val="tx1"/>
                </a:solidFill>
              </a:rPr>
              <a:t> wniosków – </a:t>
            </a:r>
            <a:r>
              <a:rPr lang="pl-PL" sz="1600" b="1" dirty="0" smtClean="0">
                <a:solidFill>
                  <a:schemeClr val="tx1"/>
                </a:solidFill>
              </a:rPr>
              <a:t>271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>
                <a:solidFill>
                  <a:schemeClr val="tx1"/>
                </a:solidFill>
              </a:rPr>
              <a:t>mln </a:t>
            </a:r>
            <a:r>
              <a:rPr lang="pl-PL" sz="1600" dirty="0" smtClean="0">
                <a:solidFill>
                  <a:schemeClr val="tx1"/>
                </a:solidFill>
              </a:rPr>
              <a:t>zł</a:t>
            </a:r>
          </a:p>
          <a:p>
            <a:pPr algn="ctr"/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r>
              <a:rPr lang="pl-PL" sz="1600" dirty="0" smtClean="0">
                <a:solidFill>
                  <a:srgbClr val="026937"/>
                </a:solidFill>
              </a:rPr>
              <a:t>Lista projektów z pozytywna oceny formalnej </a:t>
            </a:r>
            <a:endParaRPr lang="pl-PL" sz="1600" dirty="0">
              <a:solidFill>
                <a:srgbClr val="026937"/>
              </a:solidFill>
            </a:endParaRPr>
          </a:p>
          <a:p>
            <a:pPr algn="ctr"/>
            <a:r>
              <a:rPr lang="pl-PL" sz="1600" b="1" dirty="0" smtClean="0">
                <a:solidFill>
                  <a:srgbClr val="026937"/>
                </a:solidFill>
              </a:rPr>
              <a:t>- 2 wnioski 99,95 mln zł</a:t>
            </a:r>
            <a:endParaRPr lang="pl-PL" sz="1600" b="1" dirty="0">
              <a:solidFill>
                <a:srgbClr val="026937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654913" y="1694199"/>
            <a:ext cx="4464469" cy="12495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Tryb konkursowy- </a:t>
            </a:r>
            <a:r>
              <a:rPr lang="pl-PL" sz="1600" dirty="0">
                <a:solidFill>
                  <a:schemeClr val="tx1"/>
                </a:solidFill>
              </a:rPr>
              <a:t>I nabór – </a:t>
            </a:r>
            <a:r>
              <a:rPr lang="pl-PL" sz="1600" b="1" dirty="0">
                <a:solidFill>
                  <a:schemeClr val="tx1"/>
                </a:solidFill>
              </a:rPr>
              <a:t>zakończony 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 9 </a:t>
            </a:r>
            <a:r>
              <a:rPr lang="pl-PL" sz="1600" dirty="0" smtClean="0">
                <a:solidFill>
                  <a:schemeClr val="tx1"/>
                </a:solidFill>
              </a:rPr>
              <a:t>umów </a:t>
            </a:r>
            <a:r>
              <a:rPr lang="pl-PL" sz="1600" dirty="0">
                <a:solidFill>
                  <a:schemeClr val="tx1"/>
                </a:solidFill>
              </a:rPr>
              <a:t>–  </a:t>
            </a:r>
            <a:r>
              <a:rPr lang="pl-PL" sz="1600" b="1" dirty="0" smtClean="0">
                <a:solidFill>
                  <a:schemeClr val="tx1"/>
                </a:solidFill>
              </a:rPr>
              <a:t>122 </a:t>
            </a:r>
            <a:r>
              <a:rPr lang="pl-PL" sz="1600" dirty="0" smtClean="0">
                <a:solidFill>
                  <a:schemeClr val="tx1"/>
                </a:solidFill>
              </a:rPr>
              <a:t>mln zł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611560" y="1786280"/>
            <a:ext cx="2253825" cy="88985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I Nabór wniosków</a:t>
            </a:r>
          </a:p>
        </p:txBody>
      </p:sp>
      <p:sp>
        <p:nvSpPr>
          <p:cNvPr id="10" name="Elipsa 9"/>
          <p:cNvSpPr/>
          <p:nvPr/>
        </p:nvSpPr>
        <p:spPr>
          <a:xfrm>
            <a:off x="539552" y="3313233"/>
            <a:ext cx="2253825" cy="88985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II </a:t>
            </a:r>
            <a:r>
              <a:rPr lang="pl-PL" b="1" dirty="0">
                <a:solidFill>
                  <a:schemeClr val="tx1"/>
                </a:solidFill>
              </a:rPr>
              <a:t>Nabór wniosków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899592" y="56789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err="1"/>
              <a:t>POIiŚ</a:t>
            </a:r>
            <a:r>
              <a:rPr lang="pl-PL" b="1" dirty="0"/>
              <a:t> 2014-2020 Poddziałanie </a:t>
            </a:r>
            <a:r>
              <a:rPr lang="pl-PL" b="1" dirty="0" smtClean="0"/>
              <a:t>1.1.1</a:t>
            </a:r>
          </a:p>
          <a:p>
            <a:pPr algn="ctr"/>
            <a:r>
              <a:rPr lang="pl-PL" b="1" dirty="0" smtClean="0"/>
              <a:t>Wspieranie </a:t>
            </a:r>
            <a:r>
              <a:rPr lang="pl-PL" b="1" dirty="0"/>
              <a:t>inwestycji dotyczących wytwarzania energii z odnawialnych źródeł energii  wraz z podłączeniem tych źródeł do sieci dystrybucyjnej/przesyłowej</a:t>
            </a:r>
          </a:p>
        </p:txBody>
      </p:sp>
      <p:sp>
        <p:nvSpPr>
          <p:cNvPr id="7" name="Elipsa 6"/>
          <p:cNvSpPr/>
          <p:nvPr/>
        </p:nvSpPr>
        <p:spPr>
          <a:xfrm>
            <a:off x="611559" y="4823253"/>
            <a:ext cx="2253825" cy="88985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III </a:t>
            </a:r>
            <a:r>
              <a:rPr lang="pl-PL" b="1" dirty="0">
                <a:solidFill>
                  <a:schemeClr val="tx1"/>
                </a:solidFill>
              </a:rPr>
              <a:t>Nabór wniosków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673576" y="4572542"/>
            <a:ext cx="4445806" cy="1391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Tryb </a:t>
            </a:r>
            <a:r>
              <a:rPr lang="pl-PL" sz="1600" b="1" dirty="0" smtClean="0">
                <a:solidFill>
                  <a:schemeClr val="tx1"/>
                </a:solidFill>
              </a:rPr>
              <a:t>konkursowy - </a:t>
            </a:r>
            <a:r>
              <a:rPr lang="pl-PL" sz="1600" dirty="0" smtClean="0">
                <a:solidFill>
                  <a:schemeClr val="tx1"/>
                </a:solidFill>
              </a:rPr>
              <a:t>III nabór- zakończony 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w</a:t>
            </a:r>
            <a:r>
              <a:rPr lang="pl-PL" sz="1600" b="1" dirty="0" smtClean="0">
                <a:solidFill>
                  <a:schemeClr val="tx1"/>
                </a:solidFill>
              </a:rPr>
              <a:t> ocenie formalnej </a:t>
            </a:r>
            <a:endParaRPr lang="pl-PL" sz="1600" b="1" dirty="0">
              <a:solidFill>
                <a:schemeClr val="tx1"/>
              </a:solidFill>
            </a:endParaRPr>
          </a:p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19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>
                <a:solidFill>
                  <a:schemeClr val="tx1"/>
                </a:solidFill>
              </a:rPr>
              <a:t>wniosków – </a:t>
            </a:r>
            <a:r>
              <a:rPr lang="pl-PL" sz="1600" b="1" dirty="0" smtClean="0">
                <a:solidFill>
                  <a:schemeClr val="tx1"/>
                </a:solidFill>
              </a:rPr>
              <a:t>233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>
                <a:solidFill>
                  <a:schemeClr val="tx1"/>
                </a:solidFill>
              </a:rPr>
              <a:t>mln zł</a:t>
            </a:r>
          </a:p>
          <a:p>
            <a:pPr algn="ctr"/>
            <a:endParaRPr lang="pl-PL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/>
          <p:cNvGrpSpPr/>
          <p:nvPr/>
        </p:nvGrpSpPr>
        <p:grpSpPr>
          <a:xfrm>
            <a:off x="225025" y="1830054"/>
            <a:ext cx="8640960" cy="2783587"/>
            <a:chOff x="225025" y="1830054"/>
            <a:chExt cx="8640960" cy="2783587"/>
          </a:xfrm>
        </p:grpSpPr>
        <p:sp>
          <p:nvSpPr>
            <p:cNvPr id="9" name="Prostokąt zaokrąglony 8"/>
            <p:cNvSpPr/>
            <p:nvPr/>
          </p:nvSpPr>
          <p:spPr>
            <a:xfrm>
              <a:off x="225025" y="1830054"/>
              <a:ext cx="8640960" cy="27835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3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buClr>
                  <a:srgbClr val="C00000"/>
                </a:buClr>
                <a:buSzPct val="150000"/>
                <a:defRPr/>
              </a:pPr>
              <a:r>
                <a:rPr lang="pl-PL" sz="2000" dirty="0" smtClean="0">
                  <a:solidFill>
                    <a:schemeClr val="tx1"/>
                  </a:solidFill>
                </a:rPr>
                <a:t>Podział  </a:t>
              </a:r>
              <a:r>
                <a:rPr lang="pl-PL" sz="2000" dirty="0">
                  <a:solidFill>
                    <a:schemeClr val="tx1"/>
                  </a:solidFill>
                </a:rPr>
                <a:t>w oparciu o moc instalowanej </a:t>
              </a:r>
              <a:r>
                <a:rPr lang="pl-PL" sz="2000" dirty="0" smtClean="0">
                  <a:solidFill>
                    <a:schemeClr val="tx1"/>
                  </a:solidFill>
                </a:rPr>
                <a:t>elektrowni/jednostki:</a:t>
              </a:r>
            </a:p>
            <a:p>
              <a:pPr eaLnBrk="0" fontAlgn="base" hangingPunct="0">
                <a:spcBef>
                  <a:spcPct val="0"/>
                </a:spcBef>
                <a:buClr>
                  <a:srgbClr val="C00000"/>
                </a:buClr>
                <a:buSzPct val="150000"/>
                <a:defRPr/>
              </a:pPr>
              <a:endParaRPr lang="pl-PL" sz="2000" dirty="0">
                <a:solidFill>
                  <a:schemeClr val="tx2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buClr>
                  <a:srgbClr val="C00000"/>
                </a:buClr>
                <a:buSzPct val="150000"/>
                <a:defRPr/>
              </a:pPr>
              <a:endParaRPr lang="pl-PL" sz="2000" dirty="0">
                <a:solidFill>
                  <a:schemeClr val="tx2"/>
                </a:solidFill>
              </a:endParaRPr>
            </a:p>
            <a:p>
              <a:pPr indent="-228600" eaLnBrk="0" fontAlgn="base" hangingPunct="0">
                <a:spcBef>
                  <a:spcPct val="0"/>
                </a:spcBef>
                <a:buClr>
                  <a:srgbClr val="C00000"/>
                </a:buClr>
                <a:buSzPct val="150000"/>
                <a:buBlip>
                  <a:blip r:embed="rId3"/>
                </a:buBlip>
                <a:defRPr/>
              </a:pPr>
              <a:r>
                <a:rPr lang="pl-PL" sz="2000" dirty="0" smtClean="0">
                  <a:solidFill>
                    <a:schemeClr val="tx1"/>
                  </a:solidFill>
                </a:rPr>
                <a:t>energia słoneczna	&gt; 2 </a:t>
              </a:r>
              <a:r>
                <a:rPr lang="pl-PL" sz="2000" dirty="0" err="1" smtClean="0">
                  <a:solidFill>
                    <a:schemeClr val="tx1"/>
                  </a:solidFill>
                </a:rPr>
                <a:t>MWth</a:t>
              </a:r>
              <a:r>
                <a:rPr lang="pl-PL" sz="2000" dirty="0" smtClean="0">
                  <a:solidFill>
                    <a:schemeClr val="tx1"/>
                  </a:solidFill>
                </a:rPr>
                <a:t>		≤ 2 </a:t>
              </a:r>
              <a:r>
                <a:rPr lang="pl-PL" sz="2000" dirty="0" err="1" smtClean="0">
                  <a:solidFill>
                    <a:schemeClr val="tx1"/>
                  </a:solidFill>
                </a:rPr>
                <a:t>MWth</a:t>
              </a:r>
              <a:endParaRPr lang="pl-PL" sz="2000" dirty="0" smtClean="0">
                <a:solidFill>
                  <a:schemeClr val="tx1"/>
                </a:solidFill>
              </a:endParaRPr>
            </a:p>
            <a:p>
              <a:pPr indent="-228600" eaLnBrk="0" fontAlgn="base" hangingPunct="0">
                <a:spcBef>
                  <a:spcPct val="0"/>
                </a:spcBef>
                <a:buClr>
                  <a:srgbClr val="C00000"/>
                </a:buClr>
                <a:buSzPct val="150000"/>
                <a:buBlip>
                  <a:blip r:embed="rId3"/>
                </a:buBlip>
                <a:defRPr/>
              </a:pPr>
              <a:r>
                <a:rPr lang="pl-PL" sz="2000" dirty="0" smtClean="0">
                  <a:solidFill>
                    <a:schemeClr val="tx1"/>
                  </a:solidFill>
                </a:rPr>
                <a:t> energia geotermalna	&gt; 2 </a:t>
              </a:r>
              <a:r>
                <a:rPr lang="pl-PL" sz="2000" dirty="0" err="1" smtClean="0">
                  <a:solidFill>
                    <a:schemeClr val="tx1"/>
                  </a:solidFill>
                </a:rPr>
                <a:t>MWth</a:t>
              </a:r>
              <a:r>
                <a:rPr lang="pl-PL" sz="2000" dirty="0" smtClean="0">
                  <a:solidFill>
                    <a:schemeClr val="tx1"/>
                  </a:solidFill>
                </a:rPr>
                <a:t>		≤ 2 </a:t>
              </a:r>
              <a:r>
                <a:rPr lang="pl-PL" sz="2000" dirty="0" err="1" smtClean="0">
                  <a:solidFill>
                    <a:schemeClr val="tx1"/>
                  </a:solidFill>
                </a:rPr>
                <a:t>MWth</a:t>
              </a:r>
              <a:r>
                <a:rPr lang="pl-PL" sz="2000" dirty="0" smtClean="0">
                  <a:solidFill>
                    <a:schemeClr val="tx1"/>
                  </a:solidFill>
                </a:rPr>
                <a:t>	</a:t>
              </a:r>
            </a:p>
            <a:p>
              <a:pPr indent="-228600" eaLnBrk="0" fontAlgn="base" hangingPunct="0">
                <a:spcBef>
                  <a:spcPct val="0"/>
                </a:spcBef>
                <a:buClr>
                  <a:srgbClr val="C00000"/>
                </a:buClr>
                <a:buSzPct val="150000"/>
                <a:buBlip>
                  <a:blip r:embed="rId3"/>
                </a:buBlip>
                <a:defRPr/>
              </a:pPr>
              <a:r>
                <a:rPr lang="pl-PL" sz="2000" dirty="0" smtClean="0">
                  <a:solidFill>
                    <a:schemeClr val="tx1"/>
                  </a:solidFill>
                </a:rPr>
                <a:t> energia biomasy	&gt; 5 </a:t>
              </a:r>
              <a:r>
                <a:rPr lang="pl-PL" sz="2000" dirty="0" err="1" smtClean="0">
                  <a:solidFill>
                    <a:schemeClr val="tx1"/>
                  </a:solidFill>
                </a:rPr>
                <a:t>MWth</a:t>
              </a:r>
              <a:r>
                <a:rPr lang="pl-PL" sz="2000" dirty="0" smtClean="0">
                  <a:solidFill>
                    <a:schemeClr val="tx1"/>
                  </a:solidFill>
                </a:rPr>
                <a:t>		≤ 5 </a:t>
              </a:r>
              <a:r>
                <a:rPr lang="pl-PL" sz="2000" dirty="0" err="1" smtClean="0">
                  <a:solidFill>
                    <a:schemeClr val="tx1"/>
                  </a:solidFill>
                </a:rPr>
                <a:t>MWth</a:t>
              </a:r>
              <a:r>
                <a:rPr lang="pl-PL" sz="2000" dirty="0" smtClean="0">
                  <a:solidFill>
                    <a:schemeClr val="tx1"/>
                  </a:solidFill>
                </a:rPr>
                <a:t>	</a:t>
              </a: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2627784" y="2791576"/>
              <a:ext cx="2396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 dirty="0" smtClean="0">
                  <a:solidFill>
                    <a:srgbClr val="000000"/>
                  </a:solidFill>
                </a:rPr>
                <a:t>POIiŚ 2014 - 2020</a:t>
              </a:r>
              <a:endParaRPr lang="pl-PL" sz="2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pole tekstowe 12"/>
          <p:cNvSpPr txBox="1"/>
          <p:nvPr/>
        </p:nvSpPr>
        <p:spPr>
          <a:xfrm>
            <a:off x="5440279" y="2791576"/>
            <a:ext cx="2396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RPO 2014 - 2020</a:t>
            </a:r>
            <a:endParaRPr lang="pl-PL" sz="2000" b="1" dirty="0">
              <a:solidFill>
                <a:schemeClr val="tx2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225025" y="5013176"/>
            <a:ext cx="8640960" cy="679726"/>
          </a:xfrm>
          <a:prstGeom prst="roundRect">
            <a:avLst/>
          </a:prstGeom>
          <a:solidFill>
            <a:schemeClr val="tx2">
              <a:lumMod val="40000"/>
              <a:lumOff val="60000"/>
              <a:alpha val="33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UWAGA !</a:t>
            </a:r>
            <a:r>
              <a:rPr lang="pl-PL" dirty="0" smtClean="0">
                <a:solidFill>
                  <a:schemeClr val="tx1"/>
                </a:solidFill>
              </a:rPr>
              <a:t> Do </a:t>
            </a:r>
            <a:r>
              <a:rPr lang="pl-PL" dirty="0">
                <a:solidFill>
                  <a:schemeClr val="tx1"/>
                </a:solidFill>
              </a:rPr>
              <a:t>wsparcia nie kwalifikują się projekty wykorzystujące OZE </a:t>
            </a:r>
            <a:endParaRPr lang="pl-PL" dirty="0" smtClean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w </a:t>
            </a:r>
            <a:r>
              <a:rPr lang="pl-PL" dirty="0">
                <a:solidFill>
                  <a:schemeClr val="tx1"/>
                </a:solidFill>
              </a:rPr>
              <a:t>zakresie wytwarzania </a:t>
            </a:r>
            <a:r>
              <a:rPr lang="pl-PL" b="1" dirty="0">
                <a:solidFill>
                  <a:schemeClr val="tx1"/>
                </a:solidFill>
              </a:rPr>
              <a:t>energii elektrycznej</a:t>
            </a:r>
          </a:p>
        </p:txBody>
      </p:sp>
      <p:sp>
        <p:nvSpPr>
          <p:cNvPr id="8" name="Prostokąt 7"/>
          <p:cNvSpPr/>
          <p:nvPr/>
        </p:nvSpPr>
        <p:spPr>
          <a:xfrm>
            <a:off x="1021296" y="599522"/>
            <a:ext cx="6815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/>
              <a:t>POIiŚ</a:t>
            </a:r>
            <a:r>
              <a:rPr lang="pl-PL" sz="2400" b="1" dirty="0"/>
              <a:t> 2014-2020 Poddziałanie </a:t>
            </a:r>
            <a:r>
              <a:rPr lang="pl-PL" sz="2400" b="1" dirty="0" smtClean="0"/>
              <a:t>1.1.1 </a:t>
            </a:r>
            <a:r>
              <a:rPr lang="pl-PL" sz="2400" b="1" dirty="0"/>
              <a:t>a RPO</a:t>
            </a:r>
          </a:p>
          <a:p>
            <a:pPr algn="ctr"/>
            <a:r>
              <a:rPr lang="pl-PL" sz="2400" b="1" dirty="0"/>
              <a:t>- Linia demarkacyjna</a:t>
            </a:r>
          </a:p>
        </p:txBody>
      </p:sp>
    </p:spTree>
    <p:extLst>
      <p:ext uri="{BB962C8B-B14F-4D97-AF65-F5344CB8AC3E}">
        <p14:creationId xmlns:p14="http://schemas.microsoft.com/office/powerpoint/2010/main" val="26184210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99592" y="480545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b="1" dirty="0" err="1" smtClean="0">
                <a:solidFill>
                  <a:prstClr val="black"/>
                </a:solidFill>
              </a:rPr>
              <a:t>POIiŚ</a:t>
            </a:r>
            <a:r>
              <a:rPr lang="pl-PL" sz="2000" b="1" dirty="0" smtClean="0">
                <a:solidFill>
                  <a:prstClr val="black"/>
                </a:solidFill>
              </a:rPr>
              <a:t> 2014 – 2020 Działanie 1.2</a:t>
            </a:r>
          </a:p>
          <a:p>
            <a:pPr lvl="0" algn="ctr"/>
            <a:r>
              <a:rPr lang="pl-PL" sz="2000" b="1" dirty="0" smtClean="0">
                <a:solidFill>
                  <a:prstClr val="black"/>
                </a:solidFill>
              </a:rPr>
              <a:t>Promowanie </a:t>
            </a:r>
            <a:r>
              <a:rPr lang="pl-PL" sz="2000" b="1" dirty="0">
                <a:solidFill>
                  <a:prstClr val="black"/>
                </a:solidFill>
              </a:rPr>
              <a:t>efektywności energetycznej i korzystania </a:t>
            </a:r>
            <a:r>
              <a:rPr lang="pl-PL" sz="2000" b="1" dirty="0" smtClean="0">
                <a:solidFill>
                  <a:prstClr val="black"/>
                </a:solidFill>
              </a:rPr>
              <a:t>z </a:t>
            </a:r>
            <a:r>
              <a:rPr lang="pl-PL" sz="2000" b="1" dirty="0">
                <a:solidFill>
                  <a:prstClr val="black"/>
                </a:solidFill>
              </a:rPr>
              <a:t>odnawialnych źródeł energii w przedsiębiorstwach 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23528" y="1628800"/>
            <a:ext cx="8640960" cy="2088232"/>
          </a:xfrm>
          <a:prstGeom prst="roundRect">
            <a:avLst/>
          </a:prstGeom>
          <a:solidFill>
            <a:schemeClr val="tx2">
              <a:lumMod val="40000"/>
              <a:lumOff val="60000"/>
              <a:alpha val="33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KONKURS III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</a:rPr>
              <a:t>Ogłoszenie</a:t>
            </a:r>
            <a:r>
              <a:rPr lang="pl-PL" sz="2400" b="1" dirty="0" smtClean="0">
                <a:solidFill>
                  <a:schemeClr val="tx1"/>
                </a:solidFill>
              </a:rPr>
              <a:t>: </a:t>
            </a:r>
            <a:r>
              <a:rPr lang="pl-PL" sz="2400" b="1" dirty="0" smtClean="0">
                <a:solidFill>
                  <a:schemeClr val="tx2"/>
                </a:solidFill>
              </a:rPr>
              <a:t>29.12.2017 </a:t>
            </a:r>
            <a:r>
              <a:rPr lang="pl-PL" sz="2400" b="1" dirty="0">
                <a:solidFill>
                  <a:schemeClr val="tx2"/>
                </a:solidFill>
              </a:rPr>
              <a:t>r.</a:t>
            </a:r>
          </a:p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Nabór wniosków: od </a:t>
            </a:r>
            <a:r>
              <a:rPr lang="pl-PL" sz="2400" b="1" dirty="0" smtClean="0">
                <a:solidFill>
                  <a:srgbClr val="FF0000"/>
                </a:solidFill>
              </a:rPr>
              <a:t>31.01.2018 </a:t>
            </a:r>
            <a:r>
              <a:rPr lang="pl-PL" sz="2400" b="1" dirty="0">
                <a:solidFill>
                  <a:srgbClr val="FF0000"/>
                </a:solidFill>
              </a:rPr>
              <a:t>r</a:t>
            </a:r>
            <a:r>
              <a:rPr lang="pl-PL" sz="2400" b="1" dirty="0" smtClean="0">
                <a:solidFill>
                  <a:srgbClr val="FF0000"/>
                </a:solidFill>
              </a:rPr>
              <a:t>. do 30.03.2018 r.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349905" y="3876336"/>
            <a:ext cx="8640960" cy="2360975"/>
          </a:xfrm>
          <a:prstGeom prst="roundRect">
            <a:avLst/>
          </a:prstGeom>
          <a:solidFill>
            <a:schemeClr val="tx2">
              <a:lumMod val="40000"/>
              <a:lumOff val="60000"/>
              <a:alpha val="33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pl-PL" sz="2400" b="1" dirty="0" smtClean="0">
                <a:solidFill>
                  <a:srgbClr val="026937"/>
                </a:solidFill>
              </a:rPr>
              <a:t>Korzystniejsze warunki dofinansowania:</a:t>
            </a:r>
          </a:p>
          <a:p>
            <a:r>
              <a:rPr lang="pl-PL" sz="2400" b="1" dirty="0" smtClean="0">
                <a:solidFill>
                  <a:schemeClr val="tx1"/>
                </a:solidFill>
              </a:rPr>
              <a:t>Oprocentowanie: </a:t>
            </a:r>
            <a:r>
              <a:rPr lang="pl-PL" sz="2400" b="1" dirty="0" smtClean="0">
                <a:solidFill>
                  <a:schemeClr val="tx2"/>
                </a:solidFill>
              </a:rPr>
              <a:t>0%</a:t>
            </a:r>
          </a:p>
          <a:p>
            <a:r>
              <a:rPr lang="pl-PL" sz="2400" b="1" dirty="0" smtClean="0">
                <a:solidFill>
                  <a:schemeClr val="tx1"/>
                </a:solidFill>
              </a:rPr>
              <a:t>Nabór wniosków: od </a:t>
            </a:r>
            <a:r>
              <a:rPr lang="pl-PL" sz="2400" b="1" dirty="0" smtClean="0">
                <a:solidFill>
                  <a:schemeClr val="tx2"/>
                </a:solidFill>
              </a:rPr>
              <a:t>31.01.2018 r. do 30.03.2018 r.</a:t>
            </a:r>
          </a:p>
          <a:p>
            <a:r>
              <a:rPr lang="pl-PL" sz="2400" b="1" dirty="0" smtClean="0">
                <a:solidFill>
                  <a:schemeClr val="tx1"/>
                </a:solidFill>
              </a:rPr>
              <a:t>Budżet:</a:t>
            </a:r>
            <a:r>
              <a:rPr lang="pl-PL" sz="2400" b="1" dirty="0" smtClean="0">
                <a:solidFill>
                  <a:schemeClr val="tx2"/>
                </a:solidFill>
              </a:rPr>
              <a:t> 100 mln zł</a:t>
            </a:r>
          </a:p>
          <a:p>
            <a:r>
              <a:rPr lang="pl-PL" sz="2400" b="1" dirty="0" smtClean="0">
                <a:solidFill>
                  <a:schemeClr val="tx2"/>
                </a:solidFill>
              </a:rPr>
              <a:t>Umorzenie lub brak luki finansowej</a:t>
            </a:r>
          </a:p>
          <a:p>
            <a:r>
              <a:rPr lang="pl-PL" sz="2400" b="1" dirty="0">
                <a:solidFill>
                  <a:schemeClr val="tx2"/>
                </a:solidFill>
              </a:rPr>
              <a:t>Premia inwestycyjna - wielkości oszczędności energii finalnej</a:t>
            </a:r>
          </a:p>
        </p:txBody>
      </p:sp>
    </p:spTree>
    <p:extLst>
      <p:ext uri="{BB962C8B-B14F-4D97-AF65-F5344CB8AC3E}">
        <p14:creationId xmlns:p14="http://schemas.microsoft.com/office/powerpoint/2010/main" val="16008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016068" y="3356655"/>
            <a:ext cx="4724284" cy="985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Tryb konkursowy- </a:t>
            </a:r>
            <a:r>
              <a:rPr lang="pl-PL" sz="1600" dirty="0">
                <a:solidFill>
                  <a:schemeClr val="tx1"/>
                </a:solidFill>
              </a:rPr>
              <a:t>II nabór – </a:t>
            </a:r>
            <a:r>
              <a:rPr lang="pl-PL" sz="1600" b="1" dirty="0" smtClean="0">
                <a:solidFill>
                  <a:schemeClr val="tx1"/>
                </a:solidFill>
              </a:rPr>
              <a:t>zakończony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3 projekty wybrane do dofinansowania – 6 , 4 mln zł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Trwa procedura podpisywania umów  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 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91563" y="1988840"/>
            <a:ext cx="2253825" cy="88985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I Nabór wniosków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3012620" y="1823580"/>
            <a:ext cx="4482498" cy="1029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Tryb </a:t>
            </a:r>
            <a:r>
              <a:rPr lang="pl-PL" sz="1600" b="1" dirty="0">
                <a:solidFill>
                  <a:schemeClr val="tx1"/>
                </a:solidFill>
              </a:rPr>
              <a:t>konkursowy- </a:t>
            </a:r>
            <a:r>
              <a:rPr lang="pl-PL" sz="1600" dirty="0">
                <a:solidFill>
                  <a:schemeClr val="tx1"/>
                </a:solidFill>
              </a:rPr>
              <a:t>I nabór – </a:t>
            </a:r>
            <a:r>
              <a:rPr lang="pl-PL" sz="1600" b="1" dirty="0">
                <a:solidFill>
                  <a:schemeClr val="tx1"/>
                </a:solidFill>
              </a:rPr>
              <a:t>zakończony 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6 </a:t>
            </a:r>
            <a:r>
              <a:rPr lang="pl-PL" sz="1600" dirty="0">
                <a:solidFill>
                  <a:schemeClr val="tx1"/>
                </a:solidFill>
              </a:rPr>
              <a:t>wniosków – </a:t>
            </a:r>
            <a:r>
              <a:rPr lang="pl-PL" sz="1600" dirty="0" smtClean="0">
                <a:solidFill>
                  <a:schemeClr val="tx1"/>
                </a:solidFill>
              </a:rPr>
              <a:t>8 </a:t>
            </a:r>
            <a:r>
              <a:rPr lang="pl-PL" sz="1600" dirty="0">
                <a:solidFill>
                  <a:schemeClr val="tx1"/>
                </a:solidFill>
              </a:rPr>
              <a:t>mln </a:t>
            </a:r>
            <a:r>
              <a:rPr lang="pl-PL" sz="1600" dirty="0" smtClean="0">
                <a:solidFill>
                  <a:schemeClr val="tx1"/>
                </a:solidFill>
              </a:rPr>
              <a:t>zł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Podpisano 3 umowy – 1,53 mln zł </a:t>
            </a:r>
            <a:endParaRPr lang="pl-PL" sz="1600" b="1" dirty="0">
              <a:solidFill>
                <a:schemeClr val="tx1"/>
              </a:solidFill>
            </a:endParaRPr>
          </a:p>
          <a:p>
            <a:pPr algn="ctr"/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27584" y="469458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b="1" dirty="0" err="1" smtClean="0">
                <a:solidFill>
                  <a:prstClr val="black"/>
                </a:solidFill>
              </a:rPr>
              <a:t>POIiŚ</a:t>
            </a:r>
            <a:r>
              <a:rPr lang="pl-PL" sz="2000" b="1" dirty="0" smtClean="0">
                <a:solidFill>
                  <a:prstClr val="black"/>
                </a:solidFill>
              </a:rPr>
              <a:t> 2014 – 2020 Działanie 1.2</a:t>
            </a:r>
          </a:p>
          <a:p>
            <a:pPr lvl="0" algn="ctr"/>
            <a:r>
              <a:rPr lang="pl-PL" sz="2000" b="1" dirty="0" smtClean="0">
                <a:solidFill>
                  <a:prstClr val="black"/>
                </a:solidFill>
              </a:rPr>
              <a:t>Promowanie </a:t>
            </a:r>
            <a:r>
              <a:rPr lang="pl-PL" sz="2000" b="1" dirty="0">
                <a:solidFill>
                  <a:prstClr val="black"/>
                </a:solidFill>
              </a:rPr>
              <a:t>efektywności energetycznej i korzystania </a:t>
            </a:r>
            <a:r>
              <a:rPr lang="pl-PL" sz="2000" b="1" dirty="0" smtClean="0">
                <a:solidFill>
                  <a:prstClr val="black"/>
                </a:solidFill>
              </a:rPr>
              <a:t>z </a:t>
            </a:r>
            <a:r>
              <a:rPr lang="pl-PL" sz="2000" b="1" dirty="0">
                <a:solidFill>
                  <a:prstClr val="black"/>
                </a:solidFill>
              </a:rPr>
              <a:t>odnawialnych źródeł energii w przedsiębiorstwach </a:t>
            </a:r>
          </a:p>
        </p:txBody>
      </p:sp>
      <p:sp>
        <p:nvSpPr>
          <p:cNvPr id="8" name="Elipsa 7"/>
          <p:cNvSpPr/>
          <p:nvPr/>
        </p:nvSpPr>
        <p:spPr>
          <a:xfrm>
            <a:off x="491562" y="3431522"/>
            <a:ext cx="2253825" cy="88985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II </a:t>
            </a:r>
            <a:r>
              <a:rPr lang="pl-PL" b="1" dirty="0">
                <a:solidFill>
                  <a:schemeClr val="tx1"/>
                </a:solidFill>
              </a:rPr>
              <a:t>Nabór wniosków</a:t>
            </a:r>
          </a:p>
        </p:txBody>
      </p:sp>
      <p:sp>
        <p:nvSpPr>
          <p:cNvPr id="10" name="Elipsa 9"/>
          <p:cNvSpPr/>
          <p:nvPr/>
        </p:nvSpPr>
        <p:spPr>
          <a:xfrm>
            <a:off x="498636" y="4728941"/>
            <a:ext cx="2253825" cy="88985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III </a:t>
            </a:r>
            <a:r>
              <a:rPr lang="pl-PL" b="1" dirty="0">
                <a:solidFill>
                  <a:schemeClr val="tx1"/>
                </a:solidFill>
              </a:rPr>
              <a:t>Nabór wniosków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012620" y="4680949"/>
            <a:ext cx="4482498" cy="985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Tryb konkursowy- </a:t>
            </a:r>
            <a:r>
              <a:rPr lang="pl-PL" sz="1600" dirty="0" smtClean="0">
                <a:solidFill>
                  <a:schemeClr val="tx1"/>
                </a:solidFill>
              </a:rPr>
              <a:t>III nabór –</a:t>
            </a:r>
            <a:r>
              <a:rPr lang="pl-PL" sz="1600" b="1" dirty="0" smtClean="0">
                <a:solidFill>
                  <a:srgbClr val="FF0000"/>
                </a:solidFill>
              </a:rPr>
              <a:t>do 30.03.2018  </a:t>
            </a:r>
            <a:endParaRPr lang="pl-PL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4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12368</TotalTime>
  <Words>2629</Words>
  <Application>Microsoft Office PowerPoint</Application>
  <PresentationFormat>Pokaz na ekranie (4:3)</PresentationFormat>
  <Paragraphs>623</Paragraphs>
  <Slides>48</Slides>
  <Notes>48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54" baseType="lpstr">
      <vt:lpstr>Arial</vt:lpstr>
      <vt:lpstr>Calibri</vt:lpstr>
      <vt:lpstr>Courier New</vt:lpstr>
      <vt:lpstr>Times New Roman</vt:lpstr>
      <vt:lpstr>Wingdings</vt:lpstr>
      <vt:lpstr>Motyw pakietu Office</vt:lpstr>
      <vt:lpstr>Prezentacja programu PowerPoint</vt:lpstr>
      <vt:lpstr>Plan prezentacji</vt:lpstr>
      <vt:lpstr>Wsparcie finansowe realizacji przedsięwzięć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Środki własne NFOŚiGW Wdrażane programy priorytetowe</vt:lpstr>
      <vt:lpstr>Środki własne NFOŚiGW Wdrażane programy priorytetowe</vt:lpstr>
      <vt:lpstr>Środki własne NFOŚiGW Wdrażane programy priorytetowe</vt:lpstr>
      <vt:lpstr>Środki własne NFOŚiGW Wdrażane programy priorytetowe</vt:lpstr>
      <vt:lpstr>3. Ochrona atmosfery  3.1. Poprawa jakości powietrza </vt:lpstr>
      <vt:lpstr>   </vt:lpstr>
      <vt:lpstr>3.4 GEPARD II </vt:lpstr>
      <vt:lpstr>3.4 GEPARD II </vt:lpstr>
      <vt:lpstr>3.3. SOWA</vt:lpstr>
      <vt:lpstr>3. Ochrona atmosfery  3.1. Poprawa jakości powietrza </vt:lpstr>
      <vt:lpstr>3. Ochrona atmosfery  Budownictwo energooszczędne</vt:lpstr>
      <vt:lpstr>3. Ochrona atmosfery  Budownictwo energooszczędne</vt:lpstr>
      <vt:lpstr>5.7 SYSTEM – Wsparcie działań ochrony środowiska  i gospodarki wodnej realizowanych przez partnerów zewnętrznych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mpietras</dc:creator>
  <cp:lastModifiedBy>Katarzyna Kitlińska</cp:lastModifiedBy>
  <cp:revision>1156</cp:revision>
  <cp:lastPrinted>2018-01-30T08:07:53Z</cp:lastPrinted>
  <dcterms:created xsi:type="dcterms:W3CDTF">2014-08-06T13:18:13Z</dcterms:created>
  <dcterms:modified xsi:type="dcterms:W3CDTF">2018-02-28T06:32:22Z</dcterms:modified>
</cp:coreProperties>
</file>