
<file path=[Content_Types].xml><?xml version="1.0" encoding="utf-8"?>
<Types xmlns="http://schemas.openxmlformats.org/package/2006/content-types">
  <Override PartName="/ppt/slides/slide6.xml" ContentType="application/vnd.openxmlformats-officedocument.presentationml.slide+xml"/>
  <Override PartName="/ppt/slideLayouts/slideLayout8.xml" ContentType="application/vnd.openxmlformats-officedocument.presentationml.slideLayout+xml"/>
  <Override PartName="/ppt/notesSlides/notesSlide2.xml" ContentType="application/vnd.openxmlformats-officedocument.presentationml.notesSlide+xml"/>
  <Override PartName="/ppt/slideMasters/slideMaster1.xml" ContentType="application/vnd.openxmlformats-officedocument.presentationml.slideMaster+xml"/>
  <Override PartName="/ppt/slides/slide4.xml" ContentType="application/vnd.openxmlformats-officedocument.presentationml.slide+xml"/>
  <Override PartName="/ppt/slides/slide18.xml" ContentType="application/vnd.openxmlformats-officedocument.presentationml.slide+xml"/>
  <Override PartName="/ppt/slideLayouts/slideLayout4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notesMasters/notesMaster1.xml" ContentType="application/vnd.openxmlformats-officedocument.presentationml.notesMaster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notesSlides/notesSlide6.xml" ContentType="application/vnd.openxmlformats-officedocument.presentationml.notes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ppt/charts/chart1.xml" ContentType="application/vnd.openxmlformats-officedocument.drawingml.chart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ppt/slides/slide5.xml" ContentType="application/vnd.openxmlformats-officedocument.presentationml.slide+xml"/>
  <Override PartName="/ppt/slides/slide19.xml" ContentType="application/vnd.openxmlformats-officedocument.presentationml.slide+xml"/>
  <Override PartName="/ppt/slideLayouts/slideLayout7.xml" ContentType="application/vnd.openxmlformats-officedocument.presentationml.slideLayout+xml"/>
  <Override PartName="/ppt/notesSlides/notesSlide1.xml" ContentType="application/vnd.openxmlformats-officedocument.presentationml.notesSlide+xml"/>
  <Default Extension="png" ContentType="image/png"/>
  <Override PartName="/ppt/notesSlides/notesSlide3.xml" ContentType="application/vnd.openxmlformats-officedocument.presentationml.notesSlide+xml"/>
  <Override PartName="/ppt/slides/slide3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slideLayouts/slideLayout5.xml" ContentType="application/vnd.openxmlformats-officedocument.presentationml.slideLayout+xml"/>
  <Override PartName="/ppt/theme/theme2.xml" ContentType="application/vnd.openxmlformats-officedocument.theme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5"/>
  </p:notesMasterIdLst>
  <p:sldIdLst>
    <p:sldId id="403" r:id="rId2"/>
    <p:sldId id="397" r:id="rId3"/>
    <p:sldId id="353" r:id="rId4"/>
    <p:sldId id="385" r:id="rId5"/>
    <p:sldId id="380" r:id="rId6"/>
    <p:sldId id="389" r:id="rId7"/>
    <p:sldId id="390" r:id="rId8"/>
    <p:sldId id="392" r:id="rId9"/>
    <p:sldId id="391" r:id="rId10"/>
    <p:sldId id="386" r:id="rId11"/>
    <p:sldId id="396" r:id="rId12"/>
    <p:sldId id="367" r:id="rId13"/>
    <p:sldId id="395" r:id="rId14"/>
    <p:sldId id="382" r:id="rId15"/>
    <p:sldId id="393" r:id="rId16"/>
    <p:sldId id="383" r:id="rId17"/>
    <p:sldId id="394" r:id="rId18"/>
    <p:sldId id="398" r:id="rId19"/>
    <p:sldId id="399" r:id="rId20"/>
    <p:sldId id="400" r:id="rId21"/>
    <p:sldId id="401" r:id="rId22"/>
    <p:sldId id="402" r:id="rId23"/>
    <p:sldId id="366" r:id="rId24"/>
  </p:sldIdLst>
  <p:sldSz cx="9144000" cy="6858000" type="screen4x3"/>
  <p:notesSz cx="6858000" cy="9144000"/>
  <p:defaultTextStyle>
    <a:defPPr>
      <a:defRPr lang="pl-PL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 useTimings="0">
    <p:present/>
    <p:sldAll/>
    <p:penClr>
      <a:srgbClr val="FF0000"/>
    </p:penClr>
    <p:extLst>
      <p:ext uri="{EC167BDD-8182-4AB7-AECC-EB403E3ABB37}">
        <p14:laserClr xmlns:p14="http://schemas.microsoft.com/office/powerpoint/2010/main" xmlns="">
          <a:srgbClr val="FF0000"/>
        </p14:laserClr>
      </p:ext>
      <p:ext uri="{2FDB2607-1784-4EEB-B798-7EB5836EED8A}">
        <p14:showMediaCtrls xmlns:p14="http://schemas.microsoft.com/office/powerpoint/2010/main" xmlns="" val="1"/>
      </p:ext>
    </p:extLst>
  </p:showPr>
  <p:clrMru>
    <a:srgbClr val="B2DE82"/>
    <a:srgbClr val="D3D3F1"/>
    <a:srgbClr val="006600"/>
    <a:srgbClr val="1E3B74"/>
    <a:srgbClr val="203E7A"/>
    <a:srgbClr val="224382"/>
    <a:srgbClr val="11406E"/>
    <a:srgbClr val="7C2727"/>
    <a:srgbClr val="EF7A1B"/>
    <a:srgbClr val="8F908F"/>
  </p:clrMru>
  <p:extLst>
    <p:ext uri="{E76CE94A-603C-4142-B9EB-6D1370010A27}">
      <p14:discardImageEditData xmlns:p14="http://schemas.microsoft.com/office/powerpoint/2010/main" xmlns="" val="0"/>
    </p:ext>
    <p:ext uri="{D31A062A-798A-4329-ABDD-BBA856620510}">
      <p14:defaultImageDpi xmlns:p14="http://schemas.microsoft.com/office/powerpoint/2010/main" xmlns="" val="220"/>
    </p:ext>
    <p:ext uri="{FD5EFAAD-0ECE-453E-9831-46B23BE46B34}">
      <p15:chartTrackingRefBased xmlns:p15="http://schemas.microsoft.com/office/powerpoint/2012/main" xmlns="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9187" autoAdjust="0"/>
    <p:restoredTop sz="68000" autoAdjust="0"/>
  </p:normalViewPr>
  <p:slideViewPr>
    <p:cSldViewPr>
      <p:cViewPr varScale="1">
        <p:scale>
          <a:sx n="28" d="100"/>
          <a:sy n="28" d="100"/>
        </p:scale>
        <p:origin x="-1572" y="-90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oleObject" Target="file:///C:\Users\JZP\AppData\Local\Microsoft\Windows\Temporary%20Internet%20Files\Content.IE5\AZMZ2SN7\por&#258;&#322;wnanie%20bud%20A%20i%20E.xlsx" TargetMode="External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>
  <c:lang val="pl-PL"/>
  <c:chart>
    <c:title>
      <c:tx>
        <c:rich>
          <a:bodyPr rot="0" spcFirstLastPara="1" vertOverflow="ellipsis" vert="horz" wrap="square" anchor="ctr" anchorCtr="1"/>
          <a:lstStyle/>
          <a:p>
            <a:pPr>
              <a:defRPr sz="1400" b="1" i="0" u="none" strike="noStrike" kern="1200" spc="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r>
              <a:rPr lang="pl-PL" b="1"/>
              <a:t>Suma kosztów energii elektrycznej i cieplnej w zł/m-c  za lata 2013-2016</a:t>
            </a:r>
          </a:p>
        </c:rich>
      </c:tx>
      <c:layout>
        <c:manualLayout>
          <c:xMode val="edge"/>
          <c:yMode val="edge"/>
          <c:x val="0.11976444801644676"/>
          <c:y val="4.4202640653692137E-2"/>
        </c:manualLayout>
      </c:layout>
      <c:spPr>
        <a:noFill/>
        <a:ln>
          <a:noFill/>
        </a:ln>
        <a:effectLst/>
      </c:spPr>
    </c:title>
    <c:plotArea>
      <c:layout>
        <c:manualLayout>
          <c:layoutTarget val="inner"/>
          <c:xMode val="edge"/>
          <c:yMode val="edge"/>
          <c:x val="6.2412241586071927E-2"/>
          <c:y val="0.17171296296296351"/>
          <c:w val="0.91967127054628173"/>
          <c:h val="0.720887649460486"/>
        </c:manualLayout>
      </c:layout>
      <c:lineChart>
        <c:grouping val="standard"/>
        <c:ser>
          <c:idx val="0"/>
          <c:order val="0"/>
          <c:tx>
            <c:strRef>
              <c:f>Arkusz1!$H$55</c:f>
              <c:strCache>
                <c:ptCount val="1"/>
                <c:pt idx="0">
                  <c:v>bud. A</c:v>
                </c:pt>
              </c:strCache>
            </c:strRef>
          </c:tx>
          <c:spPr>
            <a:ln w="28575" cap="rnd">
              <a:solidFill>
                <a:srgbClr val="002060"/>
              </a:solidFill>
              <a:round/>
            </a:ln>
            <a:effectLst/>
          </c:spPr>
          <c:marker>
            <c:symbol val="none"/>
          </c:marker>
          <c:cat>
            <c:strRef>
              <c:f>Arkusz1!$C$86:$C$133</c:f>
              <c:strCache>
                <c:ptCount val="48"/>
                <c:pt idx="0">
                  <c:v>01-13</c:v>
                </c:pt>
                <c:pt idx="1">
                  <c:v>02-13</c:v>
                </c:pt>
                <c:pt idx="2">
                  <c:v>03-13</c:v>
                </c:pt>
                <c:pt idx="3">
                  <c:v>04-13</c:v>
                </c:pt>
                <c:pt idx="4">
                  <c:v>05-13</c:v>
                </c:pt>
                <c:pt idx="5">
                  <c:v>06-13</c:v>
                </c:pt>
                <c:pt idx="6">
                  <c:v>07-13</c:v>
                </c:pt>
                <c:pt idx="7">
                  <c:v>08-13</c:v>
                </c:pt>
                <c:pt idx="8">
                  <c:v>09-13</c:v>
                </c:pt>
                <c:pt idx="9">
                  <c:v>10-13</c:v>
                </c:pt>
                <c:pt idx="10">
                  <c:v>11-13</c:v>
                </c:pt>
                <c:pt idx="11">
                  <c:v>12-13</c:v>
                </c:pt>
                <c:pt idx="12">
                  <c:v>01-14</c:v>
                </c:pt>
                <c:pt idx="13">
                  <c:v>02-14</c:v>
                </c:pt>
                <c:pt idx="14">
                  <c:v>03-14</c:v>
                </c:pt>
                <c:pt idx="15">
                  <c:v>04-14</c:v>
                </c:pt>
                <c:pt idx="16">
                  <c:v>05-14</c:v>
                </c:pt>
                <c:pt idx="17">
                  <c:v>06-14</c:v>
                </c:pt>
                <c:pt idx="18">
                  <c:v>07-14</c:v>
                </c:pt>
                <c:pt idx="19">
                  <c:v>08-14</c:v>
                </c:pt>
                <c:pt idx="20">
                  <c:v>09-14</c:v>
                </c:pt>
                <c:pt idx="21">
                  <c:v>10-14</c:v>
                </c:pt>
                <c:pt idx="22">
                  <c:v>11-14</c:v>
                </c:pt>
                <c:pt idx="23">
                  <c:v>12-14</c:v>
                </c:pt>
                <c:pt idx="24">
                  <c:v>01-15</c:v>
                </c:pt>
                <c:pt idx="25">
                  <c:v>02-15</c:v>
                </c:pt>
                <c:pt idx="26">
                  <c:v>03-15</c:v>
                </c:pt>
                <c:pt idx="27">
                  <c:v>04-15</c:v>
                </c:pt>
                <c:pt idx="28">
                  <c:v>05-15</c:v>
                </c:pt>
                <c:pt idx="29">
                  <c:v>06-15</c:v>
                </c:pt>
                <c:pt idx="30">
                  <c:v>07-15</c:v>
                </c:pt>
                <c:pt idx="31">
                  <c:v>08-15</c:v>
                </c:pt>
                <c:pt idx="32">
                  <c:v>09-15</c:v>
                </c:pt>
                <c:pt idx="33">
                  <c:v>10-15</c:v>
                </c:pt>
                <c:pt idx="34">
                  <c:v>11-15</c:v>
                </c:pt>
                <c:pt idx="35">
                  <c:v>12-15</c:v>
                </c:pt>
                <c:pt idx="36">
                  <c:v>01-16</c:v>
                </c:pt>
                <c:pt idx="37">
                  <c:v>02-16</c:v>
                </c:pt>
                <c:pt idx="38">
                  <c:v>03-16</c:v>
                </c:pt>
                <c:pt idx="39">
                  <c:v>04-16</c:v>
                </c:pt>
                <c:pt idx="40">
                  <c:v>05-16</c:v>
                </c:pt>
                <c:pt idx="41">
                  <c:v>06-16</c:v>
                </c:pt>
                <c:pt idx="42">
                  <c:v>07-16</c:v>
                </c:pt>
                <c:pt idx="43">
                  <c:v>08-16</c:v>
                </c:pt>
                <c:pt idx="44">
                  <c:v>09-16</c:v>
                </c:pt>
                <c:pt idx="45">
                  <c:v>10-16</c:v>
                </c:pt>
                <c:pt idx="46">
                  <c:v>11-16</c:v>
                </c:pt>
                <c:pt idx="47">
                  <c:v>12-16</c:v>
                </c:pt>
              </c:strCache>
            </c:strRef>
          </c:cat>
          <c:val>
            <c:numRef>
              <c:f>Arkusz1!$H$86:$H$133</c:f>
              <c:numCache>
                <c:formatCode>0</c:formatCode>
                <c:ptCount val="48"/>
                <c:pt idx="0">
                  <c:v>40649.801070000001</c:v>
                </c:pt>
                <c:pt idx="1">
                  <c:v>33359.962370000001</c:v>
                </c:pt>
                <c:pt idx="2">
                  <c:v>32537.268600000021</c:v>
                </c:pt>
                <c:pt idx="3">
                  <c:v>20742.259689999992</c:v>
                </c:pt>
                <c:pt idx="4">
                  <c:v>12028.34806</c:v>
                </c:pt>
                <c:pt idx="5">
                  <c:v>11832.72064000001</c:v>
                </c:pt>
                <c:pt idx="6">
                  <c:v>10444.4275</c:v>
                </c:pt>
                <c:pt idx="7">
                  <c:v>9021.5228700000007</c:v>
                </c:pt>
                <c:pt idx="8">
                  <c:v>8603.4996600000013</c:v>
                </c:pt>
                <c:pt idx="9">
                  <c:v>26336.793969999992</c:v>
                </c:pt>
                <c:pt idx="10">
                  <c:v>23393.294540000003</c:v>
                </c:pt>
                <c:pt idx="11">
                  <c:v>27417.726609999998</c:v>
                </c:pt>
                <c:pt idx="12">
                  <c:v>31583.489950000003</c:v>
                </c:pt>
                <c:pt idx="13">
                  <c:v>22733.225610000001</c:v>
                </c:pt>
                <c:pt idx="14">
                  <c:v>20596.11429999995</c:v>
                </c:pt>
                <c:pt idx="15">
                  <c:v>17113.860840000001</c:v>
                </c:pt>
                <c:pt idx="16">
                  <c:v>12642.585070000001</c:v>
                </c:pt>
                <c:pt idx="17">
                  <c:v>11821.048640000006</c:v>
                </c:pt>
                <c:pt idx="18">
                  <c:v>9003.6835499999997</c:v>
                </c:pt>
                <c:pt idx="19">
                  <c:v>8263.2290400000129</c:v>
                </c:pt>
                <c:pt idx="20">
                  <c:v>9926.0621099999789</c:v>
                </c:pt>
                <c:pt idx="21">
                  <c:v>19231.47092</c:v>
                </c:pt>
                <c:pt idx="22">
                  <c:v>24236.54623</c:v>
                </c:pt>
                <c:pt idx="23">
                  <c:v>29857.801790000001</c:v>
                </c:pt>
                <c:pt idx="24">
                  <c:v>28921.295100000021</c:v>
                </c:pt>
                <c:pt idx="25">
                  <c:v>24221.35855999995</c:v>
                </c:pt>
                <c:pt idx="26">
                  <c:v>22964.326559999954</c:v>
                </c:pt>
                <c:pt idx="27">
                  <c:v>16522.125070000002</c:v>
                </c:pt>
                <c:pt idx="28">
                  <c:v>10451.31904</c:v>
                </c:pt>
                <c:pt idx="29">
                  <c:v>11105.5023</c:v>
                </c:pt>
                <c:pt idx="30">
                  <c:v>9640.6603699999851</c:v>
                </c:pt>
                <c:pt idx="31">
                  <c:v>7048.3607900000025</c:v>
                </c:pt>
                <c:pt idx="32">
                  <c:v>8486.4214499999998</c:v>
                </c:pt>
                <c:pt idx="33">
                  <c:v>21511.344519999959</c:v>
                </c:pt>
                <c:pt idx="34">
                  <c:v>24934.165120000001</c:v>
                </c:pt>
                <c:pt idx="35">
                  <c:v>24810.90497</c:v>
                </c:pt>
                <c:pt idx="36">
                  <c:v>27493.77046</c:v>
                </c:pt>
                <c:pt idx="37">
                  <c:v>23554.031460000002</c:v>
                </c:pt>
                <c:pt idx="38">
                  <c:v>22956.12803</c:v>
                </c:pt>
                <c:pt idx="39">
                  <c:v>16907.065989999999</c:v>
                </c:pt>
                <c:pt idx="40">
                  <c:v>10366.455889999965</c:v>
                </c:pt>
                <c:pt idx="41">
                  <c:v>10111.146280000004</c:v>
                </c:pt>
                <c:pt idx="42">
                  <c:v>8613.6987100000006</c:v>
                </c:pt>
                <c:pt idx="43">
                  <c:v>6419.0888700000005</c:v>
                </c:pt>
                <c:pt idx="44">
                  <c:v>8587.5290400000049</c:v>
                </c:pt>
                <c:pt idx="45">
                  <c:v>20020.974180000045</c:v>
                </c:pt>
                <c:pt idx="46">
                  <c:v>24094.605800000001</c:v>
                </c:pt>
                <c:pt idx="47">
                  <c:v>30315.423350000005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0-C02C-4039-9188-FAC06F07EFD2}"/>
            </c:ext>
          </c:extLst>
        </c:ser>
        <c:ser>
          <c:idx val="1"/>
          <c:order val="1"/>
          <c:tx>
            <c:strRef>
              <c:f>Arkusz1!$I$85</c:f>
              <c:strCache>
                <c:ptCount val="1"/>
                <c:pt idx="0">
                  <c:v>bud. E</c:v>
                </c:pt>
              </c:strCache>
            </c:strRef>
          </c:tx>
          <c:spPr>
            <a:ln w="28575" cap="rnd">
              <a:solidFill>
                <a:srgbClr val="00B050"/>
              </a:solidFill>
              <a:prstDash val="dash"/>
              <a:round/>
            </a:ln>
            <a:effectLst/>
          </c:spPr>
          <c:marker>
            <c:symbol val="none"/>
          </c:marker>
          <c:cat>
            <c:strRef>
              <c:f>Arkusz1!$C$86:$C$133</c:f>
              <c:strCache>
                <c:ptCount val="48"/>
                <c:pt idx="0">
                  <c:v>01-13</c:v>
                </c:pt>
                <c:pt idx="1">
                  <c:v>02-13</c:v>
                </c:pt>
                <c:pt idx="2">
                  <c:v>03-13</c:v>
                </c:pt>
                <c:pt idx="3">
                  <c:v>04-13</c:v>
                </c:pt>
                <c:pt idx="4">
                  <c:v>05-13</c:v>
                </c:pt>
                <c:pt idx="5">
                  <c:v>06-13</c:v>
                </c:pt>
                <c:pt idx="6">
                  <c:v>07-13</c:v>
                </c:pt>
                <c:pt idx="7">
                  <c:v>08-13</c:v>
                </c:pt>
                <c:pt idx="8">
                  <c:v>09-13</c:v>
                </c:pt>
                <c:pt idx="9">
                  <c:v>10-13</c:v>
                </c:pt>
                <c:pt idx="10">
                  <c:v>11-13</c:v>
                </c:pt>
                <c:pt idx="11">
                  <c:v>12-13</c:v>
                </c:pt>
                <c:pt idx="12">
                  <c:v>01-14</c:v>
                </c:pt>
                <c:pt idx="13">
                  <c:v>02-14</c:v>
                </c:pt>
                <c:pt idx="14">
                  <c:v>03-14</c:v>
                </c:pt>
                <c:pt idx="15">
                  <c:v>04-14</c:v>
                </c:pt>
                <c:pt idx="16">
                  <c:v>05-14</c:v>
                </c:pt>
                <c:pt idx="17">
                  <c:v>06-14</c:v>
                </c:pt>
                <c:pt idx="18">
                  <c:v>07-14</c:v>
                </c:pt>
                <c:pt idx="19">
                  <c:v>08-14</c:v>
                </c:pt>
                <c:pt idx="20">
                  <c:v>09-14</c:v>
                </c:pt>
                <c:pt idx="21">
                  <c:v>10-14</c:v>
                </c:pt>
                <c:pt idx="22">
                  <c:v>11-14</c:v>
                </c:pt>
                <c:pt idx="23">
                  <c:v>12-14</c:v>
                </c:pt>
                <c:pt idx="24">
                  <c:v>01-15</c:v>
                </c:pt>
                <c:pt idx="25">
                  <c:v>02-15</c:v>
                </c:pt>
                <c:pt idx="26">
                  <c:v>03-15</c:v>
                </c:pt>
                <c:pt idx="27">
                  <c:v>04-15</c:v>
                </c:pt>
                <c:pt idx="28">
                  <c:v>05-15</c:v>
                </c:pt>
                <c:pt idx="29">
                  <c:v>06-15</c:v>
                </c:pt>
                <c:pt idx="30">
                  <c:v>07-15</c:v>
                </c:pt>
                <c:pt idx="31">
                  <c:v>08-15</c:v>
                </c:pt>
                <c:pt idx="32">
                  <c:v>09-15</c:v>
                </c:pt>
                <c:pt idx="33">
                  <c:v>10-15</c:v>
                </c:pt>
                <c:pt idx="34">
                  <c:v>11-15</c:v>
                </c:pt>
                <c:pt idx="35">
                  <c:v>12-15</c:v>
                </c:pt>
                <c:pt idx="36">
                  <c:v>01-16</c:v>
                </c:pt>
                <c:pt idx="37">
                  <c:v>02-16</c:v>
                </c:pt>
                <c:pt idx="38">
                  <c:v>03-16</c:v>
                </c:pt>
                <c:pt idx="39">
                  <c:v>04-16</c:v>
                </c:pt>
                <c:pt idx="40">
                  <c:v>05-16</c:v>
                </c:pt>
                <c:pt idx="41">
                  <c:v>06-16</c:v>
                </c:pt>
                <c:pt idx="42">
                  <c:v>07-16</c:v>
                </c:pt>
                <c:pt idx="43">
                  <c:v>08-16</c:v>
                </c:pt>
                <c:pt idx="44">
                  <c:v>09-16</c:v>
                </c:pt>
                <c:pt idx="45">
                  <c:v>10-16</c:v>
                </c:pt>
                <c:pt idx="46">
                  <c:v>11-16</c:v>
                </c:pt>
                <c:pt idx="47">
                  <c:v>12-16</c:v>
                </c:pt>
              </c:strCache>
            </c:strRef>
          </c:cat>
          <c:val>
            <c:numRef>
              <c:f>Arkusz1!$I$86:$I$133</c:f>
              <c:numCache>
                <c:formatCode>0</c:formatCode>
                <c:ptCount val="48"/>
                <c:pt idx="0">
                  <c:v>19082</c:v>
                </c:pt>
                <c:pt idx="1">
                  <c:v>13970</c:v>
                </c:pt>
                <c:pt idx="2">
                  <c:v>13600</c:v>
                </c:pt>
                <c:pt idx="3">
                  <c:v>13223</c:v>
                </c:pt>
                <c:pt idx="4">
                  <c:v>10829</c:v>
                </c:pt>
                <c:pt idx="5">
                  <c:v>12729</c:v>
                </c:pt>
                <c:pt idx="6">
                  <c:v>8628</c:v>
                </c:pt>
                <c:pt idx="7">
                  <c:v>6442</c:v>
                </c:pt>
                <c:pt idx="8">
                  <c:v>6307</c:v>
                </c:pt>
                <c:pt idx="9">
                  <c:v>13129</c:v>
                </c:pt>
                <c:pt idx="10">
                  <c:v>13755</c:v>
                </c:pt>
                <c:pt idx="11">
                  <c:v>12793</c:v>
                </c:pt>
                <c:pt idx="12">
                  <c:v>15482</c:v>
                </c:pt>
                <c:pt idx="13">
                  <c:v>13917</c:v>
                </c:pt>
                <c:pt idx="14">
                  <c:v>13451</c:v>
                </c:pt>
                <c:pt idx="15">
                  <c:v>10051</c:v>
                </c:pt>
                <c:pt idx="16">
                  <c:v>9130</c:v>
                </c:pt>
                <c:pt idx="17">
                  <c:v>9140</c:v>
                </c:pt>
                <c:pt idx="18">
                  <c:v>7175</c:v>
                </c:pt>
                <c:pt idx="19">
                  <c:v>7615</c:v>
                </c:pt>
                <c:pt idx="20">
                  <c:v>6798</c:v>
                </c:pt>
                <c:pt idx="21">
                  <c:v>11073</c:v>
                </c:pt>
                <c:pt idx="22">
                  <c:v>11984</c:v>
                </c:pt>
                <c:pt idx="23">
                  <c:v>15937</c:v>
                </c:pt>
                <c:pt idx="24">
                  <c:v>14932</c:v>
                </c:pt>
                <c:pt idx="25">
                  <c:v>13432</c:v>
                </c:pt>
                <c:pt idx="26">
                  <c:v>14780</c:v>
                </c:pt>
                <c:pt idx="27">
                  <c:v>13139</c:v>
                </c:pt>
                <c:pt idx="28">
                  <c:v>9809</c:v>
                </c:pt>
                <c:pt idx="29">
                  <c:v>9941</c:v>
                </c:pt>
                <c:pt idx="30">
                  <c:v>7191</c:v>
                </c:pt>
                <c:pt idx="31">
                  <c:v>6970</c:v>
                </c:pt>
                <c:pt idx="32">
                  <c:v>6888</c:v>
                </c:pt>
                <c:pt idx="33">
                  <c:v>11290</c:v>
                </c:pt>
                <c:pt idx="34">
                  <c:v>12561</c:v>
                </c:pt>
                <c:pt idx="35">
                  <c:v>13676</c:v>
                </c:pt>
                <c:pt idx="36" formatCode="General">
                  <c:v>22267</c:v>
                </c:pt>
                <c:pt idx="37" formatCode="General">
                  <c:v>15641</c:v>
                </c:pt>
                <c:pt idx="38" formatCode="General">
                  <c:v>13314</c:v>
                </c:pt>
                <c:pt idx="39" formatCode="General">
                  <c:v>9059</c:v>
                </c:pt>
                <c:pt idx="40" formatCode="General">
                  <c:v>8191</c:v>
                </c:pt>
                <c:pt idx="41" formatCode="General">
                  <c:v>9046</c:v>
                </c:pt>
                <c:pt idx="42" formatCode="General">
                  <c:v>8191</c:v>
                </c:pt>
                <c:pt idx="43" formatCode="General">
                  <c:v>7048</c:v>
                </c:pt>
                <c:pt idx="44" formatCode="General">
                  <c:v>7178</c:v>
                </c:pt>
                <c:pt idx="45" formatCode="General">
                  <c:v>10872</c:v>
                </c:pt>
                <c:pt idx="46" formatCode="General">
                  <c:v>13583</c:v>
                </c:pt>
                <c:pt idx="47" formatCode="General">
                  <c:v>14372</c:v>
                </c:pt>
              </c:numCache>
            </c:numRef>
          </c:val>
          <c:extLst xmlns:c16r2="http://schemas.microsoft.com/office/drawing/2015/06/chart">
            <c:ext xmlns:c16="http://schemas.microsoft.com/office/drawing/2014/chart" uri="{C3380CC4-5D6E-409C-BE32-E72D297353CC}">
              <c16:uniqueId val="{00000001-C02C-4039-9188-FAC06F07EFD2}"/>
            </c:ext>
          </c:extLst>
        </c:ser>
        <c:dLbls/>
        <c:marker val="1"/>
        <c:axId val="138881664"/>
        <c:axId val="138899840"/>
      </c:lineChart>
      <c:catAx>
        <c:axId val="138881664"/>
        <c:scaling>
          <c:orientation val="minMax"/>
        </c:scaling>
        <c:axPos val="b"/>
        <c:numFmt formatCode="General" sourceLinked="1"/>
        <c:majorTickMark val="none"/>
        <c:tickLblPos val="nextTo"/>
        <c:spPr>
          <a:noFill/>
          <a:ln w="9525" cap="flat" cmpd="sng" algn="ctr">
            <a:solidFill>
              <a:schemeClr val="tx1">
                <a:lumMod val="15000"/>
                <a:lumOff val="85000"/>
              </a:schemeClr>
            </a:solidFill>
            <a:round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8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pl-PL"/>
          </a:p>
        </c:txPr>
        <c:crossAx val="138899840"/>
        <c:crosses val="autoZero"/>
        <c:auto val="1"/>
        <c:lblAlgn val="ctr"/>
        <c:lblOffset val="100"/>
        <c:tickLblSkip val="2"/>
        <c:tickMarkSkip val="1"/>
      </c:catAx>
      <c:valAx>
        <c:axId val="138899840"/>
        <c:scaling>
          <c:orientation val="minMax"/>
          <c:max val="50000"/>
          <c:min val="0"/>
        </c:scaling>
        <c:axPos val="l"/>
        <c:majorGridlines>
          <c:spPr>
            <a:ln w="9525" cap="flat" cmpd="sng" algn="ctr">
              <a:solidFill>
                <a:schemeClr val="tx1">
                  <a:lumMod val="15000"/>
                  <a:lumOff val="85000"/>
                </a:schemeClr>
              </a:solidFill>
              <a:round/>
            </a:ln>
            <a:effectLst/>
          </c:spPr>
        </c:majorGridlines>
        <c:numFmt formatCode="0" sourceLinked="1"/>
        <c:majorTickMark val="none"/>
        <c:tickLblPos val="nextTo"/>
        <c:spPr>
          <a:noFill/>
          <a:ln>
            <a:noFill/>
          </a:ln>
          <a:effectLst/>
        </c:spPr>
        <c:txPr>
          <a:bodyPr rot="-60000000" spcFirstLastPara="1" vertOverflow="ellipsis" vert="horz" wrap="square" anchor="ctr" anchorCtr="1"/>
          <a:lstStyle/>
          <a:p>
            <a:pPr>
              <a:defRPr sz="900" b="0" i="0" u="none" strike="noStrike" kern="1200" baseline="0">
                <a:solidFill>
                  <a:schemeClr val="tx1">
                    <a:lumMod val="65000"/>
                    <a:lumOff val="35000"/>
                  </a:schemeClr>
                </a:solidFill>
                <a:latin typeface="+mn-lt"/>
                <a:ea typeface="+mn-ea"/>
                <a:cs typeface="+mn-cs"/>
              </a:defRPr>
            </a:pPr>
            <a:endParaRPr lang="pl-PL"/>
          </a:p>
        </c:txPr>
        <c:crossAx val="138881664"/>
        <c:crosses val="autoZero"/>
        <c:crossBetween val="between"/>
        <c:majorUnit val="10000"/>
      </c:valAx>
      <c:spPr>
        <a:noFill/>
        <a:ln>
          <a:noFill/>
        </a:ln>
        <a:effectLst/>
      </c:spPr>
    </c:plotArea>
    <c:legend>
      <c:legendPos val="r"/>
      <c:layout>
        <c:manualLayout>
          <c:xMode val="edge"/>
          <c:yMode val="edge"/>
          <c:x val="0.1513621593155712"/>
          <c:y val="0.18761771368527144"/>
          <c:w val="0.38625958697840135"/>
          <c:h val="0.11391603105556659"/>
        </c:manualLayout>
      </c:layout>
      <c:spPr>
        <a:solidFill>
          <a:schemeClr val="bg1"/>
        </a:solidFill>
        <a:ln>
          <a:noFill/>
        </a:ln>
        <a:effectLst/>
      </c:spPr>
      <c:txPr>
        <a:bodyPr rot="0" spcFirstLastPara="1" vertOverflow="ellipsis" vert="horz" wrap="square" anchor="ctr" anchorCtr="1"/>
        <a:lstStyle/>
        <a:p>
          <a:pPr>
            <a:defRPr sz="900" b="0" i="0" u="none" strike="noStrike" kern="1200" baseline="0">
              <a:solidFill>
                <a:schemeClr val="tx1">
                  <a:lumMod val="65000"/>
                  <a:lumOff val="35000"/>
                </a:schemeClr>
              </a:solidFill>
              <a:latin typeface="+mn-lt"/>
              <a:ea typeface="+mn-ea"/>
              <a:cs typeface="+mn-cs"/>
            </a:defRPr>
          </a:pPr>
          <a:endParaRPr lang="pl-PL"/>
        </a:p>
      </c:txPr>
    </c:legend>
    <c:plotVisOnly val="1"/>
    <c:dispBlanksAs val="gap"/>
  </c:chart>
  <c:spPr>
    <a:solidFill>
      <a:schemeClr val="bg1"/>
    </a:solidFill>
    <a:ln w="12700" cap="flat" cmpd="sng" algn="ctr">
      <a:solidFill>
        <a:schemeClr val="tx1"/>
      </a:solidFill>
      <a:round/>
    </a:ln>
    <a:effectLst/>
  </c:spPr>
  <c:txPr>
    <a:bodyPr/>
    <a:lstStyle/>
    <a:p>
      <a:pPr>
        <a:defRPr/>
      </a:pPr>
      <a:endParaRPr lang="pl-PL"/>
    </a:p>
  </c:txPr>
  <c:externalData r:id="rId1"/>
</c:chartSpace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nagłówka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pl-PL"/>
          </a:p>
        </p:txBody>
      </p:sp>
      <p:sp>
        <p:nvSpPr>
          <p:cNvPr id="3" name="Symbol zastępczy daty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C3FEBD91-360D-475C-B4BC-10EBE550B5F9}" type="datetimeFigureOut">
              <a:rPr lang="pl-PL" smtClean="0"/>
              <a:pPr/>
              <a:t>28.02.2018</a:t>
            </a:fld>
            <a:endParaRPr lang="pl-PL"/>
          </a:p>
        </p:txBody>
      </p:sp>
      <p:sp>
        <p:nvSpPr>
          <p:cNvPr id="4" name="Symbol zastępczy obrazu slajdu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pl-PL"/>
          </a:p>
        </p:txBody>
      </p:sp>
      <p:sp>
        <p:nvSpPr>
          <p:cNvPr id="5" name="Symbol zastępczy notatek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6" name="Symbol zastępczy stopki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pl-PL"/>
          </a:p>
        </p:txBody>
      </p:sp>
      <p:sp>
        <p:nvSpPr>
          <p:cNvPr id="7" name="Symbol zastępczy numeru slajd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9456FC4-682C-4781-A355-77D3002DB840}" type="slidenum">
              <a:rPr lang="pl-PL" smtClean="0"/>
              <a:pPr/>
              <a:t>‹#›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xmlns="" val="28785598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3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obrazu slajd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ymbol zastępczy notatek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ymbol zastępczy numeru slajdu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9456FC4-682C-4781-A355-77D3002DB840}" type="slidenum">
              <a:rPr lang="pl-PL" smtClean="0"/>
              <a:pPr/>
              <a:t>1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xmlns="" val="2369477393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obrazu slajd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ymbol zastępczy notatek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ymbol zastępczy numeru slajdu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9456FC4-682C-4781-A355-77D3002DB840}" type="slidenum">
              <a:rPr lang="pl-PL" smtClean="0"/>
              <a:pPr/>
              <a:t>7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xmlns="" val="3025763903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obrazu slajd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ymbol zastępczy notatek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pl-PL" dirty="0"/>
          </a:p>
        </p:txBody>
      </p:sp>
      <p:sp>
        <p:nvSpPr>
          <p:cNvPr id="4" name="Symbol zastępczy numeru slajdu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9456FC4-682C-4781-A355-77D3002DB840}" type="slidenum">
              <a:rPr lang="pl-PL" smtClean="0"/>
              <a:pPr/>
              <a:t>11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xmlns="" val="3115125493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obrazu slajd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ymbol zastępczy notatek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ymbol zastępczy numeru slajdu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9456FC4-682C-4781-A355-77D3002DB840}" type="slidenum">
              <a:rPr lang="pl-PL" smtClean="0"/>
              <a:pPr/>
              <a:t>13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xmlns="" val="1755042450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obrazu slajd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ymbol zastępczy notatek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ymbol zastępczy numeru slajdu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9456FC4-682C-4781-A355-77D3002DB840}" type="slidenum">
              <a:rPr lang="pl-PL" smtClean="0"/>
              <a:pPr/>
              <a:t>14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xmlns="" val="1031319463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ymbol zastępczy obrazu slajdu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Symbol zastępczy notatek 2"/>
          <p:cNvSpPr>
            <a:spLocks noGrp="1"/>
          </p:cNvSpPr>
          <p:nvPr>
            <p:ph type="body" idx="1"/>
          </p:nvPr>
        </p:nvSpPr>
        <p:spPr/>
        <p:txBody>
          <a:bodyPr>
            <a:normAutofit/>
          </a:bodyPr>
          <a:lstStyle/>
          <a:p>
            <a:endParaRPr lang="en-US" dirty="0"/>
          </a:p>
        </p:txBody>
      </p:sp>
      <p:sp>
        <p:nvSpPr>
          <p:cNvPr id="4" name="Symbol zastępczy numeru slajdu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09456FC4-682C-4781-A355-77D3002DB840}" type="slidenum">
              <a:rPr lang="pl-PL" smtClean="0"/>
              <a:pPr/>
              <a:t>16</a:t>
            </a:fld>
            <a:endParaRPr lang="pl-PL"/>
          </a:p>
        </p:txBody>
      </p:sp>
    </p:spTree>
    <p:extLst>
      <p:ext uri="{BB962C8B-B14F-4D97-AF65-F5344CB8AC3E}">
        <p14:creationId xmlns:p14="http://schemas.microsoft.com/office/powerpoint/2010/main" xmlns="" val="1734154136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Slajd tytuł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Podtytuł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/>
            </a:lvl1pPr>
            <a:lvl2pPr marL="457200" indent="0" algn="ctr">
              <a:buNone/>
              <a:defRPr/>
            </a:lvl2pPr>
            <a:lvl3pPr marL="914400" indent="0" algn="ctr">
              <a:buNone/>
              <a:defRPr/>
            </a:lvl3pPr>
            <a:lvl4pPr marL="1371600" indent="0" algn="ctr">
              <a:buNone/>
              <a:defRPr/>
            </a:lvl4pPr>
            <a:lvl5pPr marL="1828800" indent="0" algn="ctr">
              <a:buNone/>
              <a:defRPr/>
            </a:lvl5pPr>
            <a:lvl6pPr marL="2286000" indent="0" algn="ctr">
              <a:buNone/>
              <a:defRPr/>
            </a:lvl6pPr>
            <a:lvl7pPr marL="2743200" indent="0" algn="ctr">
              <a:buNone/>
              <a:defRPr/>
            </a:lvl7pPr>
            <a:lvl8pPr marL="3200400" indent="0" algn="ctr">
              <a:buNone/>
              <a:defRPr/>
            </a:lvl8pPr>
            <a:lvl9pPr marL="3657600" indent="0" algn="ctr">
              <a:buNone/>
              <a:defRPr/>
            </a:lvl9pPr>
          </a:lstStyle>
          <a:p>
            <a:r>
              <a:rPr lang="pl-PL" smtClean="0"/>
              <a:t>Kliknij, aby edytować styl wzorca podtytułu</a:t>
            </a:r>
            <a:endParaRPr lang="pl-PL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624D3A2-D60A-4145-B7F4-AF1CCD5EDE35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ytuł i zawartość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C51987C4-1861-4539-A573-54F3F7205273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Nagłówek sekcj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tekstu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pl-PL" smtClean="0"/>
              <a:t>Kliknij, aby edytować style wzorca tekstu</a:t>
            </a:r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F1BDBF54-CFC5-42BA-B5D0-086748446A4A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wa elementy zawartośc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zawartości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33CFAE65-D5D9-40FE-9A8B-B2D184D22D0A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ównan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tekstu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l-PL" smtClean="0"/>
              <a:t>Kliknij, aby edytować style wzorca tekstu</a:t>
            </a:r>
          </a:p>
        </p:txBody>
      </p:sp>
      <p:sp>
        <p:nvSpPr>
          <p:cNvPr id="4" name="Symbol zastępczy zawartości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5" name="Symbol zastępczy tekstu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pl-PL" smtClean="0"/>
              <a:t>Kliknij, aby edytować style wzorca tekstu</a:t>
            </a:r>
          </a:p>
        </p:txBody>
      </p:sp>
      <p:sp>
        <p:nvSpPr>
          <p:cNvPr id="6" name="Symbol zastępczy zawartości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7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8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9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D1AC67A0-FDA6-45F3-94D8-1B8B5BA4E970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ylko tytu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4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0AC6C791-2E2F-44D6-A2C8-A9F725623657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ust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3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4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83CCCCC8-EC72-49E3-A38E-9A82ED613246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Zawartość z podpis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4" name="Symbol zastępczy tekstu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l-PL" smtClean="0"/>
              <a:t>Kliknij, aby edytować style wzorca tekstu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9676B0B5-F151-4A64-A242-1E2E455FAD59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Obraz z podpis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obrazu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pl-PL" noProof="0" smtClean="0"/>
          </a:p>
        </p:txBody>
      </p:sp>
      <p:sp>
        <p:nvSpPr>
          <p:cNvPr id="4" name="Symbol zastępczy tekstu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pl-PL" smtClean="0"/>
              <a:t>Kliknij, aby edytować style wzorca tekstu</a:t>
            </a:r>
          </a:p>
        </p:txBody>
      </p:sp>
      <p:sp>
        <p:nvSpPr>
          <p:cNvPr id="5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6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7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4789E0C1-6F74-4C1F-98F7-ED81E2FEF060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ytuł i tekst pionow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tytułu pionowego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11A2D6D7-C8D0-468F-B5BE-B8879DD1EB74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Tytuł pionowy i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pionowy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pl-PL" smtClean="0"/>
              <a:t>Kliknij, aby edytować styl</a:t>
            </a:r>
            <a:endParaRPr lang="pl-PL"/>
          </a:p>
        </p:txBody>
      </p:sp>
      <p:sp>
        <p:nvSpPr>
          <p:cNvPr id="3" name="Symbol zastępczy tytułu pionowego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pl-PL" smtClean="0"/>
              <a:t>Kliknij, aby edytować style wzorca tekstu</a:t>
            </a:r>
          </a:p>
          <a:p>
            <a:pPr lvl="1"/>
            <a:r>
              <a:rPr lang="pl-PL" smtClean="0"/>
              <a:t>Drugi poziom</a:t>
            </a:r>
          </a:p>
          <a:p>
            <a:pPr lvl="2"/>
            <a:r>
              <a:rPr lang="pl-PL" smtClean="0"/>
              <a:t>Trzeci poziom</a:t>
            </a:r>
          </a:p>
          <a:p>
            <a:pPr lvl="3"/>
            <a:r>
              <a:rPr lang="pl-PL" smtClean="0"/>
              <a:t>Czwarty poziom</a:t>
            </a:r>
          </a:p>
          <a:p>
            <a:pPr lvl="4"/>
            <a:r>
              <a:rPr lang="pl-PL" smtClean="0"/>
              <a:t>Piąty poziom</a:t>
            </a:r>
            <a:endParaRPr lang="pl-PL"/>
          </a:p>
        </p:txBody>
      </p:sp>
      <p:sp>
        <p:nvSpPr>
          <p:cNvPr id="4" name="Rectangle 4"/>
          <p:cNvSpPr>
            <a:spLocks noGrp="1" noChangeArrowheads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5" name="Rectangle 5"/>
          <p:cNvSpPr>
            <a:spLocks noGrp="1" noChangeArrowheads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6" name="Rectangle 6"/>
          <p:cNvSpPr>
            <a:spLocks noGrp="1" noChangeArrowheads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fld id="{52B9721F-3E79-4399-BCE0-4146A7F605C5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B2DE8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pl-PL" altLang="pl-PL" smtClean="0"/>
              <a:t>Kliknij, aby edytować styl wzorca tytułu</a:t>
            </a:r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pl-PL" altLang="pl-PL" smtClean="0"/>
              <a:t>Kliknij, aby edytować style wzorca tekstu</a:t>
            </a:r>
          </a:p>
          <a:p>
            <a:pPr lvl="1"/>
            <a:r>
              <a:rPr lang="pl-PL" altLang="pl-PL" smtClean="0"/>
              <a:t>Drugi poziom</a:t>
            </a:r>
          </a:p>
          <a:p>
            <a:pPr lvl="2"/>
            <a:r>
              <a:rPr lang="pl-PL" altLang="pl-PL" smtClean="0"/>
              <a:t>Trzeci poziom</a:t>
            </a:r>
          </a:p>
          <a:p>
            <a:pPr lvl="3"/>
            <a:r>
              <a:rPr lang="pl-PL" altLang="pl-PL" smtClean="0"/>
              <a:t>Czwarty poziom</a:t>
            </a:r>
          </a:p>
          <a:p>
            <a:pPr lvl="4"/>
            <a:r>
              <a:rPr lang="pl-PL" altLang="pl-PL" smtClean="0"/>
              <a:t>Piąty poziom</a:t>
            </a:r>
          </a:p>
        </p:txBody>
      </p:sp>
      <p:sp>
        <p:nvSpPr>
          <p:cNvPr id="1028" name="Rectangle 4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457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1029" name="Rectangle 5"/>
          <p:cNvSpPr>
            <a:spLocks noGrp="1" noChangeArrowheads="1"/>
          </p:cNvSpPr>
          <p:nvPr>
            <p:ph type="ftr" sz="quarter" idx="3"/>
          </p:nvPr>
        </p:nvSpPr>
        <p:spPr bwMode="auto">
          <a:xfrm>
            <a:off x="3124200" y="6245225"/>
            <a:ext cx="2895600" cy="476250"/>
          </a:xfrm>
          <a:prstGeom prst="rect">
            <a:avLst/>
          </a:prstGeom>
          <a:noFill/>
          <a:ln>
            <a:noFill/>
          </a:ln>
          <a:effectLst/>
          <a:ex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ctr">
              <a:defRPr sz="1400"/>
            </a:lvl1pPr>
          </a:lstStyle>
          <a:p>
            <a:pPr>
              <a:defRPr/>
            </a:pPr>
            <a:endParaRPr lang="pl-PL"/>
          </a:p>
        </p:txBody>
      </p:sp>
      <p:sp>
        <p:nvSpPr>
          <p:cNvPr id="1030" name="Rectangle 6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6553200" y="6245225"/>
            <a:ext cx="2133600" cy="476250"/>
          </a:xfrm>
          <a:prstGeom prst="rect">
            <a:avLst/>
          </a:prstGeom>
          <a:noFill/>
          <a:ln>
            <a:noFill/>
          </a:ln>
          <a:effectLst/>
          <a:ex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pPr>
              <a:defRPr/>
            </a:pPr>
            <a:fld id="{FB6C72EC-C7C9-4C15-BB0F-B5A55D52CCFA}" type="slidenum">
              <a:rPr lang="pl-PL"/>
              <a:pPr>
                <a:defRPr/>
              </a:pPr>
              <a:t>‹#›</a:t>
            </a:fld>
            <a:endParaRPr lang="pl-P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+mj-lt"/>
          <a:ea typeface="+mj-ea"/>
          <a:cs typeface="+mj-cs"/>
        </a:defRPr>
      </a:lvl1pPr>
      <a:lvl2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2pPr>
      <a:lvl3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3pPr>
      <a:lvl4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4pPr>
      <a:lvl5pPr algn="ctr" rtl="0" eaLnBrk="0" fontAlgn="base" hangingPunct="0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5pPr>
      <a:lvl6pPr marL="4572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6pPr>
      <a:lvl7pPr marL="9144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7pPr>
      <a:lvl8pPr marL="13716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8pPr>
      <a:lvl9pPr marL="1828800" algn="ctr" rtl="0" fontAlgn="base">
        <a:spcBef>
          <a:spcPct val="0"/>
        </a:spcBef>
        <a:spcAft>
          <a:spcPct val="0"/>
        </a:spcAft>
        <a:defRPr sz="4400">
          <a:solidFill>
            <a:schemeClr val="tx2"/>
          </a:solidFill>
          <a:latin typeface="Arial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har char="•"/>
        <a:defRPr sz="3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har char="–"/>
        <a:defRPr sz="2800">
          <a:solidFill>
            <a:schemeClr val="tx1"/>
          </a:solidFill>
          <a:latin typeface="+mn-lt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Char char="•"/>
        <a:defRPr sz="2400">
          <a:solidFill>
            <a:schemeClr val="tx1"/>
          </a:solidFill>
          <a:latin typeface="+mn-lt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fontAlgn="base">
        <a:spcBef>
          <a:spcPct val="20000"/>
        </a:spcBef>
        <a:spcAft>
          <a:spcPct val="0"/>
        </a:spcAft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pl-PL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8" Type="http://schemas.openxmlformats.org/officeDocument/2006/relationships/image" Target="../media/image9.jpeg"/><Relationship Id="rId3" Type="http://schemas.openxmlformats.org/officeDocument/2006/relationships/image" Target="../media/image4.jpeg"/><Relationship Id="rId7" Type="http://schemas.openxmlformats.org/officeDocument/2006/relationships/image" Target="../media/image8.jpeg"/><Relationship Id="rId12" Type="http://schemas.openxmlformats.org/officeDocument/2006/relationships/image" Target="../media/image13.jpeg"/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7.jpeg"/><Relationship Id="rId11" Type="http://schemas.openxmlformats.org/officeDocument/2006/relationships/image" Target="../media/image12.jpeg"/><Relationship Id="rId5" Type="http://schemas.openxmlformats.org/officeDocument/2006/relationships/image" Target="../media/image6.jpeg"/><Relationship Id="rId10" Type="http://schemas.openxmlformats.org/officeDocument/2006/relationships/image" Target="../media/image11.jpeg"/><Relationship Id="rId4" Type="http://schemas.openxmlformats.org/officeDocument/2006/relationships/image" Target="../media/image5.jpeg"/><Relationship Id="rId9" Type="http://schemas.openxmlformats.org/officeDocument/2006/relationships/image" Target="../media/image10.jpe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8.jpeg"/><Relationship Id="rId13" Type="http://schemas.openxmlformats.org/officeDocument/2006/relationships/image" Target="../media/image5.jpeg"/><Relationship Id="rId18" Type="http://schemas.openxmlformats.org/officeDocument/2006/relationships/image" Target="../media/image25.jpeg"/><Relationship Id="rId26" Type="http://schemas.openxmlformats.org/officeDocument/2006/relationships/image" Target="../media/image29.jpeg"/><Relationship Id="rId3" Type="http://schemas.openxmlformats.org/officeDocument/2006/relationships/image" Target="../media/image14.jpeg"/><Relationship Id="rId21" Type="http://schemas.openxmlformats.org/officeDocument/2006/relationships/image" Target="../media/image26.jpeg"/><Relationship Id="rId7" Type="http://schemas.openxmlformats.org/officeDocument/2006/relationships/image" Target="../media/image17.jpeg"/><Relationship Id="rId12" Type="http://schemas.openxmlformats.org/officeDocument/2006/relationships/image" Target="../media/image21.jpeg"/><Relationship Id="rId17" Type="http://schemas.openxmlformats.org/officeDocument/2006/relationships/image" Target="../media/image6.jpeg"/><Relationship Id="rId25" Type="http://schemas.openxmlformats.org/officeDocument/2006/relationships/image" Target="../media/image28.jpeg"/><Relationship Id="rId2" Type="http://schemas.openxmlformats.org/officeDocument/2006/relationships/notesSlide" Target="../notesSlides/notesSlide3.xml"/><Relationship Id="rId16" Type="http://schemas.openxmlformats.org/officeDocument/2006/relationships/image" Target="../media/image24.jpeg"/><Relationship Id="rId20" Type="http://schemas.openxmlformats.org/officeDocument/2006/relationships/image" Target="../media/image8.jpeg"/><Relationship Id="rId29" Type="http://schemas.openxmlformats.org/officeDocument/2006/relationships/image" Target="../media/image12.jpe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16.jpeg"/><Relationship Id="rId11" Type="http://schemas.openxmlformats.org/officeDocument/2006/relationships/image" Target="../media/image4.jpeg"/><Relationship Id="rId24" Type="http://schemas.openxmlformats.org/officeDocument/2006/relationships/image" Target="../media/image27.jpeg"/><Relationship Id="rId5" Type="http://schemas.openxmlformats.org/officeDocument/2006/relationships/image" Target="../media/image3.jpeg"/><Relationship Id="rId15" Type="http://schemas.openxmlformats.org/officeDocument/2006/relationships/image" Target="../media/image23.jpeg"/><Relationship Id="rId23" Type="http://schemas.openxmlformats.org/officeDocument/2006/relationships/image" Target="../media/image10.jpeg"/><Relationship Id="rId28" Type="http://schemas.openxmlformats.org/officeDocument/2006/relationships/image" Target="../media/image30.jpeg"/><Relationship Id="rId10" Type="http://schemas.openxmlformats.org/officeDocument/2006/relationships/image" Target="../media/image20.jpeg"/><Relationship Id="rId19" Type="http://schemas.openxmlformats.org/officeDocument/2006/relationships/image" Target="../media/image7.jpeg"/><Relationship Id="rId31" Type="http://schemas.openxmlformats.org/officeDocument/2006/relationships/image" Target="../media/image31.jpeg"/><Relationship Id="rId4" Type="http://schemas.openxmlformats.org/officeDocument/2006/relationships/image" Target="../media/image15.jpeg"/><Relationship Id="rId9" Type="http://schemas.openxmlformats.org/officeDocument/2006/relationships/image" Target="../media/image19.jpeg"/><Relationship Id="rId14" Type="http://schemas.openxmlformats.org/officeDocument/2006/relationships/image" Target="../media/image22.jpeg"/><Relationship Id="rId22" Type="http://schemas.openxmlformats.org/officeDocument/2006/relationships/image" Target="../media/image9.jpeg"/><Relationship Id="rId27" Type="http://schemas.openxmlformats.org/officeDocument/2006/relationships/image" Target="../media/image11.jpeg"/><Relationship Id="rId30" Type="http://schemas.openxmlformats.org/officeDocument/2006/relationships/image" Target="../media/image13.jpe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0.jpeg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e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jpe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jpe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ole tekstowe 6"/>
          <p:cNvSpPr txBox="1"/>
          <p:nvPr/>
        </p:nvSpPr>
        <p:spPr>
          <a:xfrm>
            <a:off x="323528" y="1700808"/>
            <a:ext cx="8568952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l-PL" sz="3200" b="1" dirty="0" smtClean="0">
                <a:latin typeface="+mj-lt"/>
              </a:rPr>
              <a:t>Efektywność energetyczna w budynkach użyteczności publicznej na przykładzie budynku ENERGIS </a:t>
            </a:r>
            <a:endParaRPr lang="pl-PL" sz="3200" b="1" dirty="0">
              <a:latin typeface="+mj-lt"/>
            </a:endParaRPr>
          </a:p>
        </p:txBody>
      </p:sp>
      <p:sp>
        <p:nvSpPr>
          <p:cNvPr id="12" name="Prostokąt 11"/>
          <p:cNvSpPr/>
          <p:nvPr/>
        </p:nvSpPr>
        <p:spPr>
          <a:xfrm>
            <a:off x="2699792" y="4581128"/>
            <a:ext cx="5220072" cy="98488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spcAft>
                <a:spcPts val="1200"/>
              </a:spcAft>
            </a:pPr>
            <a:r>
              <a:rPr lang="pl-PL" sz="2400" b="1" dirty="0" smtClean="0"/>
              <a:t>Jerzy Zb. Piotrowski</a:t>
            </a:r>
          </a:p>
          <a:p>
            <a:r>
              <a:rPr lang="pl-PL" sz="2400" b="1" dirty="0" smtClean="0"/>
              <a:t>POLITECHNIKA ŚWIĘTOKRZYSKA</a:t>
            </a:r>
            <a:endParaRPr lang="en-US" sz="2400" dirty="0"/>
          </a:p>
        </p:txBody>
      </p:sp>
      <p:pic>
        <p:nvPicPr>
          <p:cNvPr id="2" name="Obraz 1"/>
          <p:cNvPicPr>
            <a:picLocks noChangeAspect="1"/>
          </p:cNvPicPr>
          <p:nvPr/>
        </p:nvPicPr>
        <p:blipFill>
          <a:blip r:embed="rId3" cstate="print"/>
          <a:stretch>
            <a:fillRect/>
          </a:stretch>
        </p:blipFill>
        <p:spPr>
          <a:xfrm>
            <a:off x="755576" y="5229200"/>
            <a:ext cx="1377815" cy="1109568"/>
          </a:xfrm>
          <a:prstGeom prst="rect">
            <a:avLst/>
          </a:prstGeom>
        </p:spPr>
      </p:pic>
    </p:spTree>
  </p:cSld>
  <p:clrMapOvr>
    <a:masterClrMapping/>
  </p:clrMapOvr>
  <p:transition advClick="0"/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pl-PL" dirty="0" smtClean="0"/>
              <a:t/>
            </a:r>
            <a:br>
              <a:rPr lang="pl-PL" dirty="0" smtClean="0"/>
            </a:br>
            <a:endParaRPr lang="pl-PL" dirty="0"/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>
          <a:xfrm>
            <a:off x="395536" y="404664"/>
            <a:ext cx="8229600" cy="5472608"/>
          </a:xfrm>
        </p:spPr>
        <p:txBody>
          <a:bodyPr>
            <a:normAutofit fontScale="25000" lnSpcReduction="20000"/>
          </a:bodyPr>
          <a:lstStyle/>
          <a:p>
            <a:pPr algn="ctr">
              <a:lnSpc>
                <a:spcPct val="170000"/>
              </a:lnSpc>
              <a:buNone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Ogrzewanie przez spalanie </a:t>
            </a:r>
          </a:p>
          <a:p>
            <a:pPr algn="ctr">
              <a:lnSpc>
                <a:spcPct val="170000"/>
              </a:lnSpc>
              <a:buNone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jest równie stare jak ludzkość. </a:t>
            </a:r>
          </a:p>
          <a:p>
            <a:pPr algn="ctr">
              <a:lnSpc>
                <a:spcPct val="170000"/>
              </a:lnSpc>
              <a:buNone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W najbliższych latach prawdopodobnie </a:t>
            </a:r>
          </a:p>
          <a:p>
            <a:pPr algn="ctr">
              <a:lnSpc>
                <a:spcPct val="170000"/>
              </a:lnSpc>
              <a:buNone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zacznie być traktowane jak relikt przeszłości. </a:t>
            </a:r>
          </a:p>
          <a:p>
            <a:pPr algn="ctr">
              <a:lnSpc>
                <a:spcPct val="170000"/>
              </a:lnSpc>
              <a:buNone/>
            </a:pPr>
            <a:r>
              <a:rPr lang="pl-PL" sz="12800" b="1" i="1" dirty="0" smtClean="0">
                <a:solidFill>
                  <a:schemeClr val="accent4">
                    <a:lumMod val="50000"/>
                  </a:schemeClr>
                </a:solidFill>
              </a:rPr>
              <a:t>Paliwa pierwotne są zbyt cenne, żeby używać ich do spalania tylko po to, aby ogrzać pomieszczenie do 20 </a:t>
            </a:r>
            <a:r>
              <a:rPr lang="pl-PL" sz="12800" b="1" i="1" baseline="30000" dirty="0" err="1" smtClean="0">
                <a:solidFill>
                  <a:schemeClr val="accent4">
                    <a:lumMod val="50000"/>
                  </a:schemeClr>
                </a:solidFill>
              </a:rPr>
              <a:t>o</a:t>
            </a:r>
            <a:r>
              <a:rPr lang="pl-PL" sz="12800" b="1" i="1" dirty="0" err="1" smtClean="0">
                <a:solidFill>
                  <a:schemeClr val="accent4">
                    <a:lumMod val="50000"/>
                  </a:schemeClr>
                </a:solidFill>
              </a:rPr>
              <a:t>C</a:t>
            </a:r>
            <a:r>
              <a:rPr lang="pl-PL" sz="12800" b="1" i="1" dirty="0" smtClean="0">
                <a:solidFill>
                  <a:schemeClr val="accent4">
                    <a:lumMod val="50000"/>
                  </a:schemeClr>
                </a:solidFill>
              </a:rPr>
              <a:t>.</a:t>
            </a:r>
            <a:endParaRPr lang="pl-PL" sz="12800" b="1" dirty="0">
              <a:solidFill>
                <a:schemeClr val="accent4">
                  <a:lumMod val="50000"/>
                </a:schemeClr>
              </a:solidFill>
            </a:endParaRPr>
          </a:p>
          <a:p>
            <a:pPr>
              <a:buNone/>
            </a:pPr>
            <a:endParaRPr lang="pl-PL" dirty="0">
              <a:solidFill>
                <a:schemeClr val="accent4">
                  <a:lumMod val="50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xmlns="" val="339994474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pl-PL" dirty="0" smtClean="0"/>
              <a:t/>
            </a:r>
            <a:br>
              <a:rPr lang="pl-PL" dirty="0" smtClean="0"/>
            </a:br>
            <a:endParaRPr lang="pl-PL" dirty="0"/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>
          <a:xfrm>
            <a:off x="0" y="404664"/>
            <a:ext cx="9036496" cy="5472608"/>
          </a:xfrm>
        </p:spPr>
        <p:txBody>
          <a:bodyPr>
            <a:normAutofit fontScale="25000" lnSpcReduction="20000"/>
          </a:bodyPr>
          <a:lstStyle/>
          <a:p>
            <a:pPr>
              <a:lnSpc>
                <a:spcPct val="170000"/>
              </a:lnSpc>
              <a:spcBef>
                <a:spcPts val="0"/>
              </a:spcBef>
              <a:buNone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Jak zmienia się zapotrzebowanie na ciepło:</a:t>
            </a:r>
          </a:p>
          <a:p>
            <a:pPr marL="108000">
              <a:lnSpc>
                <a:spcPct val="170000"/>
              </a:lnSpc>
              <a:spcBef>
                <a:spcPts val="0"/>
              </a:spcBef>
              <a:buFontTx/>
              <a:buChar char="-"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po dwukrotnym zwiększeniu grubości    ocieplenia i wprowadzeniu okien </a:t>
            </a:r>
            <a:r>
              <a:rPr lang="pl-PL" sz="12800" i="1" dirty="0" err="1" smtClean="0">
                <a:solidFill>
                  <a:schemeClr val="accent4">
                    <a:lumMod val="50000"/>
                  </a:schemeClr>
                </a:solidFill>
              </a:rPr>
              <a:t>trzyszybowych</a:t>
            </a: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,</a:t>
            </a:r>
          </a:p>
          <a:p>
            <a:pPr marL="108000">
              <a:lnSpc>
                <a:spcPct val="170000"/>
              </a:lnSpc>
              <a:spcBef>
                <a:spcPts val="0"/>
              </a:spcBef>
              <a:buFontTx/>
              <a:buChar char="-"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po zastosowaniu wentylacji z rekuperacją,</a:t>
            </a:r>
          </a:p>
          <a:p>
            <a:pPr marL="108000">
              <a:lnSpc>
                <a:spcPct val="170000"/>
              </a:lnSpc>
              <a:spcBef>
                <a:spcPts val="0"/>
              </a:spcBef>
              <a:buFontTx/>
              <a:buChar char="-"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po wprowadzeniu sterowania elektrycznością,    </a:t>
            </a:r>
            <a:r>
              <a:rPr lang="pl-PL" sz="12800" i="1" dirty="0" err="1" smtClean="0">
                <a:solidFill>
                  <a:schemeClr val="accent4">
                    <a:lumMod val="50000"/>
                  </a:schemeClr>
                </a:solidFill>
              </a:rPr>
              <a:t>fotowoltaiki</a:t>
            </a: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 i systemu BMS?</a:t>
            </a:r>
          </a:p>
          <a:p>
            <a:pPr marL="108000">
              <a:lnSpc>
                <a:spcPct val="170000"/>
              </a:lnSpc>
              <a:spcBef>
                <a:spcPts val="0"/>
              </a:spcBef>
              <a:buNone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Jak opłacalne jest zastąpienie ogrzewania tradycyjnego  ogrzewaniem pompami ciepła? </a:t>
            </a:r>
          </a:p>
          <a:p>
            <a:pPr>
              <a:buNone/>
            </a:pPr>
            <a:endParaRPr lang="pl-PL" dirty="0">
              <a:solidFill>
                <a:schemeClr val="accent4">
                  <a:lumMod val="50000"/>
                </a:schemeClr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pl-PL" dirty="0" smtClean="0"/>
              <a:t/>
            </a:r>
            <a:br>
              <a:rPr lang="pl-PL" dirty="0" smtClean="0"/>
            </a:br>
            <a:endParaRPr lang="pl-PL" dirty="0"/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>
          <a:xfrm>
            <a:off x="0" y="692696"/>
            <a:ext cx="9144000" cy="5472608"/>
          </a:xfrm>
        </p:spPr>
        <p:txBody>
          <a:bodyPr>
            <a:normAutofit fontScale="25000" lnSpcReduction="20000"/>
          </a:bodyPr>
          <a:lstStyle/>
          <a:p>
            <a:pPr>
              <a:lnSpc>
                <a:spcPct val="170000"/>
              </a:lnSpc>
              <a:spcBef>
                <a:spcPts val="0"/>
              </a:spcBef>
              <a:spcAft>
                <a:spcPts val="1800"/>
              </a:spcAft>
              <a:buNone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Plan prezentacji:</a:t>
            </a:r>
          </a:p>
          <a:p>
            <a:pPr marL="108000">
              <a:lnSpc>
                <a:spcPct val="170000"/>
              </a:lnSpc>
              <a:spcBef>
                <a:spcPts val="0"/>
              </a:spcBef>
              <a:buNone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-Przedstawienie budynków porównywanych</a:t>
            </a:r>
          </a:p>
          <a:p>
            <a:pPr marL="108000">
              <a:lnSpc>
                <a:spcPct val="170000"/>
              </a:lnSpc>
              <a:spcBef>
                <a:spcPts val="0"/>
              </a:spcBef>
              <a:buNone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-Ciekawe rozwiązania w budynku E</a:t>
            </a:r>
          </a:p>
          <a:p>
            <a:pPr marL="108000">
              <a:lnSpc>
                <a:spcPct val="170000"/>
              </a:lnSpc>
              <a:spcBef>
                <a:spcPts val="0"/>
              </a:spcBef>
              <a:buNone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-Porównanie efektywności energetycznej</a:t>
            </a:r>
          </a:p>
          <a:p>
            <a:pPr marL="108000">
              <a:lnSpc>
                <a:spcPct val="170000"/>
              </a:lnSpc>
              <a:spcBef>
                <a:spcPts val="0"/>
              </a:spcBef>
              <a:buNone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-Analiza zwrotu kosztów</a:t>
            </a:r>
          </a:p>
          <a:p>
            <a:pPr marL="108000">
              <a:lnSpc>
                <a:spcPct val="170000"/>
              </a:lnSpc>
              <a:spcBef>
                <a:spcPts val="0"/>
              </a:spcBef>
              <a:buNone/>
            </a:pPr>
            <a:r>
              <a:rPr lang="pl-PL" sz="12800" i="1" dirty="0" smtClean="0">
                <a:solidFill>
                  <a:schemeClr val="accent4">
                    <a:lumMod val="50000"/>
                  </a:schemeClr>
                </a:solidFill>
              </a:rPr>
              <a:t>-Wnioski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683568" y="260648"/>
            <a:ext cx="7560840" cy="1152128"/>
          </a:xfrm>
        </p:spPr>
        <p:txBody>
          <a:bodyPr/>
          <a:lstStyle/>
          <a:p>
            <a:r>
              <a:rPr lang="pl-PL" sz="2800" b="1" dirty="0" smtClean="0"/>
              <a:t>Prezentacja budynków porównywanych</a:t>
            </a:r>
            <a:endParaRPr lang="pl-PL" sz="2800" b="1" dirty="0"/>
          </a:p>
        </p:txBody>
      </p:sp>
      <p:sp>
        <p:nvSpPr>
          <p:cNvPr id="5" name="Prostokąt 4"/>
          <p:cNvSpPr/>
          <p:nvPr/>
        </p:nvSpPr>
        <p:spPr>
          <a:xfrm>
            <a:off x="2051720" y="1772816"/>
            <a:ext cx="5184576" cy="3168352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cxnSp>
        <p:nvCxnSpPr>
          <p:cNvPr id="7" name="Łącznik prosty ze strzałką 6"/>
          <p:cNvCxnSpPr/>
          <p:nvPr/>
        </p:nvCxnSpPr>
        <p:spPr>
          <a:xfrm flipH="1" flipV="1">
            <a:off x="5796136" y="3573016"/>
            <a:ext cx="1008112" cy="2016224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Łącznik prosty ze strzałką 8"/>
          <p:cNvCxnSpPr/>
          <p:nvPr/>
        </p:nvCxnSpPr>
        <p:spPr>
          <a:xfrm flipV="1">
            <a:off x="1475656" y="3933056"/>
            <a:ext cx="1800200" cy="1440160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" name="pole tekstowe 9"/>
          <p:cNvSpPr txBox="1"/>
          <p:nvPr/>
        </p:nvSpPr>
        <p:spPr>
          <a:xfrm>
            <a:off x="395536" y="5517232"/>
            <a:ext cx="3491880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2400" b="1" dirty="0" smtClean="0"/>
              <a:t>Niskoenergetyczny (E)</a:t>
            </a:r>
            <a:endParaRPr lang="pl-PL" sz="2400" b="1" dirty="0"/>
          </a:p>
        </p:txBody>
      </p:sp>
      <p:sp>
        <p:nvSpPr>
          <p:cNvPr id="11" name="pole tekstowe 10"/>
          <p:cNvSpPr txBox="1"/>
          <p:nvPr/>
        </p:nvSpPr>
        <p:spPr>
          <a:xfrm>
            <a:off x="4427984" y="5589240"/>
            <a:ext cx="406794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2400" b="1" dirty="0" smtClean="0"/>
              <a:t>Tradycyjny </a:t>
            </a:r>
          </a:p>
          <a:p>
            <a:r>
              <a:rPr lang="pl-PL" sz="2400" b="1" dirty="0" smtClean="0"/>
              <a:t>- po termomodernizacji (A)</a:t>
            </a:r>
            <a:endParaRPr lang="pl-PL" sz="2400" b="1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3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  <p:bldP spid="10" grpId="0"/>
      <p:bldP spid="11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395536" y="260648"/>
            <a:ext cx="4248472" cy="1066130"/>
          </a:xfrm>
        </p:spPr>
        <p:txBody>
          <a:bodyPr/>
          <a:lstStyle/>
          <a:p>
            <a:r>
              <a:rPr lang="pl-PL" sz="2800" b="1" dirty="0" smtClean="0"/>
              <a:t>Prezentacja budynków</a:t>
            </a:r>
            <a:endParaRPr lang="pl-PL" sz="2800" b="1" dirty="0"/>
          </a:p>
        </p:txBody>
      </p:sp>
      <p:graphicFrame>
        <p:nvGraphicFramePr>
          <p:cNvPr id="4" name="Symbol zastępczy zawartości 3"/>
          <p:cNvGraphicFramePr>
            <a:graphicFrameLocks noGrp="1"/>
          </p:cNvGraphicFramePr>
          <p:nvPr>
            <p:ph idx="1"/>
          </p:nvPr>
        </p:nvGraphicFramePr>
        <p:xfrm>
          <a:off x="251520" y="1628800"/>
          <a:ext cx="8460432" cy="3751830"/>
        </p:xfrm>
        <a:graphic>
          <a:graphicData uri="http://schemas.openxmlformats.org/drawingml/2006/table">
            <a:tbl>
              <a:tblPr/>
              <a:tblGrid>
                <a:gridCol w="3312368"/>
                <a:gridCol w="2376264"/>
                <a:gridCol w="2771800"/>
              </a:tblGrid>
              <a:tr h="459990"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b="1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Rozwiązania </a:t>
                      </a:r>
                      <a:r>
                        <a:rPr lang="pl-PL" sz="2400" b="1" dirty="0" err="1">
                          <a:latin typeface="Times New Roman"/>
                          <a:ea typeface="Times New Roman"/>
                        </a:rPr>
                        <a:t>bud.i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 </a:t>
                      </a: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inst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.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b="1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Budynek 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E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b="1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Budynek 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A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700250"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Izolacyjność przegród:</a:t>
                      </a: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[W/(m</a:t>
                      </a:r>
                      <a:r>
                        <a:rPr lang="pl-PL" sz="2400" baseline="30000" dirty="0" smtClean="0">
                          <a:latin typeface="Times New Roman"/>
                          <a:ea typeface="Times New Roman"/>
                        </a:rPr>
                        <a:t>2.</a:t>
                      </a: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K)]</a:t>
                      </a: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-ściany</a:t>
                      </a: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-stropodachy</a:t>
                      </a: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- okna</a:t>
                      </a: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U</a:t>
                      </a:r>
                      <a:r>
                        <a:rPr lang="pl-PL" sz="2400" baseline="-25000" dirty="0" smtClean="0">
                          <a:latin typeface="Times New Roman"/>
                          <a:ea typeface="Times New Roman"/>
                        </a:rPr>
                        <a:t>ś</a:t>
                      </a: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=0,16 </a:t>
                      </a: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U</a:t>
                      </a:r>
                      <a:r>
                        <a:rPr lang="pl-PL" sz="2400" baseline="-25000" dirty="0" smtClean="0">
                          <a:latin typeface="Times New Roman"/>
                          <a:ea typeface="Times New Roman"/>
                        </a:rPr>
                        <a:t>d</a:t>
                      </a: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=0,09</a:t>
                      </a: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U</a:t>
                      </a:r>
                      <a:r>
                        <a:rPr lang="pl-PL" sz="2400" baseline="-25000" dirty="0" smtClean="0">
                          <a:latin typeface="Times New Roman"/>
                          <a:ea typeface="Times New Roman"/>
                        </a:rPr>
                        <a:t>o</a:t>
                      </a: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=0,99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U</a:t>
                      </a:r>
                      <a:r>
                        <a:rPr lang="pl-PL" sz="2400" baseline="-25000" dirty="0" smtClean="0">
                          <a:latin typeface="Times New Roman"/>
                          <a:ea typeface="Times New Roman"/>
                        </a:rPr>
                        <a:t>ś</a:t>
                      </a: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=0,35</a:t>
                      </a: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 U</a:t>
                      </a:r>
                      <a:r>
                        <a:rPr lang="pl-PL" sz="2400" baseline="-25000" dirty="0" smtClean="0">
                          <a:latin typeface="Times New Roman"/>
                          <a:ea typeface="Times New Roman"/>
                        </a:rPr>
                        <a:t>d</a:t>
                      </a: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=0,25</a:t>
                      </a: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U</a:t>
                      </a:r>
                      <a:r>
                        <a:rPr lang="pl-PL" sz="2400" baseline="-25000" dirty="0" smtClean="0">
                          <a:latin typeface="Times New Roman"/>
                          <a:ea typeface="Times New Roman"/>
                        </a:rPr>
                        <a:t>o</a:t>
                      </a: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=1,8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5" name="Prostokąt 4"/>
          <p:cNvSpPr/>
          <p:nvPr/>
        </p:nvSpPr>
        <p:spPr>
          <a:xfrm>
            <a:off x="4932040" y="260648"/>
            <a:ext cx="1944216" cy="115212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cxnSp>
        <p:nvCxnSpPr>
          <p:cNvPr id="7" name="Łącznik prosty ze strzałką 6"/>
          <p:cNvCxnSpPr/>
          <p:nvPr/>
        </p:nvCxnSpPr>
        <p:spPr>
          <a:xfrm>
            <a:off x="6516216" y="1052736"/>
            <a:ext cx="720080" cy="576064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Łącznik prosty ze strzałką 8"/>
          <p:cNvCxnSpPr/>
          <p:nvPr/>
        </p:nvCxnSpPr>
        <p:spPr>
          <a:xfrm flipH="1">
            <a:off x="4355976" y="1124744"/>
            <a:ext cx="1008112" cy="504056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395536" y="260648"/>
            <a:ext cx="4248472" cy="1066130"/>
          </a:xfrm>
        </p:spPr>
        <p:txBody>
          <a:bodyPr/>
          <a:lstStyle/>
          <a:p>
            <a:r>
              <a:rPr lang="pl-PL" sz="2800" b="1" dirty="0" smtClean="0"/>
              <a:t>Prezentacja budynków</a:t>
            </a:r>
            <a:endParaRPr lang="pl-PL" sz="2800" b="1" dirty="0"/>
          </a:p>
        </p:txBody>
      </p:sp>
      <p:graphicFrame>
        <p:nvGraphicFramePr>
          <p:cNvPr id="4" name="Symbol zastępczy zawartości 3"/>
          <p:cNvGraphicFramePr>
            <a:graphicFrameLocks noGrp="1"/>
          </p:cNvGraphicFramePr>
          <p:nvPr>
            <p:ph idx="1"/>
          </p:nvPr>
        </p:nvGraphicFramePr>
        <p:xfrm>
          <a:off x="251520" y="1628800"/>
          <a:ext cx="8460432" cy="5184576"/>
        </p:xfrm>
        <a:graphic>
          <a:graphicData uri="http://schemas.openxmlformats.org/drawingml/2006/table">
            <a:tbl>
              <a:tblPr/>
              <a:tblGrid>
                <a:gridCol w="3312368"/>
                <a:gridCol w="2592288"/>
                <a:gridCol w="2555776"/>
              </a:tblGrid>
              <a:tr h="459990"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b="1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Rozwiązania </a:t>
                      </a:r>
                      <a:r>
                        <a:rPr lang="pl-PL" sz="2400" b="1" dirty="0" err="1">
                          <a:latin typeface="Times New Roman"/>
                          <a:ea typeface="Times New Roman"/>
                        </a:rPr>
                        <a:t>bud.i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 </a:t>
                      </a: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inst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.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b="1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Budynek 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E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b="1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Budynek 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A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700250"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Ogrzewanie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4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pompy ciepła, </a:t>
                      </a: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węzeł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cieplny dla </a:t>
                      </a: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ok.10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% potrzeb cieplnych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Węzeł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cieplny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377898"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Ciepła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woda użytkowa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Kolektory </a:t>
                      </a:r>
                      <a:r>
                        <a:rPr lang="pl-PL" sz="2400" dirty="0" err="1" smtClean="0">
                          <a:latin typeface="Times New Roman"/>
                          <a:ea typeface="Times New Roman"/>
                        </a:rPr>
                        <a:t>słon.i</a:t>
                      </a:r>
                      <a:r>
                        <a:rPr lang="pl-PL" sz="2400" baseline="0" dirty="0">
                          <a:latin typeface="Times New Roman"/>
                          <a:ea typeface="Times New Roman"/>
                        </a:rPr>
                        <a:t> </a:t>
                      </a: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pompy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pow</a:t>
                      </a: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.-woda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Przepływowe </a:t>
                      </a:r>
                      <a:r>
                        <a:rPr lang="pl-PL" sz="2400" dirty="0" err="1" smtClean="0">
                          <a:latin typeface="Times New Roman"/>
                          <a:ea typeface="Times New Roman"/>
                        </a:rPr>
                        <a:t>podgrzew.elektr</a:t>
                      </a: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.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152128"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Wentylacja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err="1" smtClean="0">
                          <a:latin typeface="Times New Roman"/>
                          <a:ea typeface="Times New Roman"/>
                        </a:rPr>
                        <a:t>Nawiewno-wyw</a:t>
                      </a: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.    z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rekuperacją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smtClean="0">
                          <a:latin typeface="Times New Roman"/>
                          <a:ea typeface="Times New Roman"/>
                        </a:rPr>
                        <a:t>Nawiewno-wyw. dla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ok.15</a:t>
                      </a:r>
                      <a:r>
                        <a:rPr lang="pl-PL" sz="2400">
                          <a:latin typeface="Times New Roman"/>
                          <a:ea typeface="Times New Roman"/>
                        </a:rPr>
                        <a:t>% </a:t>
                      </a:r>
                      <a:r>
                        <a:rPr lang="pl-PL" sz="2400" smtClean="0">
                          <a:latin typeface="Times New Roman"/>
                          <a:ea typeface="Times New Roman"/>
                        </a:rPr>
                        <a:t>kubat.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5" name="Prostokąt 4"/>
          <p:cNvSpPr/>
          <p:nvPr/>
        </p:nvSpPr>
        <p:spPr>
          <a:xfrm>
            <a:off x="4932040" y="260648"/>
            <a:ext cx="1944216" cy="1152128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cxnSp>
        <p:nvCxnSpPr>
          <p:cNvPr id="7" name="Łącznik prosty ze strzałką 6"/>
          <p:cNvCxnSpPr/>
          <p:nvPr/>
        </p:nvCxnSpPr>
        <p:spPr>
          <a:xfrm>
            <a:off x="6516216" y="1052736"/>
            <a:ext cx="720080" cy="576064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Łącznik prosty ze strzałką 8"/>
          <p:cNvCxnSpPr/>
          <p:nvPr/>
        </p:nvCxnSpPr>
        <p:spPr>
          <a:xfrm flipH="1">
            <a:off x="4355976" y="1124744"/>
            <a:ext cx="1008112" cy="504056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395536" y="260648"/>
            <a:ext cx="4248472" cy="1066130"/>
          </a:xfrm>
        </p:spPr>
        <p:txBody>
          <a:bodyPr/>
          <a:lstStyle/>
          <a:p>
            <a:r>
              <a:rPr lang="pl-PL" sz="2800" b="1" dirty="0" smtClean="0"/>
              <a:t>Prezentacja budynków</a:t>
            </a:r>
            <a:endParaRPr lang="pl-PL" sz="2800" b="1" dirty="0"/>
          </a:p>
        </p:txBody>
      </p:sp>
      <p:graphicFrame>
        <p:nvGraphicFramePr>
          <p:cNvPr id="4" name="Symbol zastępczy zawartości 3"/>
          <p:cNvGraphicFramePr>
            <a:graphicFrameLocks noGrp="1"/>
          </p:cNvGraphicFramePr>
          <p:nvPr>
            <p:ph idx="1"/>
          </p:nvPr>
        </p:nvGraphicFramePr>
        <p:xfrm>
          <a:off x="251520" y="1628800"/>
          <a:ext cx="8460432" cy="3412976"/>
        </p:xfrm>
        <a:graphic>
          <a:graphicData uri="http://schemas.openxmlformats.org/drawingml/2006/table">
            <a:tbl>
              <a:tblPr/>
              <a:tblGrid>
                <a:gridCol w="3312368"/>
                <a:gridCol w="2376264"/>
                <a:gridCol w="2771800"/>
              </a:tblGrid>
              <a:tr h="459990"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b="1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Rozwiązania </a:t>
                      </a:r>
                      <a:r>
                        <a:rPr lang="pl-PL" sz="2400" b="1" dirty="0" err="1">
                          <a:latin typeface="Times New Roman"/>
                          <a:ea typeface="Times New Roman"/>
                        </a:rPr>
                        <a:t>bud.i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 </a:t>
                      </a: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inst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.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b="1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Budynek 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E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b="1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Budynek 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A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124186"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0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0" indent="-228600" algn="ctr">
                        <a:lnSpc>
                          <a:spcPct val="10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Oświetlenie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0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0" indent="-228600" algn="ctr">
                        <a:lnSpc>
                          <a:spcPct val="10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Regulowane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0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0" indent="-228600" algn="ctr">
                        <a:lnSpc>
                          <a:spcPct val="10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Bez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regulacji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124186"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0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0" indent="-228600" algn="ctr">
                        <a:lnSpc>
                          <a:spcPct val="10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BMS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00000"/>
                        </a:lnSpc>
                        <a:spcBef>
                          <a:spcPts val="18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0" indent="-228600" algn="ctr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Zarządzanie</a:t>
                      </a:r>
                    </a:p>
                    <a:p>
                      <a:pPr marL="0" indent="-228600" algn="ctr">
                        <a:lnSpc>
                          <a:spcPct val="15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energią cieplną </a:t>
                      </a: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i </a:t>
                      </a:r>
                      <a:r>
                        <a:rPr lang="pl-PL" sz="2400" dirty="0" err="1" smtClean="0">
                          <a:latin typeface="Times New Roman"/>
                          <a:ea typeface="Times New Roman"/>
                        </a:rPr>
                        <a:t>elektr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.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0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0" indent="-228600" algn="ctr">
                        <a:lnSpc>
                          <a:spcPct val="10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Brak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5" name="Prostokąt 4"/>
          <p:cNvSpPr/>
          <p:nvPr/>
        </p:nvSpPr>
        <p:spPr>
          <a:xfrm>
            <a:off x="4932040" y="260648"/>
            <a:ext cx="1944216" cy="115212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cxnSp>
        <p:nvCxnSpPr>
          <p:cNvPr id="7" name="Łącznik prosty ze strzałką 6"/>
          <p:cNvCxnSpPr/>
          <p:nvPr/>
        </p:nvCxnSpPr>
        <p:spPr>
          <a:xfrm>
            <a:off x="6516216" y="1052736"/>
            <a:ext cx="720080" cy="576064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Łącznik prosty ze strzałką 8"/>
          <p:cNvCxnSpPr/>
          <p:nvPr/>
        </p:nvCxnSpPr>
        <p:spPr>
          <a:xfrm flipH="1">
            <a:off x="4355976" y="1124744"/>
            <a:ext cx="1008112" cy="504056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395536" y="260648"/>
            <a:ext cx="4248472" cy="1066130"/>
          </a:xfrm>
        </p:spPr>
        <p:txBody>
          <a:bodyPr/>
          <a:lstStyle/>
          <a:p>
            <a:r>
              <a:rPr lang="pl-PL" sz="2800" b="1" dirty="0" smtClean="0"/>
              <a:t>Prezentacja budynków</a:t>
            </a:r>
            <a:endParaRPr lang="pl-PL" sz="2800" b="1" dirty="0"/>
          </a:p>
        </p:txBody>
      </p:sp>
      <p:graphicFrame>
        <p:nvGraphicFramePr>
          <p:cNvPr id="4" name="Symbol zastępczy zawartości 3"/>
          <p:cNvGraphicFramePr>
            <a:graphicFrameLocks noGrp="1"/>
          </p:cNvGraphicFramePr>
          <p:nvPr>
            <p:ph idx="1"/>
          </p:nvPr>
        </p:nvGraphicFramePr>
        <p:xfrm>
          <a:off x="251520" y="1628800"/>
          <a:ext cx="8460432" cy="4498298"/>
        </p:xfrm>
        <a:graphic>
          <a:graphicData uri="http://schemas.openxmlformats.org/drawingml/2006/table">
            <a:tbl>
              <a:tblPr/>
              <a:tblGrid>
                <a:gridCol w="3312368"/>
                <a:gridCol w="3240360"/>
                <a:gridCol w="1907704"/>
              </a:tblGrid>
              <a:tr h="459990"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b="1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Rozwiązania </a:t>
                      </a:r>
                      <a:r>
                        <a:rPr lang="pl-PL" sz="2400" b="1" dirty="0" err="1">
                          <a:latin typeface="Times New Roman"/>
                          <a:ea typeface="Times New Roman"/>
                        </a:rPr>
                        <a:t>bud.i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 </a:t>
                      </a: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inst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.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b="1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Budynek 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E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endParaRPr lang="pl-PL" sz="2400" b="1" dirty="0" smtClean="0">
                        <a:latin typeface="Times New Roman"/>
                        <a:ea typeface="Times New Roman"/>
                      </a:endParaRPr>
                    </a:p>
                    <a:p>
                      <a:pPr marL="257175" indent="-228600" algn="ctr">
                        <a:lnSpc>
                          <a:spcPts val="970"/>
                        </a:lnSpc>
                        <a:spcBef>
                          <a:spcPts val="1200"/>
                        </a:spcBef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b="1" dirty="0" smtClean="0">
                          <a:latin typeface="Times New Roman"/>
                          <a:ea typeface="Times New Roman"/>
                        </a:rPr>
                        <a:t>Budynek </a:t>
                      </a:r>
                      <a:r>
                        <a:rPr lang="pl-PL" sz="2400" b="1" dirty="0">
                          <a:latin typeface="Times New Roman"/>
                          <a:ea typeface="Times New Roman"/>
                        </a:rPr>
                        <a:t>A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196194"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Klimatyzacja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l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Pompy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ciepła </a:t>
                      </a:r>
                      <a:r>
                        <a:rPr lang="pl-PL" sz="2400" dirty="0" err="1">
                          <a:latin typeface="Times New Roman"/>
                          <a:ea typeface="Times New Roman"/>
                        </a:rPr>
                        <a:t>pow.-pow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. </a:t>
                      </a: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oraz</a:t>
                      </a:r>
                      <a:r>
                        <a:rPr lang="pl-PL" sz="2400" baseline="0" dirty="0" smtClean="0">
                          <a:latin typeface="Times New Roman"/>
                          <a:ea typeface="Times New Roman"/>
                        </a:rPr>
                        <a:t> p</a:t>
                      </a: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asywne (płaszcz.)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Brak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196194"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err="1" smtClean="0">
                          <a:latin typeface="Times New Roman"/>
                          <a:ea typeface="Times New Roman"/>
                        </a:rPr>
                        <a:t>Fotowoltaika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Udział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ok. 6% w </a:t>
                      </a:r>
                      <a:r>
                        <a:rPr lang="pl-PL" sz="2400" dirty="0" err="1">
                          <a:latin typeface="Times New Roman"/>
                          <a:ea typeface="Times New Roman"/>
                        </a:rPr>
                        <a:t>całk.potrzebach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Brak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  <a:tr h="1196194"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Absorbery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ciepła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Przegrody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do zasilania </a:t>
                      </a:r>
                      <a:endParaRPr lang="pl-PL" sz="2400" dirty="0" smtClean="0">
                        <a:latin typeface="Times New Roman"/>
                        <a:ea typeface="Times New Roman"/>
                      </a:endParaRPr>
                    </a:p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akumulatorów </a:t>
                      </a:r>
                      <a:r>
                        <a:rPr lang="pl-PL" sz="2400" dirty="0">
                          <a:latin typeface="Times New Roman"/>
                          <a:ea typeface="Times New Roman"/>
                        </a:rPr>
                        <a:t>dla pomp ciepła</a:t>
                      </a: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indent="-228600" algn="ctr">
                        <a:lnSpc>
                          <a:spcPct val="150000"/>
                        </a:lnSpc>
                        <a:spcAft>
                          <a:spcPts val="0"/>
                        </a:spcAft>
                        <a:tabLst>
                          <a:tab pos="257175" algn="l"/>
                          <a:tab pos="449580" algn="l"/>
                        </a:tabLst>
                      </a:pPr>
                      <a:r>
                        <a:rPr lang="pl-PL" sz="2400" dirty="0" smtClean="0">
                          <a:latin typeface="Times New Roman"/>
                          <a:ea typeface="Times New Roman"/>
                        </a:rPr>
                        <a:t>Brak</a:t>
                      </a:r>
                      <a:endParaRPr lang="pl-PL" sz="2400" dirty="0">
                        <a:latin typeface="Times New Roman"/>
                        <a:ea typeface="Times New Roman"/>
                      </a:endParaRPr>
                    </a:p>
                  </a:txBody>
                  <a:tcPr marL="68580" marR="68580" marT="0" marB="0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5" name="Prostokąt 4"/>
          <p:cNvSpPr/>
          <p:nvPr/>
        </p:nvSpPr>
        <p:spPr>
          <a:xfrm>
            <a:off x="4932040" y="260648"/>
            <a:ext cx="1944216" cy="1152128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cxnSp>
        <p:nvCxnSpPr>
          <p:cNvPr id="7" name="Łącznik prosty ze strzałką 6"/>
          <p:cNvCxnSpPr/>
          <p:nvPr/>
        </p:nvCxnSpPr>
        <p:spPr>
          <a:xfrm>
            <a:off x="6516216" y="1052736"/>
            <a:ext cx="720080" cy="576064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Łącznik prosty ze strzałką 8"/>
          <p:cNvCxnSpPr/>
          <p:nvPr/>
        </p:nvCxnSpPr>
        <p:spPr>
          <a:xfrm flipH="1">
            <a:off x="4355976" y="1124744"/>
            <a:ext cx="1008112" cy="504056"/>
          </a:xfrm>
          <a:prstGeom prst="straightConnector1">
            <a:avLst/>
          </a:prstGeom>
          <a:ln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26" name="Picture 2" descr="C:\Users\JZP\Desktop\Zd Energis do folderu red\Główne.JPG"/>
          <p:cNvPicPr>
            <a:picLocks noChangeAspect="1" noChangeArrowheads="1"/>
          </p:cNvPicPr>
          <p:nvPr/>
        </p:nvPicPr>
        <p:blipFill>
          <a:blip r:embed="rId2" cstate="print"/>
          <a:srcRect l="5451" t="10345" r="21125" b="16092"/>
          <a:stretch>
            <a:fillRect/>
          </a:stretch>
        </p:blipFill>
        <p:spPr bwMode="auto">
          <a:xfrm>
            <a:off x="1979712" y="1700808"/>
            <a:ext cx="5040560" cy="362467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sp>
        <p:nvSpPr>
          <p:cNvPr id="17" name="pole tekstowe 16"/>
          <p:cNvSpPr txBox="1"/>
          <p:nvPr/>
        </p:nvSpPr>
        <p:spPr>
          <a:xfrm>
            <a:off x="395536" y="0"/>
            <a:ext cx="842493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l-PL" sz="2000" b="1" dirty="0" smtClean="0">
                <a:solidFill>
                  <a:schemeClr val="tx2">
                    <a:lumMod val="75000"/>
                  </a:schemeClr>
                </a:solidFill>
              </a:rPr>
              <a:t>Ciekawe rozwiązania energooszczędne i systemy  OZE w budynku E</a:t>
            </a:r>
            <a:endParaRPr lang="pl-PL" sz="2000" i="1" dirty="0">
              <a:solidFill>
                <a:schemeClr val="tx2">
                  <a:lumMod val="75000"/>
                </a:schemeClr>
              </a:solidFill>
              <a:latin typeface="Wide Latin" pitchFamily="18" charset="0"/>
            </a:endParaRPr>
          </a:p>
        </p:txBody>
      </p:sp>
      <p:sp>
        <p:nvSpPr>
          <p:cNvPr id="27" name="pole tekstowe 26"/>
          <p:cNvSpPr txBox="1"/>
          <p:nvPr/>
        </p:nvSpPr>
        <p:spPr>
          <a:xfrm>
            <a:off x="1979712" y="692696"/>
            <a:ext cx="2160240" cy="553998"/>
          </a:xfrm>
          <a:prstGeom prst="rect">
            <a:avLst/>
          </a:prstGeom>
          <a:noFill/>
          <a:ln w="3175">
            <a:noFill/>
          </a:ln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KLIMATYZACJA  </a:t>
            </a:r>
          </a:p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Z SYSTEMEM DRY COOLER</a:t>
            </a:r>
          </a:p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I WODĄ GŁEBINOWĄ +8 </a:t>
            </a:r>
            <a:r>
              <a:rPr lang="pl-PL" sz="1000" i="1" baseline="30000" dirty="0" smtClean="0">
                <a:solidFill>
                  <a:srgbClr val="FF0000"/>
                </a:solidFill>
                <a:latin typeface="Arial Black" pitchFamily="34" charset="0"/>
              </a:rPr>
              <a:t>0</a:t>
            </a:r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C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49" name="pole tekstowe 48"/>
          <p:cNvSpPr txBox="1"/>
          <p:nvPr/>
        </p:nvSpPr>
        <p:spPr>
          <a:xfrm>
            <a:off x="5508104" y="332656"/>
            <a:ext cx="374441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WENTYLACJA Z REKUPERACJĄ I CHŁODZENIEM, </a:t>
            </a:r>
          </a:p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OCZYSZCZANIE POWIETRZA PROMIENIAMI UV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51" name="pole tekstowe 50"/>
          <p:cNvSpPr txBox="1"/>
          <p:nvPr/>
        </p:nvSpPr>
        <p:spPr>
          <a:xfrm>
            <a:off x="0" y="1556792"/>
            <a:ext cx="208823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REGULACJA OŚWIETLENIA I SYSTEM ŻALUZJI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57" name="pole tekstowe 56"/>
          <p:cNvSpPr txBox="1"/>
          <p:nvPr/>
        </p:nvSpPr>
        <p:spPr>
          <a:xfrm>
            <a:off x="7380312" y="3789040"/>
            <a:ext cx="176368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KONSTRUKCJE ENERGOAKTYWNE 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72" name="Prostokąt 71"/>
          <p:cNvSpPr/>
          <p:nvPr/>
        </p:nvSpPr>
        <p:spPr>
          <a:xfrm>
            <a:off x="7092280" y="5013176"/>
            <a:ext cx="1152128" cy="72008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82" name="Prostokąt 81"/>
          <p:cNvSpPr/>
          <p:nvPr/>
        </p:nvSpPr>
        <p:spPr>
          <a:xfrm>
            <a:off x="5004048" y="5517232"/>
            <a:ext cx="1152128" cy="720080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43" name="pole tekstowe 42"/>
          <p:cNvSpPr txBox="1"/>
          <p:nvPr/>
        </p:nvSpPr>
        <p:spPr>
          <a:xfrm>
            <a:off x="4860032" y="6457890"/>
            <a:ext cx="165618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WODA DESZCZOWA DO SANITARIATÓW</a:t>
            </a:r>
            <a:endParaRPr lang="pl-PL" sz="12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85" name="pole tekstowe 84"/>
          <p:cNvSpPr txBox="1"/>
          <p:nvPr/>
        </p:nvSpPr>
        <p:spPr>
          <a:xfrm>
            <a:off x="6588224" y="5877272"/>
            <a:ext cx="2232248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CWU PODGRZEWANA POMPĄ CIEPŁA ZASILANĄ </a:t>
            </a:r>
          </a:p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POWIETRZEM Z  TOALET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68" name="pole tekstowe 67"/>
          <p:cNvSpPr txBox="1"/>
          <p:nvPr/>
        </p:nvSpPr>
        <p:spPr>
          <a:xfrm>
            <a:off x="2987824" y="6304002"/>
            <a:ext cx="1728192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CO POMPAMI CIEPŁA ZASILANYMI Z 16 SOND PO 100 M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92" name="pole tekstowe 91"/>
          <p:cNvSpPr txBox="1"/>
          <p:nvPr/>
        </p:nvSpPr>
        <p:spPr>
          <a:xfrm>
            <a:off x="467544" y="5805264"/>
            <a:ext cx="2232248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CO POMPAMI CIEPŁA ZASILANYMI WODĄ ZE STUDNI  GŁĘBINOWEJ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101" name="Prostokąt 100"/>
          <p:cNvSpPr/>
          <p:nvPr/>
        </p:nvSpPr>
        <p:spPr>
          <a:xfrm>
            <a:off x="63007" y="815806"/>
            <a:ext cx="1152128" cy="720080"/>
          </a:xfrm>
          <a:prstGeom prst="rect">
            <a:avLst/>
          </a:prstGeom>
          <a:blipFill dpi="0" rotWithShape="1">
            <a:blip r:embed="rId5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6" name="Prostokąt 5"/>
          <p:cNvSpPr/>
          <p:nvPr/>
        </p:nvSpPr>
        <p:spPr>
          <a:xfrm>
            <a:off x="6228184" y="764704"/>
            <a:ext cx="1163257" cy="720080"/>
          </a:xfrm>
          <a:prstGeom prst="rect">
            <a:avLst/>
          </a:prstGeom>
          <a:blipFill>
            <a:blip r:embed="rId6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93" name="Prostokąt 92"/>
          <p:cNvSpPr/>
          <p:nvPr/>
        </p:nvSpPr>
        <p:spPr>
          <a:xfrm>
            <a:off x="7812360" y="836712"/>
            <a:ext cx="1152128" cy="720080"/>
          </a:xfrm>
          <a:prstGeom prst="rect">
            <a:avLst/>
          </a:prstGeom>
          <a:blipFill>
            <a:blip r:embed="rId7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cxnSp>
        <p:nvCxnSpPr>
          <p:cNvPr id="105" name="Łącznik prosty ze strzałką 104"/>
          <p:cNvCxnSpPr/>
          <p:nvPr/>
        </p:nvCxnSpPr>
        <p:spPr>
          <a:xfrm flipH="1">
            <a:off x="5940152" y="1844824"/>
            <a:ext cx="1224136" cy="3257472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9" name="Łącznik prosty ze strzałką 108"/>
          <p:cNvCxnSpPr>
            <a:stCxn id="6" idx="2"/>
          </p:cNvCxnSpPr>
          <p:nvPr/>
        </p:nvCxnSpPr>
        <p:spPr>
          <a:xfrm>
            <a:off x="6809813" y="1484784"/>
            <a:ext cx="354475" cy="360040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1" name="Łącznik prosty ze strzałką 110"/>
          <p:cNvCxnSpPr/>
          <p:nvPr/>
        </p:nvCxnSpPr>
        <p:spPr>
          <a:xfrm flipH="1">
            <a:off x="7164288" y="1556792"/>
            <a:ext cx="648072" cy="288032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1" name="pole tekstowe 120"/>
          <p:cNvSpPr txBox="1"/>
          <p:nvPr/>
        </p:nvSpPr>
        <p:spPr>
          <a:xfrm>
            <a:off x="5436096" y="5085184"/>
            <a:ext cx="792088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800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 Black" pitchFamily="34" charset="0"/>
              </a:rPr>
              <a:t>POZ. -1</a:t>
            </a:r>
            <a:endParaRPr lang="pl-PL" sz="800" i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 Black" pitchFamily="34" charset="0"/>
            </a:endParaRPr>
          </a:p>
        </p:txBody>
      </p:sp>
      <p:cxnSp>
        <p:nvCxnSpPr>
          <p:cNvPr id="12" name="Łącznik prosty ze strzałką 11"/>
          <p:cNvCxnSpPr>
            <a:stCxn id="72" idx="1"/>
          </p:cNvCxnSpPr>
          <p:nvPr/>
        </p:nvCxnSpPr>
        <p:spPr>
          <a:xfrm flipH="1" flipV="1">
            <a:off x="6012163" y="5157192"/>
            <a:ext cx="1080117" cy="216024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8" name="Prostokąt 97"/>
          <p:cNvSpPr/>
          <p:nvPr/>
        </p:nvSpPr>
        <p:spPr>
          <a:xfrm>
            <a:off x="395536" y="4869160"/>
            <a:ext cx="1152128" cy="720080"/>
          </a:xfrm>
          <a:prstGeom prst="rect">
            <a:avLst/>
          </a:prstGeom>
          <a:blipFill dpi="0" rotWithShape="1">
            <a:blip r:embed="rId8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cxnSp>
        <p:nvCxnSpPr>
          <p:cNvPr id="18" name="Łącznik prosty ze strzałką 17"/>
          <p:cNvCxnSpPr/>
          <p:nvPr/>
        </p:nvCxnSpPr>
        <p:spPr>
          <a:xfrm flipH="1" flipV="1">
            <a:off x="6228184" y="2636912"/>
            <a:ext cx="936105" cy="648072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Łącznik prosty ze strzałką 30"/>
          <p:cNvCxnSpPr/>
          <p:nvPr/>
        </p:nvCxnSpPr>
        <p:spPr>
          <a:xfrm flipH="1">
            <a:off x="6012160" y="2492896"/>
            <a:ext cx="2232246" cy="90139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Łącznik prosty ze strzałką 37"/>
          <p:cNvCxnSpPr>
            <a:stCxn id="82" idx="0"/>
          </p:cNvCxnSpPr>
          <p:nvPr/>
        </p:nvCxnSpPr>
        <p:spPr>
          <a:xfrm flipH="1" flipV="1">
            <a:off x="3887416" y="5157192"/>
            <a:ext cx="1692696" cy="360040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4" name="pole tekstowe 103"/>
          <p:cNvSpPr txBox="1"/>
          <p:nvPr/>
        </p:nvSpPr>
        <p:spPr>
          <a:xfrm>
            <a:off x="3779912" y="4941168"/>
            <a:ext cx="792088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800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 Black" pitchFamily="34" charset="0"/>
              </a:rPr>
              <a:t>POZ. - 2</a:t>
            </a:r>
            <a:endParaRPr lang="pl-PL" sz="800" i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 Black" pitchFamily="34" charset="0"/>
            </a:endParaRPr>
          </a:p>
        </p:txBody>
      </p:sp>
      <p:sp>
        <p:nvSpPr>
          <p:cNvPr id="91" name="Prostokąt 90"/>
          <p:cNvSpPr/>
          <p:nvPr/>
        </p:nvSpPr>
        <p:spPr>
          <a:xfrm>
            <a:off x="3203848" y="5517232"/>
            <a:ext cx="1152128" cy="720080"/>
          </a:xfrm>
          <a:prstGeom prst="rect">
            <a:avLst/>
          </a:prstGeom>
          <a:blipFill dpi="0" rotWithShape="1">
            <a:blip r:embed="rId9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108" name="pole tekstowe 107"/>
          <p:cNvSpPr txBox="1"/>
          <p:nvPr/>
        </p:nvSpPr>
        <p:spPr>
          <a:xfrm>
            <a:off x="2915816" y="4725144"/>
            <a:ext cx="792088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800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 Black" pitchFamily="34" charset="0"/>
              </a:rPr>
              <a:t>POZ. -1</a:t>
            </a:r>
            <a:endParaRPr lang="pl-PL" sz="800" i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 Black" pitchFamily="34" charset="0"/>
            </a:endParaRPr>
          </a:p>
        </p:txBody>
      </p:sp>
      <p:cxnSp>
        <p:nvCxnSpPr>
          <p:cNvPr id="63" name="Łącznik prosty ze strzałką 62"/>
          <p:cNvCxnSpPr>
            <a:stCxn id="91" idx="0"/>
          </p:cNvCxnSpPr>
          <p:nvPr/>
        </p:nvCxnSpPr>
        <p:spPr>
          <a:xfrm flipH="1" flipV="1">
            <a:off x="2915816" y="4683334"/>
            <a:ext cx="864096" cy="833898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6" name="Łącznik prosty ze strzałką 115"/>
          <p:cNvCxnSpPr/>
          <p:nvPr/>
        </p:nvCxnSpPr>
        <p:spPr>
          <a:xfrm>
            <a:off x="1205713" y="1520498"/>
            <a:ext cx="2502191" cy="1620470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29" name="Łącznik prosty ze strzałką 1028"/>
          <p:cNvCxnSpPr/>
          <p:nvPr/>
        </p:nvCxnSpPr>
        <p:spPr>
          <a:xfrm flipV="1">
            <a:off x="3131840" y="2680904"/>
            <a:ext cx="864096" cy="100024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5" name="Prostokąt 24"/>
          <p:cNvSpPr/>
          <p:nvPr/>
        </p:nvSpPr>
        <p:spPr>
          <a:xfrm>
            <a:off x="4067944" y="692696"/>
            <a:ext cx="1152128" cy="720080"/>
          </a:xfrm>
          <a:prstGeom prst="rect">
            <a:avLst/>
          </a:prstGeom>
          <a:blipFill>
            <a:blip r:embed="rId10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cxnSp>
        <p:nvCxnSpPr>
          <p:cNvPr id="110" name="Łącznik prosty ze strzałką 109"/>
          <p:cNvCxnSpPr>
            <a:stCxn id="25" idx="2"/>
          </p:cNvCxnSpPr>
          <p:nvPr/>
        </p:nvCxnSpPr>
        <p:spPr>
          <a:xfrm flipH="1">
            <a:off x="3347864" y="1412776"/>
            <a:ext cx="1296144" cy="504056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2" name="Łącznik prosty ze strzałką 121"/>
          <p:cNvCxnSpPr>
            <a:stCxn id="98" idx="0"/>
          </p:cNvCxnSpPr>
          <p:nvPr/>
        </p:nvCxnSpPr>
        <p:spPr>
          <a:xfrm flipV="1">
            <a:off x="971600" y="4797152"/>
            <a:ext cx="1656184" cy="72008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4" name="Prostokąt 133"/>
          <p:cNvSpPr/>
          <p:nvPr/>
        </p:nvSpPr>
        <p:spPr>
          <a:xfrm>
            <a:off x="7956376" y="2348880"/>
            <a:ext cx="720080" cy="1154058"/>
          </a:xfrm>
          <a:prstGeom prst="rect">
            <a:avLst/>
          </a:prstGeom>
          <a:blipFill>
            <a:blip r:embed="rId11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61" name="Prostokąt 60"/>
          <p:cNvSpPr/>
          <p:nvPr/>
        </p:nvSpPr>
        <p:spPr>
          <a:xfrm>
            <a:off x="7020272" y="3068960"/>
            <a:ext cx="1152128" cy="720080"/>
          </a:xfrm>
          <a:prstGeom prst="rect">
            <a:avLst/>
          </a:prstGeom>
          <a:blipFill>
            <a:blip r:embed="rId12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cxnSp>
        <p:nvCxnSpPr>
          <p:cNvPr id="137" name="Łącznik prosty ze strzałką 136"/>
          <p:cNvCxnSpPr/>
          <p:nvPr/>
        </p:nvCxnSpPr>
        <p:spPr>
          <a:xfrm flipH="1">
            <a:off x="2627784" y="2636912"/>
            <a:ext cx="288032" cy="936104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xmlns="" val="3541987842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1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5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0" dur="500"/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5" dur="500"/>
                                        <p:tgtEl>
                                          <p:spTgt spid="1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0" dur="500"/>
                                        <p:tgtEl>
                                          <p:spTgt spid="1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1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3" dur="500"/>
                                        <p:tgtEl>
                                          <p:spTgt spid="10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4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6" dur="500"/>
                                        <p:tgtEl>
                                          <p:spTgt spid="1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1" dur="500"/>
                                        <p:tgtEl>
                                          <p:spTgt spid="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6" dur="500"/>
                                        <p:tgtEl>
                                          <p:spTgt spid="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7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9" dur="500"/>
                                        <p:tgtEl>
                                          <p:spTgt spid="1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64" dur="500"/>
                                        <p:tgtEl>
                                          <p:spTgt spid="6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69" dur="500"/>
                                        <p:tgtEl>
                                          <p:spTgt spid="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0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2" dur="500"/>
                                        <p:tgtEl>
                                          <p:spTgt spid="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3" fill="hold">
                      <p:stCondLst>
                        <p:cond delay="indefinite"/>
                      </p:stCondLst>
                      <p:childTnLst>
                        <p:par>
                          <p:cTn id="74" fill="hold">
                            <p:stCondLst>
                              <p:cond delay="0"/>
                            </p:stCondLst>
                            <p:childTnLst>
                              <p:par>
                                <p:cTn id="7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7" dur="500"/>
                                        <p:tgtEl>
                                          <p:spTgt spid="8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8" fill="hold">
                      <p:stCondLst>
                        <p:cond delay="indefinite"/>
                      </p:stCondLst>
                      <p:childTnLst>
                        <p:par>
                          <p:cTn id="79" fill="hold">
                            <p:stCondLst>
                              <p:cond delay="0"/>
                            </p:stCondLst>
                            <p:childTnLst>
                              <p:par>
                                <p:cTn id="8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82" dur="500"/>
                                        <p:tgtEl>
                                          <p:spTgt spid="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3" fill="hold">
                      <p:stCondLst>
                        <p:cond delay="indefinite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8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8" fill="hold">
                      <p:stCondLst>
                        <p:cond delay="indefinite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92" dur="500"/>
                                        <p:tgtEl>
                                          <p:spTgt spid="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9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8" fill="hold">
                      <p:stCondLst>
                        <p:cond delay="indefinite"/>
                      </p:stCondLst>
                      <p:childTnLst>
                        <p:par>
                          <p:cTn id="99" fill="hold">
                            <p:stCondLst>
                              <p:cond delay="0"/>
                            </p:stCondLst>
                            <p:childTnLst>
                              <p:par>
                                <p:cTn id="10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2" dur="500"/>
                                        <p:tgtEl>
                                          <p:spTgt spid="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3" fill="hold">
                      <p:stCondLst>
                        <p:cond delay="indefinite"/>
                      </p:stCondLst>
                      <p:childTnLst>
                        <p:par>
                          <p:cTn id="104" fill="hold">
                            <p:stCondLst>
                              <p:cond delay="0"/>
                            </p:stCondLst>
                            <p:childTnLst>
                              <p:par>
                                <p:cTn id="10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7" dur="500"/>
                                        <p:tgtEl>
                                          <p:spTgt spid="1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8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10" dur="500"/>
                                        <p:tgtEl>
                                          <p:spTgt spid="10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1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13" dur="500"/>
                                        <p:tgtEl>
                                          <p:spTgt spid="1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4" fill="hold">
                      <p:stCondLst>
                        <p:cond delay="indefinite"/>
                      </p:stCondLst>
                      <p:childTnLst>
                        <p:par>
                          <p:cTn id="115" fill="hold">
                            <p:stCondLst>
                              <p:cond delay="0"/>
                            </p:stCondLst>
                            <p:childTnLst>
                              <p:par>
                                <p:cTn id="116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18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9" fill="hold">
                      <p:stCondLst>
                        <p:cond delay="indefinite"/>
                      </p:stCondLst>
                      <p:childTnLst>
                        <p:par>
                          <p:cTn id="120" fill="hold">
                            <p:stCondLst>
                              <p:cond delay="0"/>
                            </p:stCondLst>
                            <p:childTnLst>
                              <p:par>
                                <p:cTn id="121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3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4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6" dur="500"/>
                                        <p:tgtEl>
                                          <p:spTgt spid="1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7" fill="hold">
                      <p:stCondLst>
                        <p:cond delay="indefinite"/>
                      </p:stCondLst>
                      <p:childTnLst>
                        <p:par>
                          <p:cTn id="128" fill="hold">
                            <p:stCondLst>
                              <p:cond delay="0"/>
                            </p:stCondLst>
                            <p:childTnLst>
                              <p:par>
                                <p:cTn id="129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31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2" fill="hold">
                      <p:stCondLst>
                        <p:cond delay="indefinite"/>
                      </p:stCondLst>
                      <p:childTnLst>
                        <p:par>
                          <p:cTn id="133" fill="hold">
                            <p:stCondLst>
                              <p:cond delay="0"/>
                            </p:stCondLst>
                            <p:childTnLst>
                              <p:par>
                                <p:cTn id="134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36" dur="500"/>
                                        <p:tgtEl>
                                          <p:spTgt spid="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7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39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7" grpId="0"/>
      <p:bldP spid="49" grpId="0"/>
      <p:bldP spid="51" grpId="0"/>
      <p:bldP spid="57" grpId="0"/>
      <p:bldP spid="72" grpId="0" animBg="1"/>
      <p:bldP spid="82" grpId="0" animBg="1"/>
      <p:bldP spid="43" grpId="0"/>
      <p:bldP spid="85" grpId="0"/>
      <p:bldP spid="68" grpId="0"/>
      <p:bldP spid="92" grpId="0"/>
      <p:bldP spid="101" grpId="0" animBg="1"/>
      <p:bldP spid="6" grpId="0" animBg="1"/>
      <p:bldP spid="93" grpId="0" animBg="1"/>
      <p:bldP spid="98" grpId="0" animBg="1"/>
      <p:bldP spid="91" grpId="0" animBg="1"/>
      <p:bldP spid="25" grpId="0" animBg="1"/>
      <p:bldP spid="134" grpId="0" animBg="1"/>
      <p:bldP spid="61" grpId="0" animBg="1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1" name="Prostokąt 130"/>
          <p:cNvSpPr/>
          <p:nvPr/>
        </p:nvSpPr>
        <p:spPr>
          <a:xfrm>
            <a:off x="3707904" y="5589240"/>
            <a:ext cx="1152128" cy="72008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143" name="Prostokąt 142"/>
          <p:cNvSpPr/>
          <p:nvPr/>
        </p:nvSpPr>
        <p:spPr>
          <a:xfrm>
            <a:off x="107504" y="3501008"/>
            <a:ext cx="1152128" cy="720080"/>
          </a:xfrm>
          <a:prstGeom prst="rect">
            <a:avLst/>
          </a:prstGeom>
          <a:blipFill>
            <a:blip r:embed="rId4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pic>
        <p:nvPicPr>
          <p:cNvPr id="1026" name="Picture 2" descr="C:\Users\JZP\Desktop\Zd Energis do folderu red\Główne.JPG"/>
          <p:cNvPicPr>
            <a:picLocks noChangeAspect="1" noChangeArrowheads="1"/>
          </p:cNvPicPr>
          <p:nvPr/>
        </p:nvPicPr>
        <p:blipFill>
          <a:blip r:embed="rId5" cstate="print"/>
          <a:srcRect l="5451" t="10345" r="21125" b="16092"/>
          <a:stretch>
            <a:fillRect/>
          </a:stretch>
        </p:blipFill>
        <p:spPr bwMode="auto">
          <a:xfrm>
            <a:off x="1979712" y="1700808"/>
            <a:ext cx="5040560" cy="3624672"/>
          </a:xfrm>
          <a:prstGeom prst="rect">
            <a:avLst/>
          </a:prstGeom>
          <a:ln>
            <a:noFill/>
          </a:ln>
          <a:effectLst>
            <a:softEdge rad="112500"/>
          </a:effectLst>
        </p:spPr>
      </p:pic>
      <p:cxnSp>
        <p:nvCxnSpPr>
          <p:cNvPr id="13" name="Łącznik prosty ze strzałką 12"/>
          <p:cNvCxnSpPr>
            <a:stCxn id="5" idx="2"/>
          </p:cNvCxnSpPr>
          <p:nvPr/>
        </p:nvCxnSpPr>
        <p:spPr>
          <a:xfrm flipH="1">
            <a:off x="3995936" y="1484784"/>
            <a:ext cx="1589741" cy="432048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7" name="pole tekstowe 16"/>
          <p:cNvSpPr txBox="1"/>
          <p:nvPr/>
        </p:nvSpPr>
        <p:spPr>
          <a:xfrm>
            <a:off x="1835696" y="-37793"/>
            <a:ext cx="532859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pl-PL" sz="1600" i="1" dirty="0">
                <a:solidFill>
                  <a:schemeClr val="tx2">
                    <a:lumMod val="75000"/>
                  </a:schemeClr>
                </a:solidFill>
                <a:latin typeface="Arial Black" pitchFamily="34" charset="0"/>
              </a:rPr>
              <a:t>R</a:t>
            </a:r>
            <a:r>
              <a:rPr lang="pl-PL" sz="1600" i="1" dirty="0" smtClean="0">
                <a:solidFill>
                  <a:schemeClr val="tx2">
                    <a:lumMod val="75000"/>
                  </a:schemeClr>
                </a:solidFill>
                <a:latin typeface="Arial Black" pitchFamily="34" charset="0"/>
              </a:rPr>
              <a:t>ozwiązania energooszczędne i systemy  OZE </a:t>
            </a:r>
          </a:p>
          <a:p>
            <a:r>
              <a:rPr lang="pl-PL" sz="1600" i="1" dirty="0" smtClean="0">
                <a:solidFill>
                  <a:schemeClr val="tx2">
                    <a:lumMod val="75000"/>
                  </a:schemeClr>
                </a:solidFill>
                <a:latin typeface="Arial Black" pitchFamily="34" charset="0"/>
              </a:rPr>
              <a:t>                  w budynku ENERGIS</a:t>
            </a:r>
            <a:endParaRPr lang="pl-PL" sz="1600" i="1" dirty="0">
              <a:solidFill>
                <a:schemeClr val="tx2">
                  <a:lumMod val="75000"/>
                </a:schemeClr>
              </a:solidFill>
              <a:latin typeface="Wide Latin" pitchFamily="18" charset="0"/>
            </a:endParaRPr>
          </a:p>
        </p:txBody>
      </p:sp>
      <p:cxnSp>
        <p:nvCxnSpPr>
          <p:cNvPr id="22" name="Łącznik prosty ze strzałką 21"/>
          <p:cNvCxnSpPr/>
          <p:nvPr/>
        </p:nvCxnSpPr>
        <p:spPr>
          <a:xfrm flipV="1">
            <a:off x="2051720" y="2060848"/>
            <a:ext cx="2736304" cy="576064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7" name="pole tekstowe 26"/>
          <p:cNvSpPr txBox="1"/>
          <p:nvPr/>
        </p:nvSpPr>
        <p:spPr>
          <a:xfrm>
            <a:off x="0" y="2924944"/>
            <a:ext cx="2160240" cy="553998"/>
          </a:xfrm>
          <a:prstGeom prst="rect">
            <a:avLst/>
          </a:prstGeom>
          <a:noFill/>
          <a:ln w="3175">
            <a:noFill/>
          </a:ln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KLIMATYZACJA  </a:t>
            </a:r>
          </a:p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Z SYSTEMEM DRY COOLER</a:t>
            </a:r>
          </a:p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I WODĄ GŁEBINOWĄ +8 </a:t>
            </a:r>
            <a:r>
              <a:rPr lang="pl-PL" sz="1000" i="1" baseline="30000" dirty="0" smtClean="0">
                <a:solidFill>
                  <a:srgbClr val="FF0000"/>
                </a:solidFill>
                <a:latin typeface="Arial Black" pitchFamily="34" charset="0"/>
              </a:rPr>
              <a:t>0</a:t>
            </a:r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C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19" name="pole tekstowe 18"/>
          <p:cNvSpPr txBox="1"/>
          <p:nvPr/>
        </p:nvSpPr>
        <p:spPr>
          <a:xfrm>
            <a:off x="0" y="4437112"/>
            <a:ext cx="1998835" cy="2462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OCIEPLENIE PRZEGRÓD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5" name="Prostokąt 4"/>
          <p:cNvSpPr/>
          <p:nvPr/>
        </p:nvSpPr>
        <p:spPr>
          <a:xfrm>
            <a:off x="5004048" y="764704"/>
            <a:ext cx="1163257" cy="720080"/>
          </a:xfrm>
          <a:prstGeom prst="rect">
            <a:avLst/>
          </a:prstGeom>
          <a:blipFill>
            <a:blip r:embed="rId6" cstate="print"/>
            <a:stretch>
              <a:fillRect/>
            </a:stretch>
          </a:blipFill>
          <a:ln w="3175">
            <a:solidFill>
              <a:schemeClr val="accent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20" name="Prostokąt 19"/>
          <p:cNvSpPr/>
          <p:nvPr/>
        </p:nvSpPr>
        <p:spPr>
          <a:xfrm>
            <a:off x="899592" y="1916832"/>
            <a:ext cx="1163257" cy="720080"/>
          </a:xfrm>
          <a:prstGeom prst="rect">
            <a:avLst/>
          </a:prstGeom>
          <a:blipFill>
            <a:blip r:embed="rId7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44" name="pole tekstowe 43"/>
          <p:cNvSpPr txBox="1"/>
          <p:nvPr/>
        </p:nvSpPr>
        <p:spPr>
          <a:xfrm>
            <a:off x="3523093" y="535142"/>
            <a:ext cx="1403648" cy="246221"/>
          </a:xfrm>
          <a:prstGeom prst="rect">
            <a:avLst/>
          </a:prstGeom>
          <a:noFill/>
          <a:ln w="3175">
            <a:noFill/>
          </a:ln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FOTOWOLTAIKA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49" name="pole tekstowe 48"/>
          <p:cNvSpPr txBox="1"/>
          <p:nvPr/>
        </p:nvSpPr>
        <p:spPr>
          <a:xfrm>
            <a:off x="5508104" y="332656"/>
            <a:ext cx="374441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WENTYLACJA Z REKUPERACJĄ I CHŁODZENIEM, </a:t>
            </a:r>
          </a:p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OCZYSZCZANIE POWIETRZA PROMIENIAMI UV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51" name="pole tekstowe 50"/>
          <p:cNvSpPr txBox="1"/>
          <p:nvPr/>
        </p:nvSpPr>
        <p:spPr>
          <a:xfrm>
            <a:off x="0" y="1556792"/>
            <a:ext cx="2088232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REGULACJA OŚWIETLENIA I SYSTEM ŻALUZJI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52" name="pole tekstowe 51"/>
          <p:cNvSpPr txBox="1"/>
          <p:nvPr/>
        </p:nvSpPr>
        <p:spPr>
          <a:xfrm>
            <a:off x="945736" y="308813"/>
            <a:ext cx="147565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STEROWANIE SYSTEMEM BMS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55" name="Prostokąt 54"/>
          <p:cNvSpPr/>
          <p:nvPr/>
        </p:nvSpPr>
        <p:spPr>
          <a:xfrm>
            <a:off x="7583502" y="3197579"/>
            <a:ext cx="1152128" cy="720080"/>
          </a:xfrm>
          <a:prstGeom prst="rect">
            <a:avLst/>
          </a:prstGeom>
          <a:blipFill dpi="0" rotWithShape="1">
            <a:blip r:embed="rId8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56" name="pole tekstowe 55"/>
          <p:cNvSpPr txBox="1"/>
          <p:nvPr/>
        </p:nvSpPr>
        <p:spPr>
          <a:xfrm>
            <a:off x="0" y="5445224"/>
            <a:ext cx="1835696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OKNA  Z ZESTAWEM DWUKOMOROWYM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57" name="pole tekstowe 56"/>
          <p:cNvSpPr txBox="1"/>
          <p:nvPr/>
        </p:nvSpPr>
        <p:spPr>
          <a:xfrm>
            <a:off x="7369645" y="2797469"/>
            <a:ext cx="176368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KONSTRUKCJE ENERGOAKTYWNE 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60" name="Prostokąt 59"/>
          <p:cNvSpPr/>
          <p:nvPr/>
        </p:nvSpPr>
        <p:spPr>
          <a:xfrm>
            <a:off x="7134265" y="4442582"/>
            <a:ext cx="1152128" cy="720080"/>
          </a:xfrm>
          <a:prstGeom prst="rect">
            <a:avLst/>
          </a:prstGeom>
          <a:blipFill>
            <a:blip r:embed="rId9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64" name="pole tekstowe 63"/>
          <p:cNvSpPr txBox="1"/>
          <p:nvPr/>
        </p:nvSpPr>
        <p:spPr>
          <a:xfrm>
            <a:off x="7164288" y="4023377"/>
            <a:ext cx="244928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WSPOMAGANIE  CIEPŁEM SPALANIA  BIOMASY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67" name="Prostokąt 66"/>
          <p:cNvSpPr/>
          <p:nvPr/>
        </p:nvSpPr>
        <p:spPr>
          <a:xfrm>
            <a:off x="5787734" y="5625534"/>
            <a:ext cx="1152128" cy="720080"/>
          </a:xfrm>
          <a:prstGeom prst="rect">
            <a:avLst/>
          </a:prstGeom>
          <a:blipFill dpi="0" rotWithShape="1">
            <a:blip r:embed="rId10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72" name="Prostokąt 71"/>
          <p:cNvSpPr/>
          <p:nvPr/>
        </p:nvSpPr>
        <p:spPr>
          <a:xfrm>
            <a:off x="7392046" y="5596364"/>
            <a:ext cx="1152128" cy="720080"/>
          </a:xfrm>
          <a:prstGeom prst="rect">
            <a:avLst/>
          </a:prstGeom>
          <a:blipFill>
            <a:blip r:embed="rId11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83" name="Prostokąt 82"/>
          <p:cNvSpPr/>
          <p:nvPr/>
        </p:nvSpPr>
        <p:spPr>
          <a:xfrm>
            <a:off x="504056" y="5901311"/>
            <a:ext cx="1152128" cy="720080"/>
          </a:xfrm>
          <a:prstGeom prst="rect">
            <a:avLst/>
          </a:prstGeom>
          <a:blipFill dpi="0" rotWithShape="1">
            <a:blip r:embed="rId12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82" name="Prostokąt 81"/>
          <p:cNvSpPr/>
          <p:nvPr/>
        </p:nvSpPr>
        <p:spPr>
          <a:xfrm>
            <a:off x="5004048" y="5445224"/>
            <a:ext cx="1152128" cy="720080"/>
          </a:xfrm>
          <a:prstGeom prst="rect">
            <a:avLst/>
          </a:prstGeom>
          <a:blipFill>
            <a:blip r:embed="rId13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43" name="pole tekstowe 42"/>
          <p:cNvSpPr txBox="1"/>
          <p:nvPr/>
        </p:nvSpPr>
        <p:spPr>
          <a:xfrm>
            <a:off x="5184069" y="6377574"/>
            <a:ext cx="1656184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WODA DESZCZOWA DO SANITARIATÓW</a:t>
            </a:r>
            <a:endParaRPr lang="pl-PL" sz="12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80" name="pole tekstowe 79"/>
          <p:cNvSpPr txBox="1"/>
          <p:nvPr/>
        </p:nvSpPr>
        <p:spPr>
          <a:xfrm>
            <a:off x="7040921" y="5196254"/>
            <a:ext cx="205172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CWU ZASILANA Z BATERII SŁONECZNYCH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85" name="pole tekstowe 84"/>
          <p:cNvSpPr txBox="1"/>
          <p:nvPr/>
        </p:nvSpPr>
        <p:spPr>
          <a:xfrm>
            <a:off x="6911752" y="6304002"/>
            <a:ext cx="2232248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CWU PODGRZEWANA POMPĄ CIEPŁA ZASILANĄ </a:t>
            </a:r>
          </a:p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POWIETRZEM Z  TOALET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68" name="pole tekstowe 67"/>
          <p:cNvSpPr txBox="1"/>
          <p:nvPr/>
        </p:nvSpPr>
        <p:spPr>
          <a:xfrm>
            <a:off x="3419872" y="6304002"/>
            <a:ext cx="1728192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CO POMPAMI CIEPŁA ZASILANYMI Z 16 SOND PO 100 M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92" name="pole tekstowe 91"/>
          <p:cNvSpPr txBox="1"/>
          <p:nvPr/>
        </p:nvSpPr>
        <p:spPr>
          <a:xfrm>
            <a:off x="1620180" y="6297905"/>
            <a:ext cx="2232248" cy="5539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1000" i="1" dirty="0" smtClean="0">
                <a:solidFill>
                  <a:srgbClr val="FF0000"/>
                </a:solidFill>
                <a:latin typeface="Arial Black" pitchFamily="34" charset="0"/>
              </a:rPr>
              <a:t>CO POMPAMI CIEPŁA ZASILANYMI WODĄ ZE STUDNI  GŁĘBINOWEJ</a:t>
            </a:r>
            <a:endParaRPr lang="pl-PL" sz="1000" i="1" dirty="0">
              <a:solidFill>
                <a:srgbClr val="FF0000"/>
              </a:solidFill>
              <a:latin typeface="Arial Black" pitchFamily="34" charset="0"/>
            </a:endParaRPr>
          </a:p>
        </p:txBody>
      </p:sp>
      <p:sp>
        <p:nvSpPr>
          <p:cNvPr id="47" name="Prostokąt 46"/>
          <p:cNvSpPr/>
          <p:nvPr/>
        </p:nvSpPr>
        <p:spPr>
          <a:xfrm>
            <a:off x="3743908" y="908720"/>
            <a:ext cx="1152128" cy="720080"/>
          </a:xfrm>
          <a:prstGeom prst="rect">
            <a:avLst/>
          </a:prstGeom>
          <a:blipFill>
            <a:blip r:embed="rId14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95" name="Prostokąt 94"/>
          <p:cNvSpPr/>
          <p:nvPr/>
        </p:nvSpPr>
        <p:spPr>
          <a:xfrm>
            <a:off x="7020272" y="692696"/>
            <a:ext cx="1152128" cy="720080"/>
          </a:xfrm>
          <a:prstGeom prst="rect">
            <a:avLst/>
          </a:prstGeom>
          <a:blipFill>
            <a:blip r:embed="rId15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100" name="Prostokąt 99"/>
          <p:cNvSpPr/>
          <p:nvPr/>
        </p:nvSpPr>
        <p:spPr>
          <a:xfrm rot="5400000">
            <a:off x="2007223" y="562951"/>
            <a:ext cx="1152128" cy="720080"/>
          </a:xfrm>
          <a:prstGeom prst="rect">
            <a:avLst/>
          </a:prstGeom>
          <a:blipFill>
            <a:blip r:embed="rId16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101" name="Prostokąt 100"/>
          <p:cNvSpPr/>
          <p:nvPr/>
        </p:nvSpPr>
        <p:spPr>
          <a:xfrm>
            <a:off x="63007" y="815806"/>
            <a:ext cx="1152128" cy="720080"/>
          </a:xfrm>
          <a:prstGeom prst="rect">
            <a:avLst/>
          </a:prstGeom>
          <a:blipFill dpi="0" rotWithShape="1">
            <a:blip r:embed="rId17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53" name="Prostokąt 52"/>
          <p:cNvSpPr/>
          <p:nvPr/>
        </p:nvSpPr>
        <p:spPr>
          <a:xfrm>
            <a:off x="1381784" y="702753"/>
            <a:ext cx="1152128" cy="720080"/>
          </a:xfrm>
          <a:prstGeom prst="rect">
            <a:avLst/>
          </a:prstGeom>
          <a:blipFill>
            <a:blip r:embed="rId18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6" name="Prostokąt 5"/>
          <p:cNvSpPr/>
          <p:nvPr/>
        </p:nvSpPr>
        <p:spPr>
          <a:xfrm>
            <a:off x="5940152" y="980728"/>
            <a:ext cx="1163257" cy="720080"/>
          </a:xfrm>
          <a:prstGeom prst="rect">
            <a:avLst/>
          </a:prstGeom>
          <a:blipFill>
            <a:blip r:embed="rId19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93" name="Prostokąt 92"/>
          <p:cNvSpPr/>
          <p:nvPr/>
        </p:nvSpPr>
        <p:spPr>
          <a:xfrm>
            <a:off x="7812360" y="836712"/>
            <a:ext cx="1152128" cy="720080"/>
          </a:xfrm>
          <a:prstGeom prst="rect">
            <a:avLst/>
          </a:prstGeom>
          <a:blipFill>
            <a:blip r:embed="rId20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48" name="Prostokąt 47"/>
          <p:cNvSpPr/>
          <p:nvPr/>
        </p:nvSpPr>
        <p:spPr>
          <a:xfrm>
            <a:off x="2987824" y="743798"/>
            <a:ext cx="1152128" cy="720080"/>
          </a:xfrm>
          <a:prstGeom prst="rect">
            <a:avLst/>
          </a:prstGeom>
          <a:blipFill>
            <a:blip r:embed="rId21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cxnSp>
        <p:nvCxnSpPr>
          <p:cNvPr id="105" name="Łącznik prosty ze strzałką 104"/>
          <p:cNvCxnSpPr/>
          <p:nvPr/>
        </p:nvCxnSpPr>
        <p:spPr>
          <a:xfrm flipH="1">
            <a:off x="5940152" y="1412776"/>
            <a:ext cx="1368152" cy="3689520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9" name="Łącznik prosty ze strzałką 108"/>
          <p:cNvCxnSpPr/>
          <p:nvPr/>
        </p:nvCxnSpPr>
        <p:spPr>
          <a:xfrm>
            <a:off x="6876256" y="1700808"/>
            <a:ext cx="288032" cy="144016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1" name="Łącznik prosty ze strzałką 110"/>
          <p:cNvCxnSpPr/>
          <p:nvPr/>
        </p:nvCxnSpPr>
        <p:spPr>
          <a:xfrm flipH="1">
            <a:off x="7164288" y="1556792"/>
            <a:ext cx="648072" cy="288032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3" name="Łącznik prosty ze strzałką 112"/>
          <p:cNvCxnSpPr/>
          <p:nvPr/>
        </p:nvCxnSpPr>
        <p:spPr>
          <a:xfrm flipH="1">
            <a:off x="2987824" y="1628800"/>
            <a:ext cx="792088" cy="720080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5" name="Łącznik prosty ze strzałką 114"/>
          <p:cNvCxnSpPr/>
          <p:nvPr/>
        </p:nvCxnSpPr>
        <p:spPr>
          <a:xfrm flipH="1">
            <a:off x="3923928" y="1463878"/>
            <a:ext cx="31228" cy="668978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7" name="Łącznik prosty ze strzałką 116"/>
          <p:cNvCxnSpPr/>
          <p:nvPr/>
        </p:nvCxnSpPr>
        <p:spPr>
          <a:xfrm>
            <a:off x="2667626" y="1499055"/>
            <a:ext cx="608230" cy="345769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9" name="Łącznik prosty ze strzałką 118"/>
          <p:cNvCxnSpPr>
            <a:stCxn id="53" idx="2"/>
          </p:cNvCxnSpPr>
          <p:nvPr/>
        </p:nvCxnSpPr>
        <p:spPr>
          <a:xfrm>
            <a:off x="1957848" y="1422833"/>
            <a:ext cx="845180" cy="977149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21" name="pole tekstowe 120"/>
          <p:cNvSpPr txBox="1"/>
          <p:nvPr/>
        </p:nvSpPr>
        <p:spPr>
          <a:xfrm>
            <a:off x="5436096" y="5085184"/>
            <a:ext cx="792088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800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 Black" pitchFamily="34" charset="0"/>
              </a:rPr>
              <a:t>POZ. -1</a:t>
            </a:r>
            <a:endParaRPr lang="pl-PL" sz="800" i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 Black" pitchFamily="34" charset="0"/>
            </a:endParaRPr>
          </a:p>
        </p:txBody>
      </p:sp>
      <p:cxnSp>
        <p:nvCxnSpPr>
          <p:cNvPr id="3" name="Łącznik prosty ze strzałką 2"/>
          <p:cNvCxnSpPr/>
          <p:nvPr/>
        </p:nvCxnSpPr>
        <p:spPr>
          <a:xfrm flipH="1" flipV="1">
            <a:off x="5580115" y="2188900"/>
            <a:ext cx="1554150" cy="2954523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Łącznik prosty ze strzałką 11"/>
          <p:cNvCxnSpPr/>
          <p:nvPr/>
        </p:nvCxnSpPr>
        <p:spPr>
          <a:xfrm flipH="1" flipV="1">
            <a:off x="6012162" y="5157192"/>
            <a:ext cx="1401339" cy="504056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8" name="Prostokąt 97"/>
          <p:cNvSpPr/>
          <p:nvPr/>
        </p:nvSpPr>
        <p:spPr>
          <a:xfrm>
            <a:off x="1515498" y="5509171"/>
            <a:ext cx="1152128" cy="720080"/>
          </a:xfrm>
          <a:prstGeom prst="rect">
            <a:avLst/>
          </a:prstGeom>
          <a:blipFill dpi="0" rotWithShape="1">
            <a:blip r:embed="rId22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cxnSp>
        <p:nvCxnSpPr>
          <p:cNvPr id="18" name="Łącznik prosty ze strzałką 17"/>
          <p:cNvCxnSpPr>
            <a:stCxn id="61" idx="1"/>
          </p:cNvCxnSpPr>
          <p:nvPr/>
        </p:nvCxnSpPr>
        <p:spPr>
          <a:xfrm flipH="1">
            <a:off x="6223261" y="2399982"/>
            <a:ext cx="869019" cy="17632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Łącznik prosty ze strzałką 30"/>
          <p:cNvCxnSpPr/>
          <p:nvPr/>
        </p:nvCxnSpPr>
        <p:spPr>
          <a:xfrm flipH="1">
            <a:off x="6012162" y="2780928"/>
            <a:ext cx="2232246" cy="90139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" name="Łącznik prosty ze strzałką 9"/>
          <p:cNvCxnSpPr/>
          <p:nvPr/>
        </p:nvCxnSpPr>
        <p:spPr>
          <a:xfrm flipH="1">
            <a:off x="6806644" y="3435820"/>
            <a:ext cx="789692" cy="929284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8" name="Łącznik prosty ze strzałką 37"/>
          <p:cNvCxnSpPr/>
          <p:nvPr/>
        </p:nvCxnSpPr>
        <p:spPr>
          <a:xfrm flipH="1" flipV="1">
            <a:off x="4247456" y="5157192"/>
            <a:ext cx="900608" cy="288032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04" name="pole tekstowe 103"/>
          <p:cNvSpPr txBox="1"/>
          <p:nvPr/>
        </p:nvSpPr>
        <p:spPr>
          <a:xfrm>
            <a:off x="3779912" y="4941168"/>
            <a:ext cx="792088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800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 Black" pitchFamily="34" charset="0"/>
              </a:rPr>
              <a:t>POZ. - 2</a:t>
            </a:r>
            <a:endParaRPr lang="pl-PL" sz="800" i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 Black" pitchFamily="34" charset="0"/>
            </a:endParaRPr>
          </a:p>
        </p:txBody>
      </p:sp>
      <p:cxnSp>
        <p:nvCxnSpPr>
          <p:cNvPr id="42" name="Łącznik prosty ze strzałką 41"/>
          <p:cNvCxnSpPr>
            <a:stCxn id="67" idx="0"/>
          </p:cNvCxnSpPr>
          <p:nvPr/>
        </p:nvCxnSpPr>
        <p:spPr>
          <a:xfrm flipV="1">
            <a:off x="6363798" y="5013176"/>
            <a:ext cx="440450" cy="612358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91" name="Prostokąt 90"/>
          <p:cNvSpPr/>
          <p:nvPr/>
        </p:nvSpPr>
        <p:spPr>
          <a:xfrm>
            <a:off x="2803028" y="5445224"/>
            <a:ext cx="1152128" cy="720080"/>
          </a:xfrm>
          <a:prstGeom prst="rect">
            <a:avLst/>
          </a:prstGeom>
          <a:blipFill dpi="0" rotWithShape="1">
            <a:blip r:embed="rId23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108" name="pole tekstowe 107"/>
          <p:cNvSpPr txBox="1"/>
          <p:nvPr/>
        </p:nvSpPr>
        <p:spPr>
          <a:xfrm>
            <a:off x="2915816" y="4725144"/>
            <a:ext cx="792088" cy="21544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pl-PL" sz="800" i="1" dirty="0" smtClean="0">
                <a:solidFill>
                  <a:srgbClr val="FF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 Black" pitchFamily="34" charset="0"/>
              </a:rPr>
              <a:t>POZ. -1</a:t>
            </a:r>
            <a:endParaRPr lang="pl-PL" sz="800" i="1" dirty="0">
              <a:solidFill>
                <a:srgbClr val="FF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Arial Black" pitchFamily="34" charset="0"/>
            </a:endParaRPr>
          </a:p>
        </p:txBody>
      </p:sp>
      <p:cxnSp>
        <p:nvCxnSpPr>
          <p:cNvPr id="63" name="Łącznik prosty ze strzałką 62"/>
          <p:cNvCxnSpPr/>
          <p:nvPr/>
        </p:nvCxnSpPr>
        <p:spPr>
          <a:xfrm flipH="1" flipV="1">
            <a:off x="2915816" y="4683333"/>
            <a:ext cx="144016" cy="761891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6" name="Łącznik prosty ze strzałką 115"/>
          <p:cNvCxnSpPr/>
          <p:nvPr/>
        </p:nvCxnSpPr>
        <p:spPr>
          <a:xfrm>
            <a:off x="1205713" y="1520498"/>
            <a:ext cx="2502191" cy="1620470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29" name="Łącznik prosty ze strzałką 1028"/>
          <p:cNvCxnSpPr/>
          <p:nvPr/>
        </p:nvCxnSpPr>
        <p:spPr>
          <a:xfrm flipV="1">
            <a:off x="3131840" y="2680904"/>
            <a:ext cx="864096" cy="100024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41" name="Prostokąt 140"/>
          <p:cNvSpPr/>
          <p:nvPr/>
        </p:nvSpPr>
        <p:spPr>
          <a:xfrm>
            <a:off x="899592" y="3429000"/>
            <a:ext cx="1152128" cy="720080"/>
          </a:xfrm>
          <a:prstGeom prst="rect">
            <a:avLst/>
          </a:prstGeom>
          <a:blipFill>
            <a:blip r:embed="rId24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144" name="Prostokąt 143"/>
          <p:cNvSpPr/>
          <p:nvPr/>
        </p:nvSpPr>
        <p:spPr>
          <a:xfrm>
            <a:off x="107504" y="1988840"/>
            <a:ext cx="1152128" cy="720080"/>
          </a:xfrm>
          <a:prstGeom prst="rect">
            <a:avLst/>
          </a:prstGeom>
          <a:blipFill>
            <a:blip r:embed="rId25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145" name="Prostokąt 144"/>
          <p:cNvSpPr/>
          <p:nvPr/>
        </p:nvSpPr>
        <p:spPr>
          <a:xfrm>
            <a:off x="899592" y="4653136"/>
            <a:ext cx="1152128" cy="720080"/>
          </a:xfrm>
          <a:prstGeom prst="rect">
            <a:avLst/>
          </a:prstGeom>
          <a:blipFill>
            <a:blip r:embed="rId26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25" name="Prostokąt 24"/>
          <p:cNvSpPr/>
          <p:nvPr/>
        </p:nvSpPr>
        <p:spPr>
          <a:xfrm>
            <a:off x="539552" y="2204864"/>
            <a:ext cx="1152128" cy="720080"/>
          </a:xfrm>
          <a:prstGeom prst="rect">
            <a:avLst/>
          </a:prstGeom>
          <a:blipFill>
            <a:blip r:embed="rId27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cxnSp>
        <p:nvCxnSpPr>
          <p:cNvPr id="110" name="Łącznik prosty ze strzałką 109"/>
          <p:cNvCxnSpPr>
            <a:stCxn id="25" idx="3"/>
          </p:cNvCxnSpPr>
          <p:nvPr/>
        </p:nvCxnSpPr>
        <p:spPr>
          <a:xfrm flipV="1">
            <a:off x="1691680" y="1916832"/>
            <a:ext cx="1296144" cy="648072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14" name="Łącznik prosty ze strzałką 113"/>
          <p:cNvCxnSpPr>
            <a:stCxn id="83" idx="0"/>
          </p:cNvCxnSpPr>
          <p:nvPr/>
        </p:nvCxnSpPr>
        <p:spPr>
          <a:xfrm flipV="1">
            <a:off x="1080120" y="4653136"/>
            <a:ext cx="1475656" cy="1248175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2" name="Łącznik prosty ze strzałką 121"/>
          <p:cNvCxnSpPr>
            <a:stCxn id="98" idx="0"/>
          </p:cNvCxnSpPr>
          <p:nvPr/>
        </p:nvCxnSpPr>
        <p:spPr>
          <a:xfrm flipV="1">
            <a:off x="2091562" y="4653136"/>
            <a:ext cx="752246" cy="856035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8" name="Łącznik prosty ze strzałką 127"/>
          <p:cNvCxnSpPr/>
          <p:nvPr/>
        </p:nvCxnSpPr>
        <p:spPr>
          <a:xfrm>
            <a:off x="1259632" y="2060848"/>
            <a:ext cx="1656184" cy="2592288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33" name="Prostokąt 132"/>
          <p:cNvSpPr/>
          <p:nvPr/>
        </p:nvSpPr>
        <p:spPr>
          <a:xfrm>
            <a:off x="539552" y="3717032"/>
            <a:ext cx="1152128" cy="720080"/>
          </a:xfrm>
          <a:prstGeom prst="rect">
            <a:avLst/>
          </a:prstGeom>
          <a:blipFill>
            <a:blip r:embed="rId28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134" name="Prostokąt 133"/>
          <p:cNvSpPr/>
          <p:nvPr/>
        </p:nvSpPr>
        <p:spPr>
          <a:xfrm>
            <a:off x="8172400" y="1671940"/>
            <a:ext cx="720080" cy="1154058"/>
          </a:xfrm>
          <a:prstGeom prst="rect">
            <a:avLst/>
          </a:prstGeom>
          <a:blipFill>
            <a:blip r:embed="rId29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61" name="Prostokąt 60"/>
          <p:cNvSpPr/>
          <p:nvPr/>
        </p:nvSpPr>
        <p:spPr>
          <a:xfrm>
            <a:off x="7092280" y="2039942"/>
            <a:ext cx="1152128" cy="720080"/>
          </a:xfrm>
          <a:prstGeom prst="rect">
            <a:avLst/>
          </a:prstGeom>
          <a:blipFill>
            <a:blip r:embed="rId30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/>
          </a:p>
        </p:txBody>
      </p:sp>
      <p:sp>
        <p:nvSpPr>
          <p:cNvPr id="97" name="Prostokąt 96"/>
          <p:cNvSpPr/>
          <p:nvPr/>
        </p:nvSpPr>
        <p:spPr>
          <a:xfrm>
            <a:off x="107504" y="4725144"/>
            <a:ext cx="1152128" cy="720080"/>
          </a:xfrm>
          <a:prstGeom prst="rect">
            <a:avLst/>
          </a:prstGeom>
          <a:blipFill>
            <a:blip r:embed="rId31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cxnSp>
        <p:nvCxnSpPr>
          <p:cNvPr id="76" name="Łącznik prosty ze strzałką 75"/>
          <p:cNvCxnSpPr/>
          <p:nvPr/>
        </p:nvCxnSpPr>
        <p:spPr>
          <a:xfrm flipV="1">
            <a:off x="4860032" y="5157192"/>
            <a:ext cx="1728192" cy="432048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79" name="Łącznik prosty ze strzałką 78"/>
          <p:cNvCxnSpPr/>
          <p:nvPr/>
        </p:nvCxnSpPr>
        <p:spPr>
          <a:xfrm flipV="1">
            <a:off x="1259632" y="3933056"/>
            <a:ext cx="2088232" cy="936104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87" name="Łącznik prosty ze strzałką 86"/>
          <p:cNvCxnSpPr/>
          <p:nvPr/>
        </p:nvCxnSpPr>
        <p:spPr>
          <a:xfrm flipV="1">
            <a:off x="2915816" y="3861048"/>
            <a:ext cx="0" cy="288032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0" name="Łącznik prosty ze strzałką 89"/>
          <p:cNvCxnSpPr/>
          <p:nvPr/>
        </p:nvCxnSpPr>
        <p:spPr>
          <a:xfrm flipV="1">
            <a:off x="1691680" y="3501008"/>
            <a:ext cx="3960440" cy="360040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02" name="Łącznik prosty ze strzałką 101"/>
          <p:cNvCxnSpPr/>
          <p:nvPr/>
        </p:nvCxnSpPr>
        <p:spPr>
          <a:xfrm flipH="1" flipV="1">
            <a:off x="2987824" y="3212976"/>
            <a:ext cx="288032" cy="504056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5" name="Łącznik prosty ze strzałką 124"/>
          <p:cNvCxnSpPr/>
          <p:nvPr/>
        </p:nvCxnSpPr>
        <p:spPr>
          <a:xfrm>
            <a:off x="4067944" y="3645024"/>
            <a:ext cx="432048" cy="1368152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7" name="Łącznik prosty ze strzałką 126"/>
          <p:cNvCxnSpPr/>
          <p:nvPr/>
        </p:nvCxnSpPr>
        <p:spPr>
          <a:xfrm flipV="1">
            <a:off x="4067944" y="2204864"/>
            <a:ext cx="1080120" cy="1440160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37" name="Łącznik prosty ze strzałką 136"/>
          <p:cNvCxnSpPr/>
          <p:nvPr/>
        </p:nvCxnSpPr>
        <p:spPr>
          <a:xfrm flipH="1">
            <a:off x="2627784" y="2636912"/>
            <a:ext cx="288032" cy="936104"/>
          </a:xfrm>
          <a:prstGeom prst="straightConnector1">
            <a:avLst/>
          </a:prstGeom>
          <a:ln w="19050">
            <a:solidFill>
              <a:srgbClr val="0070C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xmlns="" val="1681314830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1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1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" dur="500"/>
                                        <p:tgtEl>
                                          <p:spTgt spid="1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7" dur="500"/>
                                        <p:tgtEl>
                                          <p:spTgt spid="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0" dur="500"/>
                                        <p:tgtEl>
                                          <p:spTgt spid="1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3" dur="500"/>
                                        <p:tgtEl>
                                          <p:spTgt spid="1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6" dur="500"/>
                                        <p:tgtEl>
                                          <p:spTgt spid="10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1" dur="500"/>
                                        <p:tgtEl>
                                          <p:spTgt spid="5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2" fill="hold">
                      <p:stCondLst>
                        <p:cond delay="indefinite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46" dur="500"/>
                                        <p:tgtEl>
                                          <p:spTgt spid="1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7" fill="hold">
                      <p:stCondLst>
                        <p:cond delay="indefinite"/>
                      </p:stCondLst>
                      <p:childTnLst>
                        <p:par>
                          <p:cTn id="48" fill="hold">
                            <p:stCondLst>
                              <p:cond delay="0"/>
                            </p:stCondLst>
                            <p:childTnLst>
                              <p:par>
                                <p:cTn id="49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1" dur="500"/>
                                        <p:tgtEl>
                                          <p:spTgt spid="9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6" dur="500"/>
                                        <p:tgtEl>
                                          <p:spTgt spid="7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7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59" dur="500"/>
                                        <p:tgtEl>
                                          <p:spTgt spid="8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64" dur="500"/>
                                        <p:tgtEl>
                                          <p:spTgt spid="5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5" fill="hold">
                      <p:stCondLst>
                        <p:cond delay="indefinite"/>
                      </p:stCondLst>
                      <p:childTnLst>
                        <p:par>
                          <p:cTn id="66" fill="hold">
                            <p:stCondLst>
                              <p:cond delay="0"/>
                            </p:stCondLst>
                            <p:childTnLst>
                              <p:par>
                                <p:cTn id="67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69" dur="500"/>
                                        <p:tgtEl>
                                          <p:spTgt spid="1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0" fill="hold">
                      <p:stCondLst>
                        <p:cond delay="indefinite"/>
                      </p:stCondLst>
                      <p:childTnLst>
                        <p:par>
                          <p:cTn id="71" fill="hold">
                            <p:stCondLst>
                              <p:cond delay="0"/>
                            </p:stCondLst>
                            <p:childTnLst>
                              <p:par>
                                <p:cTn id="72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4" dur="500"/>
                                        <p:tgtEl>
                                          <p:spTgt spid="6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5" fill="hold">
                      <p:stCondLst>
                        <p:cond delay="indefinite"/>
                      </p:stCondLst>
                      <p:childTnLst>
                        <p:par>
                          <p:cTn id="76" fill="hold">
                            <p:stCondLst>
                              <p:cond delay="0"/>
                            </p:stCondLst>
                            <p:childTnLst>
                              <p:par>
                                <p:cTn id="77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9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0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82" dur="5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3" fill="hold">
                      <p:stCondLst>
                        <p:cond delay="indefinite"/>
                      </p:stCondLst>
                      <p:childTnLst>
                        <p:par>
                          <p:cTn id="84" fill="hold">
                            <p:stCondLst>
                              <p:cond delay="0"/>
                            </p:stCondLst>
                            <p:childTnLst>
                              <p:par>
                                <p:cTn id="8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87" dur="500"/>
                                        <p:tgtEl>
                                          <p:spTgt spid="5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8" fill="hold">
                      <p:stCondLst>
                        <p:cond delay="indefinite"/>
                      </p:stCondLst>
                      <p:childTnLst>
                        <p:par>
                          <p:cTn id="89" fill="hold">
                            <p:stCondLst>
                              <p:cond delay="0"/>
                            </p:stCondLst>
                            <p:childTnLst>
                              <p:par>
                                <p:cTn id="9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92" dur="500"/>
                                        <p:tgtEl>
                                          <p:spTgt spid="10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3" fill="hold">
                      <p:stCondLst>
                        <p:cond delay="indefinite"/>
                      </p:stCondLst>
                      <p:childTnLst>
                        <p:par>
                          <p:cTn id="94" fill="hold">
                            <p:stCondLst>
                              <p:cond delay="0"/>
                            </p:stCondLst>
                            <p:childTnLst>
                              <p:par>
                                <p:cTn id="9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97" dur="500"/>
                                        <p:tgtEl>
                                          <p:spTgt spid="1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8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0" dur="500"/>
                                        <p:tgtEl>
                                          <p:spTgt spid="10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1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3" dur="500"/>
                                        <p:tgtEl>
                                          <p:spTgt spid="1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4" fill="hold">
                      <p:stCondLst>
                        <p:cond delay="indefinite"/>
                      </p:stCondLst>
                      <p:childTnLst>
                        <p:par>
                          <p:cTn id="105" fill="hold">
                            <p:stCondLst>
                              <p:cond delay="0"/>
                            </p:stCondLst>
                            <p:childTnLst>
                              <p:par>
                                <p:cTn id="106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8" dur="500"/>
                                        <p:tgtEl>
                                          <p:spTgt spid="9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9" fill="hold">
                      <p:stCondLst>
                        <p:cond delay="indefinite"/>
                      </p:stCondLst>
                      <p:childTnLst>
                        <p:par>
                          <p:cTn id="110" fill="hold">
                            <p:stCondLst>
                              <p:cond delay="0"/>
                            </p:stCondLst>
                            <p:childTnLst>
                              <p:par>
                                <p:cTn id="111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13" dur="500"/>
                                        <p:tgtEl>
                                          <p:spTgt spid="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4" fill="hold">
                      <p:stCondLst>
                        <p:cond delay="indefinite"/>
                      </p:stCondLst>
                      <p:childTnLst>
                        <p:par>
                          <p:cTn id="115" fill="hold">
                            <p:stCondLst>
                              <p:cond delay="0"/>
                            </p:stCondLst>
                            <p:childTnLst>
                              <p:par>
                                <p:cTn id="116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18" dur="500"/>
                                        <p:tgtEl>
                                          <p:spTgt spid="9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9" fill="hold">
                      <p:stCondLst>
                        <p:cond delay="indefinite"/>
                      </p:stCondLst>
                      <p:childTnLst>
                        <p:par>
                          <p:cTn id="120" fill="hold">
                            <p:stCondLst>
                              <p:cond delay="0"/>
                            </p:stCondLst>
                            <p:childTnLst>
                              <p:par>
                                <p:cTn id="121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3" dur="500"/>
                                        <p:tgtEl>
                                          <p:spTgt spid="1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4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6" dur="500"/>
                                        <p:tgtEl>
                                          <p:spTgt spid="1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7" fill="hold">
                      <p:stCondLst>
                        <p:cond delay="indefinite"/>
                      </p:stCondLst>
                      <p:childTnLst>
                        <p:par>
                          <p:cTn id="128" fill="hold">
                            <p:stCondLst>
                              <p:cond delay="0"/>
                            </p:stCondLst>
                            <p:childTnLst>
                              <p:par>
                                <p:cTn id="129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31" dur="500"/>
                                        <p:tgtEl>
                                          <p:spTgt spid="6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2" fill="hold">
                      <p:stCondLst>
                        <p:cond delay="indefinite"/>
                      </p:stCondLst>
                      <p:childTnLst>
                        <p:par>
                          <p:cTn id="133" fill="hold">
                            <p:stCondLst>
                              <p:cond delay="0"/>
                            </p:stCondLst>
                            <p:childTnLst>
                              <p:par>
                                <p:cTn id="134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36" dur="500"/>
                                        <p:tgtEl>
                                          <p:spTgt spid="1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7" fill="hold">
                      <p:stCondLst>
                        <p:cond delay="indefinite"/>
                      </p:stCondLst>
                      <p:childTnLst>
                        <p:par>
                          <p:cTn id="138" fill="hold">
                            <p:stCondLst>
                              <p:cond delay="0"/>
                            </p:stCondLst>
                            <p:childTnLst>
                              <p:par>
                                <p:cTn id="139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41" dur="500"/>
                                        <p:tgtEl>
                                          <p:spTgt spid="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2" fill="hold">
                      <p:stCondLst>
                        <p:cond delay="indefinite"/>
                      </p:stCondLst>
                      <p:childTnLst>
                        <p:par>
                          <p:cTn id="143" fill="hold">
                            <p:stCondLst>
                              <p:cond delay="0"/>
                            </p:stCondLst>
                            <p:childTnLst>
                              <p:par>
                                <p:cTn id="144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46" dur="500"/>
                                        <p:tgtEl>
                                          <p:spTgt spid="7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7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49" dur="500"/>
                                        <p:tgtEl>
                                          <p:spTgt spid="6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0" fill="hold">
                      <p:stCondLst>
                        <p:cond delay="indefinite"/>
                      </p:stCondLst>
                      <p:childTnLst>
                        <p:par>
                          <p:cTn id="151" fill="hold">
                            <p:stCondLst>
                              <p:cond delay="0"/>
                            </p:stCondLst>
                            <p:childTnLst>
                              <p:par>
                                <p:cTn id="152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54" dur="500"/>
                                        <p:tgtEl>
                                          <p:spTgt spid="8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5" fill="hold">
                      <p:stCondLst>
                        <p:cond delay="indefinite"/>
                      </p:stCondLst>
                      <p:childTnLst>
                        <p:par>
                          <p:cTn id="156" fill="hold">
                            <p:stCondLst>
                              <p:cond delay="0"/>
                            </p:stCondLst>
                            <p:childTnLst>
                              <p:par>
                                <p:cTn id="157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59" dur="500"/>
                                        <p:tgtEl>
                                          <p:spTgt spid="6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0" fill="hold">
                      <p:stCondLst>
                        <p:cond delay="indefinite"/>
                      </p:stCondLst>
                      <p:childTnLst>
                        <p:par>
                          <p:cTn id="161" fill="hold">
                            <p:stCondLst>
                              <p:cond delay="0"/>
                            </p:stCondLst>
                            <p:childTnLst>
                              <p:par>
                                <p:cTn id="162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64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5" fill="hold">
                      <p:stCondLst>
                        <p:cond delay="indefinite"/>
                      </p:stCondLst>
                      <p:childTnLst>
                        <p:par>
                          <p:cTn id="166" fill="hold">
                            <p:stCondLst>
                              <p:cond delay="0"/>
                            </p:stCondLst>
                            <p:childTnLst>
                              <p:par>
                                <p:cTn id="167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69" dur="500"/>
                                        <p:tgtEl>
                                          <p:spTgt spid="8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0" fill="hold">
                      <p:stCondLst>
                        <p:cond delay="indefinite"/>
                      </p:stCondLst>
                      <p:childTnLst>
                        <p:par>
                          <p:cTn id="171" fill="hold">
                            <p:stCondLst>
                              <p:cond delay="0"/>
                            </p:stCondLst>
                            <p:childTnLst>
                              <p:par>
                                <p:cTn id="172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4" dur="500"/>
                                        <p:tgtEl>
                                          <p:spTgt spid="7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5" fill="hold">
                      <p:stCondLst>
                        <p:cond delay="indefinite"/>
                      </p:stCondLst>
                      <p:childTnLst>
                        <p:par>
                          <p:cTn id="176" fill="hold">
                            <p:stCondLst>
                              <p:cond delay="0"/>
                            </p:stCondLst>
                            <p:childTnLst>
                              <p:par>
                                <p:cTn id="177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9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0" fill="hold">
                      <p:stCondLst>
                        <p:cond delay="indefinite"/>
                      </p:stCondLst>
                      <p:childTnLst>
                        <p:par>
                          <p:cTn id="181" fill="hold">
                            <p:stCondLst>
                              <p:cond delay="0"/>
                            </p:stCondLst>
                            <p:childTnLst>
                              <p:par>
                                <p:cTn id="182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84" dur="500"/>
                                        <p:tgtEl>
                                          <p:spTgt spid="4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5" fill="hold">
                      <p:stCondLst>
                        <p:cond delay="indefinite"/>
                      </p:stCondLst>
                      <p:childTnLst>
                        <p:par>
                          <p:cTn id="186" fill="hold">
                            <p:stCondLst>
                              <p:cond delay="0"/>
                            </p:stCondLst>
                            <p:childTnLst>
                              <p:par>
                                <p:cTn id="187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89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0" fill="hold">
                      <p:stCondLst>
                        <p:cond delay="indefinite"/>
                      </p:stCondLst>
                      <p:childTnLst>
                        <p:par>
                          <p:cTn id="191" fill="hold">
                            <p:stCondLst>
                              <p:cond delay="0"/>
                            </p:stCondLst>
                            <p:childTnLst>
                              <p:par>
                                <p:cTn id="192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94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5" fill="hold">
                      <p:stCondLst>
                        <p:cond delay="indefinite"/>
                      </p:stCondLst>
                      <p:childTnLst>
                        <p:par>
                          <p:cTn id="196" fill="hold">
                            <p:stCondLst>
                              <p:cond delay="0"/>
                            </p:stCondLst>
                            <p:childTnLst>
                              <p:par>
                                <p:cTn id="197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99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0" fill="hold">
                      <p:stCondLst>
                        <p:cond delay="indefinite"/>
                      </p:stCondLst>
                      <p:childTnLst>
                        <p:par>
                          <p:cTn id="201" fill="hold">
                            <p:stCondLst>
                              <p:cond delay="0"/>
                            </p:stCondLst>
                            <p:childTnLst>
                              <p:par>
                                <p:cTn id="202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04" dur="500"/>
                                        <p:tgtEl>
                                          <p:spTgt spid="9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05" fill="hold">
                      <p:stCondLst>
                        <p:cond delay="indefinite"/>
                      </p:stCondLst>
                      <p:childTnLst>
                        <p:par>
                          <p:cTn id="206" fill="hold">
                            <p:stCondLst>
                              <p:cond delay="0"/>
                            </p:stCondLst>
                            <p:childTnLst>
                              <p:par>
                                <p:cTn id="207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09" dur="500"/>
                                        <p:tgtEl>
                                          <p:spTgt spid="9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0" fill="hold">
                      <p:stCondLst>
                        <p:cond delay="indefinite"/>
                      </p:stCondLst>
                      <p:childTnLst>
                        <p:par>
                          <p:cTn id="211" fill="hold">
                            <p:stCondLst>
                              <p:cond delay="0"/>
                            </p:stCondLst>
                            <p:childTnLst>
                              <p:par>
                                <p:cTn id="212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14" dur="500"/>
                                        <p:tgtEl>
                                          <p:spTgt spid="10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5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17" dur="500"/>
                                        <p:tgtEl>
                                          <p:spTgt spid="10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8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0" dur="500"/>
                                        <p:tgtEl>
                                          <p:spTgt spid="1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1" fill="hold">
                      <p:stCondLst>
                        <p:cond delay="indefinite"/>
                      </p:stCondLst>
                      <p:childTnLst>
                        <p:par>
                          <p:cTn id="222" fill="hold">
                            <p:stCondLst>
                              <p:cond delay="0"/>
                            </p:stCondLst>
                            <p:childTnLst>
                              <p:par>
                                <p:cTn id="223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5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6" fill="hold">
                      <p:stCondLst>
                        <p:cond delay="indefinite"/>
                      </p:stCondLst>
                      <p:childTnLst>
                        <p:par>
                          <p:cTn id="227" fill="hold">
                            <p:stCondLst>
                              <p:cond delay="0"/>
                            </p:stCondLst>
                            <p:childTnLst>
                              <p:par>
                                <p:cTn id="228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30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1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33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4" fill="hold">
                      <p:stCondLst>
                        <p:cond delay="indefinite"/>
                      </p:stCondLst>
                      <p:childTnLst>
                        <p:par>
                          <p:cTn id="235" fill="hold">
                            <p:stCondLst>
                              <p:cond delay="0"/>
                            </p:stCondLst>
                            <p:childTnLst>
                              <p:par>
                                <p:cTn id="236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38" dur="500"/>
                                        <p:tgtEl>
                                          <p:spTgt spid="1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9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41" dur="500"/>
                                        <p:tgtEl>
                                          <p:spTgt spid="1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2" fill="hold">
                      <p:stCondLst>
                        <p:cond delay="indefinite"/>
                      </p:stCondLst>
                      <p:childTnLst>
                        <p:par>
                          <p:cTn id="243" fill="hold">
                            <p:stCondLst>
                              <p:cond delay="0"/>
                            </p:stCondLst>
                            <p:childTnLst>
                              <p:par>
                                <p:cTn id="244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46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7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49" dur="500"/>
                                        <p:tgtEl>
                                          <p:spTgt spid="1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0" fill="hold">
                      <p:stCondLst>
                        <p:cond delay="indefinite"/>
                      </p:stCondLst>
                      <p:childTnLst>
                        <p:par>
                          <p:cTn id="251" fill="hold">
                            <p:stCondLst>
                              <p:cond delay="0"/>
                            </p:stCondLst>
                            <p:childTnLst>
                              <p:par>
                                <p:cTn id="252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54" dur="500"/>
                                        <p:tgtEl>
                                          <p:spTgt spid="6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5" fill="hold">
                      <p:stCondLst>
                        <p:cond delay="indefinite"/>
                      </p:stCondLst>
                      <p:childTnLst>
                        <p:par>
                          <p:cTn id="256" fill="hold">
                            <p:stCondLst>
                              <p:cond delay="0"/>
                            </p:stCondLst>
                            <p:childTnLst>
                              <p:par>
                                <p:cTn id="257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59" dur="500"/>
                                        <p:tgtEl>
                                          <p:spTgt spid="5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0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62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3" fill="hold">
                      <p:stCondLst>
                        <p:cond delay="indefinite"/>
                      </p:stCondLst>
                      <p:childTnLst>
                        <p:par>
                          <p:cTn id="264" fill="hold">
                            <p:stCondLst>
                              <p:cond delay="0"/>
                            </p:stCondLst>
                            <p:childTnLst>
                              <p:par>
                                <p:cTn id="265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67" dur="500"/>
                                        <p:tgtEl>
                                          <p:spTgt spid="4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8" fill="hold">
                      <p:stCondLst>
                        <p:cond delay="indefinite"/>
                      </p:stCondLst>
                      <p:childTnLst>
                        <p:par>
                          <p:cTn id="269" fill="hold">
                            <p:stCondLst>
                              <p:cond delay="0"/>
                            </p:stCondLst>
                            <p:childTnLst>
                              <p:par>
                                <p:cTn id="27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72" dur="500"/>
                                        <p:tgtEl>
                                          <p:spTgt spid="4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73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75" dur="500"/>
                                        <p:tgtEl>
                                          <p:spTgt spid="1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6" fill="hold">
                      <p:stCondLst>
                        <p:cond delay="indefinite"/>
                      </p:stCondLst>
                      <p:childTnLst>
                        <p:par>
                          <p:cTn id="277" fill="hold">
                            <p:stCondLst>
                              <p:cond delay="0"/>
                            </p:stCondLst>
                            <p:childTnLst>
                              <p:par>
                                <p:cTn id="278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80" dur="500"/>
                                        <p:tgtEl>
                                          <p:spTgt spid="4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81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83" dur="500"/>
                                        <p:tgtEl>
                                          <p:spTgt spid="1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4" fill="hold">
                      <p:stCondLst>
                        <p:cond delay="indefinite"/>
                      </p:stCondLst>
                      <p:childTnLst>
                        <p:par>
                          <p:cTn id="285" fill="hold">
                            <p:stCondLst>
                              <p:cond delay="0"/>
                            </p:stCondLst>
                            <p:childTnLst>
                              <p:par>
                                <p:cTn id="286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88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9" fill="hold">
                      <p:stCondLst>
                        <p:cond delay="indefinite"/>
                      </p:stCondLst>
                      <p:childTnLst>
                        <p:par>
                          <p:cTn id="290" fill="hold">
                            <p:stCondLst>
                              <p:cond delay="0"/>
                            </p:stCondLst>
                            <p:childTnLst>
                              <p:par>
                                <p:cTn id="291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93" dur="500"/>
                                        <p:tgtEl>
                                          <p:spTgt spid="6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4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96" dur="5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7" fill="hold">
                      <p:stCondLst>
                        <p:cond delay="indefinite"/>
                      </p:stCondLst>
                      <p:childTnLst>
                        <p:par>
                          <p:cTn id="298" fill="hold">
                            <p:stCondLst>
                              <p:cond delay="0"/>
                            </p:stCondLst>
                            <p:childTnLst>
                              <p:par>
                                <p:cTn id="299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01" dur="500"/>
                                        <p:tgtEl>
                                          <p:spTgt spid="8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2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04" dur="5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05" fill="hold">
                      <p:stCondLst>
                        <p:cond delay="indefinite"/>
                      </p:stCondLst>
                      <p:childTnLst>
                        <p:par>
                          <p:cTn id="306" fill="hold">
                            <p:stCondLst>
                              <p:cond delay="0"/>
                            </p:stCondLst>
                            <p:childTnLst>
                              <p:par>
                                <p:cTn id="307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09" dur="500"/>
                                        <p:tgtEl>
                                          <p:spTgt spid="5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0" fill="hold">
                      <p:stCondLst>
                        <p:cond delay="indefinite"/>
                      </p:stCondLst>
                      <p:childTnLst>
                        <p:par>
                          <p:cTn id="311" fill="hold">
                            <p:stCondLst>
                              <p:cond delay="0"/>
                            </p:stCondLst>
                            <p:childTnLst>
                              <p:par>
                                <p:cTn id="312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14" dur="50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15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17" dur="500"/>
                                        <p:tgtEl>
                                          <p:spTgt spid="1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8" fill="hold">
                      <p:stCondLst>
                        <p:cond delay="indefinite"/>
                      </p:stCondLst>
                      <p:childTnLst>
                        <p:par>
                          <p:cTn id="319" fill="hold">
                            <p:stCondLst>
                              <p:cond delay="0"/>
                            </p:stCondLst>
                            <p:childTnLst>
                              <p:par>
                                <p:cTn id="320" presetID="4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22" dur="500"/>
                                        <p:tgtEl>
                                          <p:spTgt spid="10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3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25" dur="500"/>
                                        <p:tgtEl>
                                          <p:spTgt spid="1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31" grpId="0" animBg="1"/>
      <p:bldP spid="143" grpId="0" animBg="1"/>
      <p:bldP spid="27" grpId="0"/>
      <p:bldP spid="19" grpId="0"/>
      <p:bldP spid="5" grpId="0" animBg="1"/>
      <p:bldP spid="20" grpId="0" animBg="1"/>
      <p:bldP spid="44" grpId="0"/>
      <p:bldP spid="49" grpId="0"/>
      <p:bldP spid="51" grpId="0"/>
      <p:bldP spid="52" grpId="0"/>
      <p:bldP spid="55" grpId="0" animBg="1"/>
      <p:bldP spid="56" grpId="0"/>
      <p:bldP spid="57" grpId="0"/>
      <p:bldP spid="60" grpId="0" animBg="1"/>
      <p:bldP spid="64" grpId="0"/>
      <p:bldP spid="67" grpId="0" animBg="1"/>
      <p:bldP spid="72" grpId="0" animBg="1"/>
      <p:bldP spid="83" grpId="0" animBg="1"/>
      <p:bldP spid="82" grpId="0" animBg="1"/>
      <p:bldP spid="43" grpId="0"/>
      <p:bldP spid="80" grpId="0"/>
      <p:bldP spid="85" grpId="0"/>
      <p:bldP spid="68" grpId="0"/>
      <p:bldP spid="92" grpId="0"/>
      <p:bldP spid="47" grpId="0" animBg="1"/>
      <p:bldP spid="95" grpId="0" animBg="1"/>
      <p:bldP spid="100" grpId="0" animBg="1"/>
      <p:bldP spid="101" grpId="0" animBg="1"/>
      <p:bldP spid="53" grpId="0" animBg="1"/>
      <p:bldP spid="6" grpId="0" animBg="1"/>
      <p:bldP spid="93" grpId="0" animBg="1"/>
      <p:bldP spid="48" grpId="0" animBg="1"/>
      <p:bldP spid="98" grpId="0" animBg="1"/>
      <p:bldP spid="91" grpId="0" animBg="1"/>
      <p:bldP spid="141" grpId="0" animBg="1"/>
      <p:bldP spid="144" grpId="0" animBg="1"/>
      <p:bldP spid="145" grpId="0" animBg="1"/>
      <p:bldP spid="25" grpId="0" animBg="1"/>
      <p:bldP spid="133" grpId="0" animBg="1"/>
      <p:bldP spid="134" grpId="0" animBg="1"/>
      <p:bldP spid="61" grpId="0" animBg="1"/>
      <p:bldP spid="97" grpId="0" animBg="1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467544" y="0"/>
            <a:ext cx="8229600" cy="1143000"/>
          </a:xfrm>
        </p:spPr>
        <p:txBody>
          <a:bodyPr/>
          <a:lstStyle/>
          <a:p>
            <a:r>
              <a:rPr lang="pl-PL" sz="2400" b="1" dirty="0" smtClean="0"/>
              <a:t>Porównanie efektywności energetycznej</a:t>
            </a:r>
            <a:endParaRPr lang="pl-PL" sz="2400" b="1" dirty="0"/>
          </a:p>
        </p:txBody>
      </p:sp>
      <p:graphicFrame>
        <p:nvGraphicFramePr>
          <p:cNvPr id="5" name="Wykres 4"/>
          <p:cNvGraphicFramePr>
            <a:graphicFrameLocks/>
          </p:cNvGraphicFramePr>
          <p:nvPr/>
        </p:nvGraphicFramePr>
        <p:xfrm>
          <a:off x="0" y="1268760"/>
          <a:ext cx="8748464" cy="4824536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</p:spTree>
    <p:extLst>
      <p:ext uri="{BB962C8B-B14F-4D97-AF65-F5344CB8AC3E}">
        <p14:creationId xmlns:p14="http://schemas.microsoft.com/office/powerpoint/2010/main" xmlns="" val="360703996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Prostokąt 4"/>
          <p:cNvSpPr/>
          <p:nvPr/>
        </p:nvSpPr>
        <p:spPr>
          <a:xfrm>
            <a:off x="-396552" y="1196752"/>
            <a:ext cx="8568952" cy="484748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714375" lvl="1" indent="-257175" algn="just">
              <a:lnSpc>
                <a:spcPct val="150000"/>
              </a:lnSpc>
              <a:spcBef>
                <a:spcPts val="1800"/>
              </a:spcBef>
              <a:buFont typeface="Wingdings" pitchFamily="2" charset="2"/>
              <a:buChar char="Ø"/>
            </a:pPr>
            <a:r>
              <a:rPr lang="pl-PL" altLang="pl-PL" sz="2400" dirty="0" smtClean="0">
                <a:latin typeface="+mn-lt"/>
              </a:rPr>
              <a:t> </a:t>
            </a:r>
            <a:r>
              <a:rPr lang="pl-PL" altLang="pl-PL" sz="2800" dirty="0" smtClean="0">
                <a:latin typeface="+mn-lt"/>
              </a:rPr>
              <a:t>Poprawa izolacyjności (dwukrotne zwiększenie grubości  izolacji  i zastosowanie zestawów </a:t>
            </a:r>
            <a:r>
              <a:rPr lang="pl-PL" altLang="pl-PL" sz="2800" dirty="0" err="1" smtClean="0">
                <a:latin typeface="+mn-lt"/>
              </a:rPr>
              <a:t>trzyszybowych</a:t>
            </a:r>
            <a:r>
              <a:rPr lang="pl-PL" altLang="pl-PL" sz="2800" dirty="0" smtClean="0">
                <a:latin typeface="+mn-lt"/>
              </a:rPr>
              <a:t>) – </a:t>
            </a:r>
            <a:r>
              <a:rPr lang="pl-PL" altLang="pl-PL" sz="2800" b="1" dirty="0" smtClean="0">
                <a:latin typeface="+mn-lt"/>
              </a:rPr>
              <a:t>12 % </a:t>
            </a:r>
          </a:p>
          <a:p>
            <a:pPr marL="714375" lvl="1" indent="-257175" algn="just">
              <a:lnSpc>
                <a:spcPct val="150000"/>
              </a:lnSpc>
              <a:spcBef>
                <a:spcPts val="1800"/>
              </a:spcBef>
              <a:buFont typeface="Wingdings" pitchFamily="2" charset="2"/>
              <a:buChar char="Ø"/>
            </a:pPr>
            <a:r>
              <a:rPr lang="pl-PL" altLang="pl-PL" sz="2800" b="1" dirty="0" smtClean="0">
                <a:latin typeface="+mn-lt"/>
              </a:rPr>
              <a:t> </a:t>
            </a:r>
            <a:r>
              <a:rPr lang="pl-PL" altLang="pl-PL" sz="2800" dirty="0" smtClean="0">
                <a:latin typeface="+mn-lt"/>
              </a:rPr>
              <a:t>Zastosowanie wentylacji z rekuperacją – </a:t>
            </a:r>
            <a:r>
              <a:rPr lang="pl-PL" altLang="pl-PL" sz="2800" b="1" dirty="0" smtClean="0">
                <a:latin typeface="+mn-lt"/>
              </a:rPr>
              <a:t>15 %</a:t>
            </a:r>
          </a:p>
          <a:p>
            <a:pPr marL="714375" lvl="1" indent="-257175" algn="just">
              <a:lnSpc>
                <a:spcPct val="150000"/>
              </a:lnSpc>
              <a:spcBef>
                <a:spcPts val="1800"/>
              </a:spcBef>
              <a:buFont typeface="Wingdings" pitchFamily="2" charset="2"/>
              <a:buChar char="Ø"/>
            </a:pPr>
            <a:r>
              <a:rPr lang="pl-PL" altLang="pl-PL" sz="2800" dirty="0" smtClean="0">
                <a:latin typeface="+mn-lt"/>
              </a:rPr>
              <a:t>Zastosowanie sterowania elektrycznością, </a:t>
            </a:r>
            <a:r>
              <a:rPr lang="pl-PL" altLang="pl-PL" sz="2800" dirty="0" err="1" smtClean="0">
                <a:latin typeface="+mn-lt"/>
              </a:rPr>
              <a:t>fotowoltaiki</a:t>
            </a:r>
            <a:r>
              <a:rPr lang="pl-PL" altLang="pl-PL" sz="2800" dirty="0" smtClean="0">
                <a:latin typeface="+mn-lt"/>
              </a:rPr>
              <a:t> i BMS </a:t>
            </a:r>
            <a:r>
              <a:rPr lang="pl-PL" altLang="pl-PL" sz="2800" dirty="0" smtClean="0"/>
              <a:t>–</a:t>
            </a:r>
            <a:r>
              <a:rPr lang="pl-PL" altLang="pl-PL" sz="2800" dirty="0" smtClean="0">
                <a:latin typeface="+mn-lt"/>
              </a:rPr>
              <a:t> </a:t>
            </a:r>
            <a:r>
              <a:rPr lang="pl-PL" altLang="pl-PL" sz="2800" b="1" dirty="0" smtClean="0">
                <a:latin typeface="+mn-lt"/>
              </a:rPr>
              <a:t>11 %</a:t>
            </a:r>
          </a:p>
          <a:p>
            <a:pPr marL="714375" lvl="1" indent="-257175" algn="just">
              <a:spcBef>
                <a:spcPct val="50000"/>
              </a:spcBef>
            </a:pPr>
            <a:endParaRPr lang="pl-PL" altLang="pl-PL" dirty="0" smtClean="0"/>
          </a:p>
        </p:txBody>
      </p:sp>
      <p:sp>
        <p:nvSpPr>
          <p:cNvPr id="8" name="Prostokąt 7"/>
          <p:cNvSpPr/>
          <p:nvPr/>
        </p:nvSpPr>
        <p:spPr>
          <a:xfrm>
            <a:off x="1547664" y="404664"/>
            <a:ext cx="6083717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pl-PL" sz="2400" b="1" dirty="0" smtClean="0"/>
              <a:t>Porównanie efektywności energetycznej</a:t>
            </a:r>
            <a:endParaRPr lang="en-US" sz="2400" dirty="0"/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rostokąt 3"/>
          <p:cNvSpPr/>
          <p:nvPr/>
        </p:nvSpPr>
        <p:spPr>
          <a:xfrm>
            <a:off x="1115616" y="332656"/>
            <a:ext cx="6696744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l-PL" sz="2400" b="1" dirty="0" smtClean="0">
                <a:solidFill>
                  <a:schemeClr val="tx2">
                    <a:lumMod val="75000"/>
                  </a:schemeClr>
                </a:solidFill>
              </a:rPr>
              <a:t>Analiza zwrotu kosztów</a:t>
            </a:r>
            <a:endParaRPr lang="pl-PL" sz="2400" b="1" dirty="0">
              <a:solidFill>
                <a:schemeClr val="tx2">
                  <a:lumMod val="75000"/>
                </a:schemeClr>
              </a:solidFill>
            </a:endParaRPr>
          </a:p>
        </p:txBody>
      </p:sp>
      <p:sp>
        <p:nvSpPr>
          <p:cNvPr id="5" name="Prostokąt 4"/>
          <p:cNvSpPr/>
          <p:nvPr/>
        </p:nvSpPr>
        <p:spPr>
          <a:xfrm>
            <a:off x="0" y="1052736"/>
            <a:ext cx="8496944" cy="64786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714375" lvl="1" indent="-257175" algn="just">
              <a:lnSpc>
                <a:spcPct val="150000"/>
              </a:lnSpc>
              <a:spcBef>
                <a:spcPts val="1200"/>
              </a:spcBef>
              <a:buFont typeface="Wingdings" pitchFamily="2" charset="2"/>
              <a:buChar char="Ø"/>
            </a:pPr>
            <a:r>
              <a:rPr lang="pl-PL" altLang="pl-PL" sz="2400" dirty="0" smtClean="0">
                <a:latin typeface="+mn-lt"/>
              </a:rPr>
              <a:t> </a:t>
            </a:r>
            <a:r>
              <a:rPr lang="pl-PL" altLang="pl-PL" sz="2400" b="1" dirty="0" smtClean="0">
                <a:latin typeface="+mn-lt"/>
              </a:rPr>
              <a:t>Instalacja grzewcza: </a:t>
            </a:r>
          </a:p>
          <a:p>
            <a:pPr marL="714375" lvl="1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dirty="0" smtClean="0">
                <a:latin typeface="+mn-lt"/>
              </a:rPr>
              <a:t>	</a:t>
            </a:r>
            <a:r>
              <a:rPr lang="pl-PL" altLang="pl-PL" sz="2400" dirty="0" smtClean="0"/>
              <a:t>Koszt całkowity w E: </a:t>
            </a:r>
          </a:p>
          <a:p>
            <a:pPr marL="714375" lvl="1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dirty="0" smtClean="0"/>
              <a:t>		970 757,- zł lub 189,- zł/m</a:t>
            </a:r>
            <a:r>
              <a:rPr lang="pl-PL" altLang="pl-PL" sz="2400" baseline="30000" dirty="0" smtClean="0"/>
              <a:t>2</a:t>
            </a:r>
            <a:r>
              <a:rPr lang="pl-PL" altLang="pl-PL" sz="2400" dirty="0" smtClean="0"/>
              <a:t> </a:t>
            </a:r>
          </a:p>
          <a:p>
            <a:pPr marL="540000" lvl="1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dirty="0" smtClean="0"/>
              <a:t>	Koszt całkowity dla rozwiązania typowego w E: </a:t>
            </a:r>
          </a:p>
          <a:p>
            <a:pPr marL="714375" lvl="1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dirty="0" smtClean="0"/>
              <a:t>		209 961,- zł lub 41,- zł/m</a:t>
            </a:r>
            <a:r>
              <a:rPr lang="pl-PL" altLang="pl-PL" sz="2400" baseline="30000" dirty="0" smtClean="0"/>
              <a:t>2</a:t>
            </a:r>
            <a:endParaRPr lang="pl-PL" altLang="pl-PL" sz="2400" dirty="0" smtClean="0">
              <a:latin typeface="+mn-lt"/>
            </a:endParaRPr>
          </a:p>
          <a:p>
            <a:pPr marL="900000" lvl="3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dirty="0" smtClean="0"/>
              <a:t>	Różnica między kosztami w A i E  </a:t>
            </a:r>
            <a:r>
              <a:rPr lang="pl-PL" altLang="pl-PL" sz="2400" dirty="0" smtClean="0">
                <a:solidFill>
                  <a:srgbClr val="FF0000"/>
                </a:solidFill>
              </a:rPr>
              <a:t>138 833,- zł/rok</a:t>
            </a:r>
          </a:p>
          <a:p>
            <a:pPr marL="900000" lvl="3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dirty="0" smtClean="0"/>
              <a:t>Zwrot nadwyżki kosztów powinien nastąpić po </a:t>
            </a:r>
          </a:p>
          <a:p>
            <a:pPr marL="900000" lvl="3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dirty="0" smtClean="0">
                <a:solidFill>
                  <a:srgbClr val="FF0000"/>
                </a:solidFill>
              </a:rPr>
              <a:t>7,5 latach</a:t>
            </a:r>
            <a:r>
              <a:rPr lang="pl-PL" altLang="pl-PL" sz="2400" dirty="0" smtClean="0"/>
              <a:t>.</a:t>
            </a:r>
          </a:p>
          <a:p>
            <a:pPr marL="714375" lvl="1" indent="-257175" algn="just">
              <a:spcBef>
                <a:spcPct val="50000"/>
              </a:spcBef>
              <a:buFont typeface="Wingdings" pitchFamily="2" charset="2"/>
              <a:buChar char="Ø"/>
            </a:pPr>
            <a:endParaRPr lang="pl-PL" altLang="pl-PL" sz="2000" dirty="0" smtClean="0"/>
          </a:p>
          <a:p>
            <a:pPr marL="714375" lvl="1" indent="-257175" algn="just">
              <a:spcBef>
                <a:spcPct val="50000"/>
              </a:spcBef>
            </a:pPr>
            <a:endParaRPr lang="pl-PL" altLang="pl-PL" dirty="0" smtClean="0"/>
          </a:p>
        </p:txBody>
      </p:sp>
      <p:sp>
        <p:nvSpPr>
          <p:cNvPr id="6" name="Prostokąt 5"/>
          <p:cNvSpPr/>
          <p:nvPr/>
        </p:nvSpPr>
        <p:spPr>
          <a:xfrm>
            <a:off x="5652120" y="1196752"/>
            <a:ext cx="1152128" cy="720080"/>
          </a:xfrm>
          <a:prstGeom prst="rect">
            <a:avLst/>
          </a:prstGeom>
          <a:blipFill dpi="0" rotWithShape="1">
            <a:blip r:embed="rId3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7" name="Prostokąt 6"/>
          <p:cNvSpPr/>
          <p:nvPr/>
        </p:nvSpPr>
        <p:spPr>
          <a:xfrm>
            <a:off x="6300192" y="1628800"/>
            <a:ext cx="1152128" cy="720080"/>
          </a:xfrm>
          <a:prstGeom prst="rect">
            <a:avLst/>
          </a:prstGeom>
          <a:blipFill dpi="0" rotWithShape="1">
            <a:blip r:embed="rId4" cstate="print">
              <a:extLst>
                <a:ext uri="{28A0092B-C50C-407E-A947-70E740481C1C}">
                  <a14:useLocalDpi xmlns:a14="http://schemas.microsoft.com/office/drawing/2010/main" xmlns="" val="0"/>
                </a:ext>
              </a:extLst>
            </a:blip>
            <a:srcRect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3" dur="500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6" dur="500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9" dur="500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" dur="500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5" dur="500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8" dur="500"/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4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rostokąt 3"/>
          <p:cNvSpPr/>
          <p:nvPr/>
        </p:nvSpPr>
        <p:spPr>
          <a:xfrm>
            <a:off x="1115616" y="332656"/>
            <a:ext cx="6696744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l-PL" sz="2400" b="1" dirty="0" smtClean="0">
                <a:solidFill>
                  <a:schemeClr val="tx2">
                    <a:lumMod val="75000"/>
                  </a:schemeClr>
                </a:solidFill>
              </a:rPr>
              <a:t>Analiza zwrotu kosztów</a:t>
            </a:r>
            <a:endParaRPr lang="pl-PL" sz="2400" b="1" dirty="0">
              <a:solidFill>
                <a:schemeClr val="tx2">
                  <a:lumMod val="75000"/>
                </a:schemeClr>
              </a:solidFill>
            </a:endParaRPr>
          </a:p>
        </p:txBody>
      </p:sp>
      <p:sp>
        <p:nvSpPr>
          <p:cNvPr id="5" name="Prostokąt 4"/>
          <p:cNvSpPr/>
          <p:nvPr/>
        </p:nvSpPr>
        <p:spPr>
          <a:xfrm>
            <a:off x="0" y="620688"/>
            <a:ext cx="9144000" cy="677108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714375" lvl="1" indent="-257175" algn="just">
              <a:spcBef>
                <a:spcPct val="50000"/>
              </a:spcBef>
              <a:buFont typeface="Wingdings" pitchFamily="2" charset="2"/>
              <a:buChar char="Ø"/>
            </a:pPr>
            <a:endParaRPr lang="pl-PL" altLang="pl-PL" sz="2000" dirty="0" smtClean="0"/>
          </a:p>
          <a:p>
            <a:pPr marL="714375" lvl="1" algn="just">
              <a:lnSpc>
                <a:spcPct val="150000"/>
              </a:lnSpc>
              <a:spcBef>
                <a:spcPts val="1200"/>
              </a:spcBef>
              <a:buFont typeface="Wingdings" pitchFamily="2" charset="2"/>
              <a:buChar char="Ø"/>
            </a:pPr>
            <a:r>
              <a:rPr lang="pl-PL" altLang="pl-PL" sz="2400" b="1" dirty="0" smtClean="0"/>
              <a:t>Ciepła woda użytkowa: </a:t>
            </a:r>
          </a:p>
          <a:p>
            <a:pPr marL="714375" lvl="1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dirty="0" smtClean="0"/>
              <a:t>	   Koszt całkowity w E:</a:t>
            </a:r>
          </a:p>
          <a:p>
            <a:pPr marL="714375" lvl="1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dirty="0" smtClean="0"/>
              <a:t>		273 133,- zł lub 53,- zł/m</a:t>
            </a:r>
            <a:r>
              <a:rPr lang="pl-PL" altLang="pl-PL" sz="2400" baseline="30000" dirty="0" smtClean="0"/>
              <a:t>2</a:t>
            </a:r>
          </a:p>
          <a:p>
            <a:pPr marL="714375" lvl="1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dirty="0" smtClean="0"/>
              <a:t>	   Koszt całkowity dla rozwiązania typowego w E:</a:t>
            </a:r>
          </a:p>
          <a:p>
            <a:pPr marL="714375" lvl="1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dirty="0" smtClean="0"/>
              <a:t>		128 025,- zł lub 25,- zł/m</a:t>
            </a:r>
            <a:r>
              <a:rPr lang="pl-PL" altLang="pl-PL" sz="2400" baseline="30000" dirty="0" smtClean="0"/>
              <a:t>2</a:t>
            </a:r>
          </a:p>
          <a:p>
            <a:pPr marL="714375" lvl="1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baseline="30000" dirty="0" smtClean="0"/>
              <a:t> </a:t>
            </a:r>
            <a:r>
              <a:rPr lang="pl-PL" altLang="pl-PL" sz="2400" dirty="0" smtClean="0"/>
              <a:t>    Różnica między kosztami w A i E  </a:t>
            </a:r>
            <a:r>
              <a:rPr lang="pl-PL" altLang="pl-PL" sz="2400" dirty="0" smtClean="0">
                <a:solidFill>
                  <a:srgbClr val="FF0000"/>
                </a:solidFill>
              </a:rPr>
              <a:t>5 295,- zł/rok</a:t>
            </a:r>
          </a:p>
          <a:p>
            <a:pPr marL="714375" lvl="1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dirty="0" smtClean="0">
                <a:solidFill>
                  <a:srgbClr val="FF0000"/>
                </a:solidFill>
              </a:rPr>
              <a:t>     </a:t>
            </a:r>
            <a:r>
              <a:rPr lang="pl-PL" altLang="pl-PL" sz="2400" dirty="0" smtClean="0"/>
              <a:t>Zwrot nadwyżki kosztów powinien nastąpić po </a:t>
            </a:r>
          </a:p>
          <a:p>
            <a:pPr marL="714375" lvl="1" algn="just">
              <a:lnSpc>
                <a:spcPct val="150000"/>
              </a:lnSpc>
              <a:spcBef>
                <a:spcPts val="1200"/>
              </a:spcBef>
            </a:pPr>
            <a:r>
              <a:rPr lang="pl-PL" altLang="pl-PL" sz="2400" dirty="0" smtClean="0">
                <a:solidFill>
                  <a:srgbClr val="FF0000"/>
                </a:solidFill>
              </a:rPr>
              <a:t>     25 latach</a:t>
            </a:r>
            <a:r>
              <a:rPr lang="pl-PL" altLang="pl-PL" sz="2400" dirty="0" smtClean="0"/>
              <a:t>.</a:t>
            </a:r>
          </a:p>
          <a:p>
            <a:pPr marL="714375" lvl="1" algn="just">
              <a:lnSpc>
                <a:spcPct val="150000"/>
              </a:lnSpc>
              <a:spcBef>
                <a:spcPts val="1200"/>
              </a:spcBef>
            </a:pPr>
            <a:endParaRPr lang="pl-PL" altLang="pl-PL" sz="2400" dirty="0" smtClean="0"/>
          </a:p>
        </p:txBody>
      </p:sp>
      <p:sp>
        <p:nvSpPr>
          <p:cNvPr id="11" name="Prostokąt 10"/>
          <p:cNvSpPr/>
          <p:nvPr/>
        </p:nvSpPr>
        <p:spPr>
          <a:xfrm>
            <a:off x="5940152" y="1268760"/>
            <a:ext cx="1152128" cy="720080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  <p:sp>
        <p:nvSpPr>
          <p:cNvPr id="10" name="Prostokąt 9"/>
          <p:cNvSpPr/>
          <p:nvPr/>
        </p:nvSpPr>
        <p:spPr>
          <a:xfrm>
            <a:off x="6444208" y="1700808"/>
            <a:ext cx="1152128" cy="720080"/>
          </a:xfrm>
          <a:prstGeom prst="rect">
            <a:avLst/>
          </a:prstGeom>
          <a:blipFill>
            <a:blip r:embed="rId3" cstate="print"/>
            <a:stretch>
              <a:fillRect/>
            </a:stretch>
          </a:blipFill>
          <a:ln w="3175"/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pl-PL">
              <a:latin typeface="Arial Black" pitchFamily="34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0" dur="500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3" dur="500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6" dur="500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9" dur="500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2" dur="500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3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5" dur="500"/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4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28" dur="500"/>
                                        <p:tgtEl>
                                          <p:spTgt spid="5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9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2" presetID="4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34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 animBg="1"/>
      <p:bldP spid="10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rostokąt 3"/>
          <p:cNvSpPr/>
          <p:nvPr/>
        </p:nvSpPr>
        <p:spPr>
          <a:xfrm>
            <a:off x="1115616" y="260648"/>
            <a:ext cx="6696744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l-PL" sz="2400" b="1" dirty="0" smtClean="0">
                <a:solidFill>
                  <a:schemeClr val="tx2">
                    <a:lumMod val="75000"/>
                  </a:schemeClr>
                </a:solidFill>
              </a:rPr>
              <a:t>Wnioski</a:t>
            </a:r>
            <a:endParaRPr lang="pl-PL" sz="2400" b="1" dirty="0">
              <a:solidFill>
                <a:schemeClr val="tx2">
                  <a:lumMod val="75000"/>
                </a:schemeClr>
              </a:solidFill>
            </a:endParaRPr>
          </a:p>
        </p:txBody>
      </p:sp>
      <p:sp>
        <p:nvSpPr>
          <p:cNvPr id="5" name="Prostokąt 4"/>
          <p:cNvSpPr/>
          <p:nvPr/>
        </p:nvSpPr>
        <p:spPr>
          <a:xfrm>
            <a:off x="0" y="1052736"/>
            <a:ext cx="8028384" cy="62016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60000" lvl="1" indent="-257175">
              <a:spcBef>
                <a:spcPts val="3000"/>
              </a:spcBef>
              <a:buFont typeface="Wingdings" pitchFamily="2" charset="2"/>
              <a:buChar char="Ø"/>
            </a:pPr>
            <a:r>
              <a:rPr lang="pl-PL" altLang="pl-PL" sz="3200" dirty="0" smtClean="0">
                <a:latin typeface="+mn-lt"/>
              </a:rPr>
              <a:t>Dwukrotne zwiększenie grubości ocieplenia      i zastosowanie okien </a:t>
            </a:r>
            <a:r>
              <a:rPr lang="pl-PL" altLang="pl-PL" sz="3200" dirty="0" err="1" smtClean="0">
                <a:latin typeface="+mn-lt"/>
              </a:rPr>
              <a:t>trzyszybowych</a:t>
            </a:r>
            <a:r>
              <a:rPr lang="pl-PL" altLang="pl-PL" sz="3200" dirty="0" smtClean="0">
                <a:latin typeface="+mn-lt"/>
              </a:rPr>
              <a:t> </a:t>
            </a:r>
            <a:r>
              <a:rPr lang="pl-PL" altLang="pl-PL" sz="3200" dirty="0" err="1" smtClean="0">
                <a:latin typeface="+mn-lt"/>
              </a:rPr>
              <a:t>zmniej</a:t>
            </a:r>
            <a:r>
              <a:rPr lang="pl-PL" altLang="pl-PL" sz="3200" dirty="0" smtClean="0">
                <a:latin typeface="+mn-lt"/>
              </a:rPr>
              <a:t>- szyło zapotrzebowanie na energię o 12%</a:t>
            </a:r>
          </a:p>
          <a:p>
            <a:pPr marL="360000" lvl="1" indent="-257175">
              <a:spcBef>
                <a:spcPts val="3000"/>
              </a:spcBef>
              <a:buFont typeface="Wingdings" pitchFamily="2" charset="2"/>
              <a:buChar char="Ø"/>
            </a:pPr>
            <a:r>
              <a:rPr lang="pl-PL" altLang="pl-PL" sz="3200" dirty="0" smtClean="0">
                <a:latin typeface="+mn-lt"/>
              </a:rPr>
              <a:t>Zastosowanie wentylacji z rekuperacją zmniejszyło zużycie energii o 15%.  </a:t>
            </a:r>
          </a:p>
          <a:p>
            <a:pPr marL="360000" lvl="1" indent="-257175">
              <a:spcBef>
                <a:spcPts val="3000"/>
              </a:spcBef>
              <a:buFont typeface="Wingdings" pitchFamily="2" charset="2"/>
              <a:buChar char="Ø"/>
            </a:pPr>
            <a:r>
              <a:rPr lang="pl-PL" altLang="pl-PL" sz="3200" dirty="0" smtClean="0"/>
              <a:t>Wprowadzenie sterowania urządzeniami elektrycznymi, </a:t>
            </a:r>
            <a:r>
              <a:rPr lang="pl-PL" altLang="pl-PL" sz="3200" dirty="0" err="1" smtClean="0"/>
              <a:t>fotowoltaiki</a:t>
            </a:r>
            <a:r>
              <a:rPr lang="pl-PL" altLang="pl-PL" sz="3200" dirty="0" smtClean="0"/>
              <a:t> oraz BMS dodatkowo zmniejszyło zużycie energii   o 11%.</a:t>
            </a:r>
          </a:p>
          <a:p>
            <a:pPr marL="714375" lvl="1" indent="-257175" algn="just">
              <a:spcBef>
                <a:spcPct val="50000"/>
              </a:spcBef>
            </a:pPr>
            <a:r>
              <a:rPr lang="pl-PL" altLang="pl-PL" dirty="0" smtClean="0">
                <a:latin typeface="+mn-lt"/>
              </a:rPr>
              <a:t>			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2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17" dur="500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Prostokąt 3"/>
          <p:cNvSpPr/>
          <p:nvPr/>
        </p:nvSpPr>
        <p:spPr>
          <a:xfrm>
            <a:off x="1115616" y="260648"/>
            <a:ext cx="6696744" cy="46166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/>
            <a:r>
              <a:rPr lang="pl-PL" sz="2400" b="1" dirty="0" smtClean="0">
                <a:solidFill>
                  <a:schemeClr val="tx2">
                    <a:lumMod val="75000"/>
                  </a:schemeClr>
                </a:solidFill>
              </a:rPr>
              <a:t>Wnioski</a:t>
            </a:r>
            <a:endParaRPr lang="pl-PL" sz="2400" b="1" dirty="0">
              <a:solidFill>
                <a:schemeClr val="tx2">
                  <a:lumMod val="75000"/>
                </a:schemeClr>
              </a:solidFill>
            </a:endParaRPr>
          </a:p>
        </p:txBody>
      </p:sp>
      <p:sp>
        <p:nvSpPr>
          <p:cNvPr id="5" name="Prostokąt 4"/>
          <p:cNvSpPr/>
          <p:nvPr/>
        </p:nvSpPr>
        <p:spPr>
          <a:xfrm>
            <a:off x="0" y="692696"/>
            <a:ext cx="9144000" cy="2723823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360000" lvl="1" indent="-257175">
              <a:spcBef>
                <a:spcPct val="50000"/>
              </a:spcBef>
              <a:buFont typeface="Wingdings" pitchFamily="2" charset="2"/>
              <a:buChar char="Ø"/>
            </a:pPr>
            <a:endParaRPr lang="pl-PL" altLang="pl-PL" sz="3200" dirty="0" smtClean="0">
              <a:latin typeface="+mn-lt"/>
            </a:endParaRPr>
          </a:p>
          <a:p>
            <a:pPr marL="360000" lvl="1" indent="-257175">
              <a:spcBef>
                <a:spcPct val="50000"/>
              </a:spcBef>
              <a:buFont typeface="Wingdings" pitchFamily="2" charset="2"/>
              <a:buChar char="Ø"/>
            </a:pPr>
            <a:r>
              <a:rPr lang="pl-PL" altLang="pl-PL" sz="3200" dirty="0" smtClean="0">
                <a:latin typeface="+mn-lt"/>
              </a:rPr>
              <a:t>Czas zwrotu instalacji pomp ciepła                       w porównaniu z rozwiązaniem tradycyjnym wynosi 8 lat.</a:t>
            </a:r>
          </a:p>
          <a:p>
            <a:pPr marL="714375" lvl="1" indent="-257175" algn="just">
              <a:spcBef>
                <a:spcPct val="50000"/>
              </a:spcBef>
            </a:pPr>
            <a:r>
              <a:rPr lang="pl-PL" altLang="pl-PL" dirty="0" smtClean="0">
                <a:latin typeface="+mn-lt"/>
              </a:rPr>
              <a:t>			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ox(in)">
                                      <p:cBhvr>
                                        <p:cTn id="7" dur="500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l-PL" sz="2800" dirty="0" smtClean="0"/>
              <a:t>SZKOŁA PODSTAWOWA  </a:t>
            </a:r>
            <a:br>
              <a:rPr lang="pl-PL" sz="2800" dirty="0" smtClean="0"/>
            </a:br>
            <a:r>
              <a:rPr lang="pl-PL" sz="2800" dirty="0" smtClean="0"/>
              <a:t>W CEDRACH WIELKICH</a:t>
            </a:r>
            <a:endParaRPr lang="pl-PL" sz="2800" dirty="0"/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>
          <a:xfrm>
            <a:off x="179512" y="1556792"/>
            <a:ext cx="8784976" cy="4525963"/>
          </a:xfrm>
        </p:spPr>
        <p:txBody>
          <a:bodyPr/>
          <a:lstStyle/>
          <a:p>
            <a:pPr>
              <a:buNone/>
            </a:pPr>
            <a:r>
              <a:rPr lang="pl-PL" dirty="0" smtClean="0"/>
              <a:t>                                           </a:t>
            </a:r>
          </a:p>
          <a:p>
            <a:pPr>
              <a:buNone/>
            </a:pPr>
            <a:r>
              <a:rPr lang="pl-PL" sz="2800" dirty="0" smtClean="0"/>
              <a:t>                                          Termomodernizacja w 2001</a:t>
            </a:r>
          </a:p>
          <a:p>
            <a:pPr>
              <a:buNone/>
            </a:pPr>
            <a:r>
              <a:rPr lang="pl-PL" sz="2800" dirty="0" smtClean="0"/>
              <a:t>                                          Modernizacja kotłowni 2012</a:t>
            </a:r>
          </a:p>
          <a:p>
            <a:pPr>
              <a:buNone/>
            </a:pPr>
            <a:r>
              <a:rPr lang="pl-PL" sz="2800" dirty="0" smtClean="0"/>
              <a:t>                                                </a:t>
            </a:r>
          </a:p>
          <a:p>
            <a:pPr>
              <a:buNone/>
            </a:pPr>
            <a:r>
              <a:rPr lang="pl-PL" sz="2800" dirty="0" smtClean="0"/>
              <a:t>Instalacja </a:t>
            </a:r>
            <a:r>
              <a:rPr lang="pl-PL" sz="2800" dirty="0" err="1" smtClean="0"/>
              <a:t>c.o</a:t>
            </a:r>
            <a:r>
              <a:rPr lang="pl-PL" sz="2800" dirty="0" smtClean="0"/>
              <a:t>. i </a:t>
            </a:r>
            <a:r>
              <a:rPr lang="pl-PL" sz="2800" dirty="0" err="1" smtClean="0"/>
              <a:t>c.w.u</a:t>
            </a:r>
            <a:r>
              <a:rPr lang="pl-PL" sz="2800" dirty="0" smtClean="0"/>
              <a:t>. z pompami ciepła woda – </a:t>
            </a:r>
            <a:r>
              <a:rPr lang="pl-PL" sz="2800" dirty="0" err="1" smtClean="0"/>
              <a:t>woda</a:t>
            </a:r>
            <a:r>
              <a:rPr lang="pl-PL" sz="2800" dirty="0" smtClean="0"/>
              <a:t> ze studni głębinowej.</a:t>
            </a:r>
          </a:p>
          <a:p>
            <a:pPr>
              <a:buNone/>
            </a:pPr>
            <a:r>
              <a:rPr lang="pl-PL" sz="2800" dirty="0" smtClean="0"/>
              <a:t>Efekt:</a:t>
            </a:r>
            <a:r>
              <a:rPr lang="pl-PL" sz="2800" b="1" dirty="0" smtClean="0"/>
              <a:t>3,5 krotne zmniejszenie kosztów eksploatacji</a:t>
            </a:r>
          </a:p>
          <a:p>
            <a:pPr>
              <a:buNone/>
            </a:pPr>
            <a:r>
              <a:rPr lang="pl-PL" sz="2800" b="1" dirty="0" smtClean="0"/>
              <a:t>z 65-70 tys. zł/rok na 16-20 tys. zł/rok. </a:t>
            </a:r>
            <a:endParaRPr lang="pl-PL" b="1" dirty="0"/>
          </a:p>
        </p:txBody>
      </p:sp>
      <p:pic>
        <p:nvPicPr>
          <p:cNvPr id="3078" name="Picture 6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1520" y="1484784"/>
            <a:ext cx="3865240" cy="2016224"/>
          </a:xfrm>
          <a:prstGeom prst="rect">
            <a:avLst/>
          </a:prstGeom>
          <a:noFill/>
        </p:spPr>
      </p:pic>
    </p:spTree>
    <p:extLst>
      <p:ext uri="{BB962C8B-B14F-4D97-AF65-F5344CB8AC3E}">
        <p14:creationId xmlns:p14="http://schemas.microsoft.com/office/powerpoint/2010/main" xmlns="" val="10663774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l-PL" sz="2800" dirty="0" smtClean="0"/>
              <a:t>SZKOŁA PODSTAWOWA</a:t>
            </a:r>
            <a:br>
              <a:rPr lang="pl-PL" sz="2800" dirty="0" smtClean="0"/>
            </a:br>
            <a:r>
              <a:rPr lang="pl-PL" sz="2800" dirty="0" smtClean="0"/>
              <a:t>W CEDRACH WIELKICH</a:t>
            </a:r>
            <a:endParaRPr lang="pl-PL" sz="2800" dirty="0"/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l-PL" dirty="0" smtClean="0"/>
              <a:t>                                  </a:t>
            </a:r>
          </a:p>
          <a:p>
            <a:r>
              <a:rPr lang="pl-PL" dirty="0" smtClean="0"/>
              <a:t>                                   </a:t>
            </a:r>
            <a:endParaRPr lang="pl-PL" dirty="0"/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 cstate="print"/>
          <a:srcRect t="3596" r="35036"/>
          <a:stretch>
            <a:fillRect/>
          </a:stretch>
        </p:blipFill>
        <p:spPr bwMode="auto">
          <a:xfrm>
            <a:off x="251520" y="1556792"/>
            <a:ext cx="3660992" cy="2088232"/>
          </a:xfrm>
          <a:prstGeom prst="rect">
            <a:avLst/>
          </a:prstGeom>
          <a:noFill/>
        </p:spPr>
      </p:pic>
      <p:sp>
        <p:nvSpPr>
          <p:cNvPr id="5" name="Prostokąt 4"/>
          <p:cNvSpPr/>
          <p:nvPr/>
        </p:nvSpPr>
        <p:spPr>
          <a:xfrm>
            <a:off x="179512" y="1988840"/>
            <a:ext cx="8784976" cy="35394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None/>
            </a:pPr>
            <a:r>
              <a:rPr lang="pl-PL" sz="2800" dirty="0" smtClean="0"/>
              <a:t>                                           </a:t>
            </a:r>
          </a:p>
          <a:p>
            <a:pPr>
              <a:buNone/>
            </a:pPr>
            <a:r>
              <a:rPr lang="pl-PL" sz="2800" dirty="0" smtClean="0"/>
              <a:t>                                       Termomodernizacja w 2002</a:t>
            </a:r>
          </a:p>
          <a:p>
            <a:pPr>
              <a:buNone/>
            </a:pPr>
            <a:r>
              <a:rPr lang="pl-PL" sz="2800" dirty="0" smtClean="0"/>
              <a:t>                                       Modernizacja kotłowni 2012</a:t>
            </a:r>
          </a:p>
          <a:p>
            <a:pPr>
              <a:buNone/>
            </a:pPr>
            <a:r>
              <a:rPr lang="pl-PL" sz="2800" dirty="0" smtClean="0"/>
              <a:t>                                                </a:t>
            </a:r>
          </a:p>
          <a:p>
            <a:pPr>
              <a:buNone/>
            </a:pPr>
            <a:r>
              <a:rPr lang="pl-PL" sz="2800" dirty="0" smtClean="0"/>
              <a:t>Instalacja </a:t>
            </a:r>
            <a:r>
              <a:rPr lang="pl-PL" sz="2800" dirty="0" err="1" smtClean="0"/>
              <a:t>c.o</a:t>
            </a:r>
            <a:r>
              <a:rPr lang="pl-PL" sz="2800" dirty="0" smtClean="0"/>
              <a:t>. i </a:t>
            </a:r>
            <a:r>
              <a:rPr lang="pl-PL" sz="2800" dirty="0" err="1" smtClean="0"/>
              <a:t>c.w.u</a:t>
            </a:r>
            <a:r>
              <a:rPr lang="pl-PL" sz="2800" dirty="0" smtClean="0"/>
              <a:t>. z pompami ciepła woda – </a:t>
            </a:r>
            <a:r>
              <a:rPr lang="pl-PL" sz="2800" dirty="0" err="1" smtClean="0"/>
              <a:t>woda</a:t>
            </a:r>
            <a:r>
              <a:rPr lang="pl-PL" sz="2800" dirty="0" smtClean="0"/>
              <a:t> ze studni głębinowej.</a:t>
            </a:r>
          </a:p>
          <a:p>
            <a:pPr>
              <a:buNone/>
            </a:pPr>
            <a:r>
              <a:rPr lang="pl-PL" sz="2800" dirty="0" smtClean="0"/>
              <a:t>Efekt:</a:t>
            </a:r>
            <a:r>
              <a:rPr lang="pl-PL" sz="2800" b="1" dirty="0" smtClean="0"/>
              <a:t>3,5 krotne zmniejszenie kosztów eksploatacji</a:t>
            </a:r>
          </a:p>
          <a:p>
            <a:pPr>
              <a:buNone/>
            </a:pPr>
            <a:r>
              <a:rPr lang="pl-PL" sz="2800" b="1" dirty="0" smtClean="0"/>
              <a:t>z 64-68 tys. zł/rok na 15-18 tys. zł/rok.</a:t>
            </a:r>
            <a:endParaRPr lang="pl-PL" sz="2800" b="1" dirty="0"/>
          </a:p>
        </p:txBody>
      </p:sp>
    </p:spTree>
    <p:extLst>
      <p:ext uri="{BB962C8B-B14F-4D97-AF65-F5344CB8AC3E}">
        <p14:creationId xmlns:p14="http://schemas.microsoft.com/office/powerpoint/2010/main" xmlns="" val="428283490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>
          <a:xfrm>
            <a:off x="251520" y="274638"/>
            <a:ext cx="8568952" cy="1143000"/>
          </a:xfrm>
        </p:spPr>
        <p:txBody>
          <a:bodyPr>
            <a:normAutofit/>
          </a:bodyPr>
          <a:lstStyle/>
          <a:p>
            <a:r>
              <a:rPr lang="pl-PL" sz="2800" dirty="0" smtClean="0"/>
              <a:t>INSTYTUT RYBACTWA ŚRÓDLĄDOWEGO</a:t>
            </a:r>
            <a:br>
              <a:rPr lang="pl-PL" sz="2800" dirty="0" smtClean="0"/>
            </a:br>
            <a:r>
              <a:rPr lang="pl-PL" sz="2800" dirty="0" smtClean="0"/>
              <a:t>ZAKŁAD W RUTKACH</a:t>
            </a:r>
            <a:endParaRPr lang="pl-PL" sz="2800" dirty="0"/>
          </a:p>
        </p:txBody>
      </p:sp>
      <p:pic>
        <p:nvPicPr>
          <p:cNvPr id="5126" name="Picture 6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395536" y="1628800"/>
            <a:ext cx="3916363" cy="2049463"/>
          </a:xfrm>
          <a:prstGeom prst="rect">
            <a:avLst/>
          </a:prstGeom>
          <a:noFill/>
        </p:spPr>
      </p:pic>
      <p:sp>
        <p:nvSpPr>
          <p:cNvPr id="4" name="Prostokąt 3"/>
          <p:cNvSpPr/>
          <p:nvPr/>
        </p:nvSpPr>
        <p:spPr>
          <a:xfrm>
            <a:off x="179512" y="1997838"/>
            <a:ext cx="8712968" cy="353943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None/>
            </a:pPr>
            <a:r>
              <a:rPr lang="pl-PL" sz="2800" dirty="0" smtClean="0"/>
              <a:t>                                                  </a:t>
            </a:r>
          </a:p>
          <a:p>
            <a:pPr>
              <a:buNone/>
            </a:pPr>
            <a:r>
              <a:rPr lang="pl-PL" sz="2800" dirty="0" smtClean="0"/>
              <a:t>                                          Termomodernizacja w 2003</a:t>
            </a:r>
          </a:p>
          <a:p>
            <a:pPr>
              <a:buNone/>
            </a:pPr>
            <a:r>
              <a:rPr lang="pl-PL" sz="2800" dirty="0" smtClean="0"/>
              <a:t>                                          Modernizacja kotłowni 2011</a:t>
            </a:r>
          </a:p>
          <a:p>
            <a:pPr>
              <a:buNone/>
            </a:pPr>
            <a:r>
              <a:rPr lang="pl-PL" sz="2800" dirty="0" smtClean="0"/>
              <a:t>                                                </a:t>
            </a:r>
          </a:p>
          <a:p>
            <a:pPr>
              <a:buNone/>
            </a:pPr>
            <a:r>
              <a:rPr lang="pl-PL" sz="2800" dirty="0" smtClean="0"/>
              <a:t>Instalacja </a:t>
            </a:r>
            <a:r>
              <a:rPr lang="pl-PL" sz="2800" dirty="0" err="1" smtClean="0"/>
              <a:t>c.o</a:t>
            </a:r>
            <a:r>
              <a:rPr lang="pl-PL" sz="2800" dirty="0" smtClean="0"/>
              <a:t>. z pompami ciepła woda – </a:t>
            </a:r>
            <a:r>
              <a:rPr lang="pl-PL" sz="2800" dirty="0" err="1" smtClean="0"/>
              <a:t>woda</a:t>
            </a:r>
            <a:r>
              <a:rPr lang="pl-PL" sz="2800" dirty="0" smtClean="0"/>
              <a:t> </a:t>
            </a:r>
          </a:p>
          <a:p>
            <a:pPr>
              <a:buNone/>
            </a:pPr>
            <a:r>
              <a:rPr lang="pl-PL" sz="2800" dirty="0" smtClean="0"/>
              <a:t>ze studni głębinowej.</a:t>
            </a:r>
          </a:p>
          <a:p>
            <a:pPr>
              <a:buNone/>
            </a:pPr>
            <a:r>
              <a:rPr lang="pl-PL" sz="2800" dirty="0" smtClean="0"/>
              <a:t>Efekt: </a:t>
            </a:r>
            <a:r>
              <a:rPr lang="pl-PL" sz="2800" b="1" dirty="0" smtClean="0"/>
              <a:t>6 krotne zmniejszenie kosztów eksploatacji</a:t>
            </a:r>
          </a:p>
          <a:p>
            <a:pPr>
              <a:buNone/>
            </a:pPr>
            <a:r>
              <a:rPr lang="pl-PL" sz="2800" b="1" dirty="0" smtClean="0"/>
              <a:t>z 120 tys. zł/rok na 16-20 tys. zł/rok.</a:t>
            </a:r>
            <a:endParaRPr lang="pl-PL" sz="2800" b="1" dirty="0"/>
          </a:p>
        </p:txBody>
      </p:sp>
    </p:spTree>
    <p:extLst>
      <p:ext uri="{BB962C8B-B14F-4D97-AF65-F5344CB8AC3E}">
        <p14:creationId xmlns:p14="http://schemas.microsoft.com/office/powerpoint/2010/main" xmlns="" val="33124962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4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4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4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4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4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l-PL" sz="2800" dirty="0" smtClean="0"/>
              <a:t>PASYWNA SZKOŁA PODSTAWOWA</a:t>
            </a:r>
            <a:br>
              <a:rPr lang="pl-PL" sz="2800" dirty="0" smtClean="0"/>
            </a:br>
            <a:r>
              <a:rPr lang="pl-PL" sz="2800" dirty="0" smtClean="0"/>
              <a:t>W BUDZOWIE</a:t>
            </a:r>
            <a:endParaRPr lang="pl-PL" sz="2800" dirty="0"/>
          </a:p>
        </p:txBody>
      </p:sp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pl-PL" dirty="0" smtClean="0"/>
              <a:t>                                          </a:t>
            </a:r>
            <a:endParaRPr lang="pl-PL" dirty="0"/>
          </a:p>
        </p:txBody>
      </p:sp>
      <p:pic>
        <p:nvPicPr>
          <p:cNvPr id="6147" name="Picture 3" descr="http://dza.doba.pl/items/galleries/1346/big/080%7C%7Cszkola-pasywna-budzow-stoszowice-zabkowice-1-16-10-2012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251520" y="1340768"/>
            <a:ext cx="4032448" cy="2701227"/>
          </a:xfrm>
          <a:prstGeom prst="rect">
            <a:avLst/>
          </a:prstGeom>
          <a:noFill/>
        </p:spPr>
      </p:pic>
      <p:sp>
        <p:nvSpPr>
          <p:cNvPr id="5" name="Prostokąt 4"/>
          <p:cNvSpPr/>
          <p:nvPr/>
        </p:nvSpPr>
        <p:spPr>
          <a:xfrm>
            <a:off x="359024" y="2204864"/>
            <a:ext cx="8784976" cy="39703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None/>
            </a:pPr>
            <a:r>
              <a:rPr lang="pl-PL" sz="2800" dirty="0" smtClean="0"/>
              <a:t>                                          Budowa 2012.</a:t>
            </a:r>
          </a:p>
          <a:p>
            <a:pPr>
              <a:buNone/>
            </a:pPr>
            <a:r>
              <a:rPr lang="pl-PL" sz="2800" dirty="0" smtClean="0"/>
              <a:t>                                          Dobra izolacyjność,</a:t>
            </a:r>
          </a:p>
          <a:p>
            <a:pPr>
              <a:buNone/>
            </a:pPr>
            <a:r>
              <a:rPr lang="pl-PL" sz="2800" dirty="0" smtClean="0"/>
              <a:t>                                          szczelność, rekuperacja,</a:t>
            </a:r>
          </a:p>
          <a:p>
            <a:pPr>
              <a:buNone/>
            </a:pPr>
            <a:r>
              <a:rPr lang="pl-PL" sz="2800" dirty="0" smtClean="0"/>
              <a:t>                                          kolektory </a:t>
            </a:r>
            <a:r>
              <a:rPr lang="pl-PL" sz="2800" dirty="0" err="1" smtClean="0"/>
              <a:t>c.w.u</a:t>
            </a:r>
            <a:r>
              <a:rPr lang="pl-PL" sz="2800" dirty="0" smtClean="0"/>
              <a:t>., łamacze</a:t>
            </a:r>
          </a:p>
          <a:p>
            <a:pPr>
              <a:buNone/>
            </a:pPr>
            <a:r>
              <a:rPr lang="pl-PL" sz="2800" dirty="0" smtClean="0"/>
              <a:t>                                          światła, szkło okienne </a:t>
            </a:r>
          </a:p>
          <a:p>
            <a:pPr>
              <a:buNone/>
            </a:pPr>
            <a:r>
              <a:rPr lang="pl-PL" sz="2800" dirty="0" smtClean="0"/>
              <a:t>Instalacja </a:t>
            </a:r>
            <a:r>
              <a:rPr lang="pl-PL" sz="2800" dirty="0" err="1" smtClean="0"/>
              <a:t>c.o</a:t>
            </a:r>
            <a:r>
              <a:rPr lang="pl-PL" sz="2800" dirty="0" smtClean="0"/>
              <a:t>. z pompami ciepła woda (solanka) – woda z kolektorów gruntowych.</a:t>
            </a:r>
          </a:p>
          <a:p>
            <a:pPr>
              <a:buNone/>
            </a:pPr>
            <a:r>
              <a:rPr lang="pl-PL" sz="2800" dirty="0" smtClean="0"/>
              <a:t>Efekt: </a:t>
            </a:r>
            <a:r>
              <a:rPr lang="pl-PL" sz="2800" b="1" dirty="0" smtClean="0"/>
              <a:t>Koszt grzania ok. 8 tys. zł/rok w stosunku do </a:t>
            </a:r>
          </a:p>
          <a:p>
            <a:pPr>
              <a:buNone/>
            </a:pPr>
            <a:r>
              <a:rPr lang="pl-PL" sz="2800" b="1" dirty="0" smtClean="0"/>
              <a:t>ok. 50 tys. zł/rok – zwrot różnicy nakładów 11 lat.</a:t>
            </a:r>
            <a:endParaRPr lang="pl-PL" sz="2800" b="1" dirty="0"/>
          </a:p>
        </p:txBody>
      </p:sp>
    </p:spTree>
    <p:extLst>
      <p:ext uri="{BB962C8B-B14F-4D97-AF65-F5344CB8AC3E}">
        <p14:creationId xmlns:p14="http://schemas.microsoft.com/office/powerpoint/2010/main" xmlns="" val="55899350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1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ytuł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pl-PL" sz="2800" dirty="0" smtClean="0"/>
              <a:t>BUDYNEK WIELORODZINNY</a:t>
            </a:r>
            <a:br>
              <a:rPr lang="pl-PL" sz="2800" dirty="0" smtClean="0"/>
            </a:br>
            <a:r>
              <a:rPr lang="pl-PL" sz="2800" dirty="0" smtClean="0"/>
              <a:t>W PRZYTOCZNEJ</a:t>
            </a:r>
            <a:endParaRPr lang="pl-PL" sz="2800" dirty="0"/>
          </a:p>
        </p:txBody>
      </p:sp>
      <p:pic>
        <p:nvPicPr>
          <p:cNvPr id="7170" name="Picture 2" descr="http://i.st-nieruchomosci-online.pl/q1yq6yl/mieszkanie-miedzyrzecz.jpg"/>
          <p:cNvPicPr>
            <a:picLocks noChangeAspect="1" noChangeArrowheads="1"/>
          </p:cNvPicPr>
          <p:nvPr/>
        </p:nvPicPr>
        <p:blipFill>
          <a:blip r:embed="rId2" cstate="print"/>
          <a:srcRect r="10345" b="10131"/>
          <a:stretch>
            <a:fillRect/>
          </a:stretch>
        </p:blipFill>
        <p:spPr bwMode="auto">
          <a:xfrm>
            <a:off x="0" y="1340768"/>
            <a:ext cx="3744267" cy="2232247"/>
          </a:xfrm>
          <a:prstGeom prst="rect">
            <a:avLst/>
          </a:prstGeom>
          <a:noFill/>
        </p:spPr>
      </p:pic>
      <p:sp>
        <p:nvSpPr>
          <p:cNvPr id="5" name="Symbol zastępczy zawartości 4"/>
          <p:cNvSpPr>
            <a:spLocks noGrp="1"/>
          </p:cNvSpPr>
          <p:nvPr>
            <p:ph idx="1"/>
          </p:nvPr>
        </p:nvSpPr>
        <p:spPr>
          <a:xfrm>
            <a:off x="179512" y="1600200"/>
            <a:ext cx="8964488" cy="45735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buNone/>
            </a:pPr>
            <a:r>
              <a:rPr lang="pl-PL" sz="2800" dirty="0" smtClean="0"/>
              <a:t>                                             </a:t>
            </a:r>
          </a:p>
          <a:p>
            <a:pPr>
              <a:buNone/>
            </a:pPr>
            <a:r>
              <a:rPr lang="pl-PL" sz="2800" dirty="0" smtClean="0"/>
              <a:t>                                        Budowa 2012.                     </a:t>
            </a:r>
          </a:p>
          <a:p>
            <a:pPr>
              <a:buNone/>
            </a:pPr>
            <a:r>
              <a:rPr lang="pl-PL" sz="2800" dirty="0" smtClean="0"/>
              <a:t>                                    20 mieszkań o </a:t>
            </a:r>
            <a:r>
              <a:rPr lang="pl-PL" sz="2800" dirty="0" err="1" smtClean="0"/>
              <a:t>śr.metrażu</a:t>
            </a:r>
            <a:r>
              <a:rPr lang="pl-PL" sz="2800" dirty="0" smtClean="0"/>
              <a:t> 45 m2</a:t>
            </a:r>
          </a:p>
          <a:p>
            <a:pPr>
              <a:buNone/>
            </a:pPr>
            <a:endParaRPr lang="pl-PL" sz="2800" dirty="0" smtClean="0"/>
          </a:p>
          <a:p>
            <a:pPr>
              <a:buNone/>
            </a:pPr>
            <a:r>
              <a:rPr lang="pl-PL" sz="2800" dirty="0" smtClean="0"/>
              <a:t>Instalacja </a:t>
            </a:r>
            <a:r>
              <a:rPr lang="pl-PL" sz="2800" dirty="0" err="1" smtClean="0"/>
              <a:t>c.o</a:t>
            </a:r>
            <a:r>
              <a:rPr lang="pl-PL" sz="2800" dirty="0" smtClean="0"/>
              <a:t>. i </a:t>
            </a:r>
            <a:r>
              <a:rPr lang="pl-PL" sz="2800" dirty="0" err="1" smtClean="0"/>
              <a:t>c.w.u</a:t>
            </a:r>
            <a:r>
              <a:rPr lang="pl-PL" sz="2800" dirty="0" smtClean="0"/>
              <a:t>. </a:t>
            </a:r>
            <a:r>
              <a:rPr lang="pl-PL" sz="2800" dirty="0" err="1" smtClean="0"/>
              <a:t>biwalentna</a:t>
            </a:r>
            <a:r>
              <a:rPr lang="pl-PL" sz="2800" dirty="0" smtClean="0"/>
              <a:t> z absorpcyjnymi </a:t>
            </a:r>
          </a:p>
          <a:p>
            <a:pPr>
              <a:buNone/>
            </a:pPr>
            <a:r>
              <a:rPr lang="pl-PL" sz="2800" dirty="0" smtClean="0"/>
              <a:t>pompami ciepła i kondensacyjnym kotłem grzewczym.</a:t>
            </a:r>
          </a:p>
          <a:p>
            <a:pPr>
              <a:buNone/>
            </a:pPr>
            <a:r>
              <a:rPr lang="pl-PL" sz="2800" dirty="0" smtClean="0"/>
              <a:t>Efekt: </a:t>
            </a:r>
            <a:r>
              <a:rPr lang="pl-PL" sz="2800" b="1" dirty="0" smtClean="0"/>
              <a:t>Średni koszt </a:t>
            </a:r>
            <a:r>
              <a:rPr lang="pl-PL" sz="2800" b="1" dirty="0" err="1" smtClean="0"/>
              <a:t>c.o</a:t>
            </a:r>
            <a:r>
              <a:rPr lang="pl-PL" sz="2800" b="1" dirty="0" smtClean="0"/>
              <a:t>. i </a:t>
            </a:r>
            <a:r>
              <a:rPr lang="pl-PL" sz="2800" b="1" dirty="0" err="1" smtClean="0"/>
              <a:t>c.w.u</a:t>
            </a:r>
            <a:r>
              <a:rPr lang="pl-PL" sz="2800" b="1" dirty="0" smtClean="0"/>
              <a:t>. 84,- zł/m-c/mieszk.  </a:t>
            </a:r>
          </a:p>
          <a:p>
            <a:pPr>
              <a:buNone/>
            </a:pPr>
            <a:r>
              <a:rPr lang="pl-PL" sz="2800" b="1" dirty="0" smtClean="0"/>
              <a:t>jest mniejszy ok. 3-krotnie od tradycyjnego rozwiązania.</a:t>
            </a:r>
            <a:endParaRPr lang="pl-PL" sz="2800" b="1" dirty="0"/>
          </a:p>
        </p:txBody>
      </p:sp>
    </p:spTree>
    <p:extLst>
      <p:ext uri="{BB962C8B-B14F-4D97-AF65-F5344CB8AC3E}">
        <p14:creationId xmlns:p14="http://schemas.microsoft.com/office/powerpoint/2010/main" xmlns="" val="402705900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6" dur="500" fill="hold"/>
                                        <p:tgtEl>
                                          <p:spTgt spid="5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5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5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5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Symbol zastępczy zawartości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endParaRPr lang="pl-PL" dirty="0" smtClean="0"/>
          </a:p>
          <a:p>
            <a:pPr>
              <a:buNone/>
            </a:pPr>
            <a:endParaRPr lang="pl-PL" dirty="0" smtClean="0"/>
          </a:p>
          <a:p>
            <a:pPr algn="ctr">
              <a:buNone/>
            </a:pPr>
            <a:r>
              <a:rPr lang="pl-PL" sz="4000" b="1" dirty="0" smtClean="0"/>
              <a:t>DZIĘKUJĘ ZA UWAGĘ</a:t>
            </a:r>
            <a:endParaRPr lang="pl-PL" sz="4000" b="1" dirty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Projekt domyślny">
  <a:themeElements>
    <a:clrScheme name="Projekt domyślny 1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Projekt domyślny">
      <a:majorFont>
        <a:latin typeface="Arial"/>
        <a:ea typeface=""/>
        <a:cs typeface=""/>
      </a:majorFont>
      <a:minorFont>
        <a:latin typeface="Arial"/>
        <a:ea typeface=""/>
        <a:cs typeface="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>
    <a:extraClrScheme>
      <a:clrScheme name="Projekt domyślny 1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BBE0E3"/>
        </a:accent1>
        <a:accent2>
          <a:srgbClr val="333399"/>
        </a:accent2>
        <a:accent3>
          <a:srgbClr val="FFFFFF"/>
        </a:accent3>
        <a:accent4>
          <a:srgbClr val="000000"/>
        </a:accent4>
        <a:accent5>
          <a:srgbClr val="DAEDEF"/>
        </a:accent5>
        <a:accent6>
          <a:srgbClr val="2D2D8A"/>
        </a:accent6>
        <a:hlink>
          <a:srgbClr val="009999"/>
        </a:hlink>
        <a:folHlink>
          <a:srgbClr val="99CC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Projekt domyślny 2">
        <a:dk1>
          <a:srgbClr val="000000"/>
        </a:dk1>
        <a:lt1>
          <a:srgbClr val="FFFFFF"/>
        </a:lt1>
        <a:dk2>
          <a:srgbClr val="000000"/>
        </a:dk2>
        <a:lt2>
          <a:srgbClr val="969696"/>
        </a:lt2>
        <a:accent1>
          <a:srgbClr val="FBDF53"/>
        </a:accent1>
        <a:accent2>
          <a:srgbClr val="FF9966"/>
        </a:accent2>
        <a:accent3>
          <a:srgbClr val="FFFFFF"/>
        </a:accent3>
        <a:accent4>
          <a:srgbClr val="000000"/>
        </a:accent4>
        <a:accent5>
          <a:srgbClr val="FDECB3"/>
        </a:accent5>
        <a:accent6>
          <a:srgbClr val="E78A5C"/>
        </a:accent6>
        <a:hlink>
          <a:srgbClr val="CC3300"/>
        </a:hlink>
        <a:folHlink>
          <a:srgbClr val="9966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Projekt domyślny 3">
        <a:dk1>
          <a:srgbClr val="000000"/>
        </a:dk1>
        <a:lt1>
          <a:srgbClr val="FFFFFF"/>
        </a:lt1>
        <a:dk2>
          <a:srgbClr val="000000"/>
        </a:dk2>
        <a:lt2>
          <a:srgbClr val="808080"/>
        </a:lt2>
        <a:accent1>
          <a:srgbClr val="99CCFF"/>
        </a:accent1>
        <a:accent2>
          <a:srgbClr val="CCCCFF"/>
        </a:accent2>
        <a:accent3>
          <a:srgbClr val="FFFFFF"/>
        </a:accent3>
        <a:accent4>
          <a:srgbClr val="000000"/>
        </a:accent4>
        <a:accent5>
          <a:srgbClr val="CAE2FF"/>
        </a:accent5>
        <a:accent6>
          <a:srgbClr val="B9B9E7"/>
        </a:accent6>
        <a:hlink>
          <a:srgbClr val="3333CC"/>
        </a:hlink>
        <a:folHlink>
          <a:srgbClr val="AF67FF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Projekt domyślny 4">
        <a:dk1>
          <a:srgbClr val="000000"/>
        </a:dk1>
        <a:lt1>
          <a:srgbClr val="DEF6F1"/>
        </a:lt1>
        <a:dk2>
          <a:srgbClr val="000000"/>
        </a:dk2>
        <a:lt2>
          <a:srgbClr val="969696"/>
        </a:lt2>
        <a:accent1>
          <a:srgbClr val="FFFFFF"/>
        </a:accent1>
        <a:accent2>
          <a:srgbClr val="8DC6FF"/>
        </a:accent2>
        <a:accent3>
          <a:srgbClr val="ECFAF7"/>
        </a:accent3>
        <a:accent4>
          <a:srgbClr val="000000"/>
        </a:accent4>
        <a:accent5>
          <a:srgbClr val="FFFFFF"/>
        </a:accent5>
        <a:accent6>
          <a:srgbClr val="7FB3E7"/>
        </a:accent6>
        <a:hlink>
          <a:srgbClr val="0066CC"/>
        </a:hlink>
        <a:folHlink>
          <a:srgbClr val="00A8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Projekt domyślny 5">
        <a:dk1>
          <a:srgbClr val="000000"/>
        </a:dk1>
        <a:lt1>
          <a:srgbClr val="FFFFD9"/>
        </a:lt1>
        <a:dk2>
          <a:srgbClr val="000000"/>
        </a:dk2>
        <a:lt2>
          <a:srgbClr val="777777"/>
        </a:lt2>
        <a:accent1>
          <a:srgbClr val="FFFFF7"/>
        </a:accent1>
        <a:accent2>
          <a:srgbClr val="33CCCC"/>
        </a:accent2>
        <a:accent3>
          <a:srgbClr val="FFFFE9"/>
        </a:accent3>
        <a:accent4>
          <a:srgbClr val="000000"/>
        </a:accent4>
        <a:accent5>
          <a:srgbClr val="FFFFFA"/>
        </a:accent5>
        <a:accent6>
          <a:srgbClr val="2DB9B9"/>
        </a:accent6>
        <a:hlink>
          <a:srgbClr val="FF5050"/>
        </a:hlink>
        <a:folHlink>
          <a:srgbClr val="FF9900"/>
        </a:folHlink>
      </a:clrScheme>
      <a:clrMap bg1="lt1" tx1="dk1" bg2="lt2" tx2="dk2" accent1="accent1" accent2="accent2" accent3="accent3" accent4="accent4" accent5="accent5" accent6="accent6" hlink="hlink" folHlink="folHlink"/>
    </a:extraClrScheme>
    <a:extraClrScheme>
      <a:clrScheme name="Projekt domyślny 6">
        <a:dk1>
          <a:srgbClr val="005A58"/>
        </a:dk1>
        <a:lt1>
          <a:srgbClr val="FFFFFF"/>
        </a:lt1>
        <a:dk2>
          <a:srgbClr val="008080"/>
        </a:dk2>
        <a:lt2>
          <a:srgbClr val="FFFF99"/>
        </a:lt2>
        <a:accent1>
          <a:srgbClr val="006462"/>
        </a:accent1>
        <a:accent2>
          <a:srgbClr val="6D6FC7"/>
        </a:accent2>
        <a:accent3>
          <a:srgbClr val="AAC0C0"/>
        </a:accent3>
        <a:accent4>
          <a:srgbClr val="DADADA"/>
        </a:accent4>
        <a:accent5>
          <a:srgbClr val="AAB8B7"/>
        </a:accent5>
        <a:accent6>
          <a:srgbClr val="6264B4"/>
        </a:accent6>
        <a:hlink>
          <a:srgbClr val="00FFFF"/>
        </a:hlink>
        <a:folHlink>
          <a:srgbClr val="00FF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Projekt domyślny 7">
        <a:dk1>
          <a:srgbClr val="5C1F00"/>
        </a:dk1>
        <a:lt1>
          <a:srgbClr val="FFFFFF"/>
        </a:lt1>
        <a:dk2>
          <a:srgbClr val="800000"/>
        </a:dk2>
        <a:lt2>
          <a:srgbClr val="DFD293"/>
        </a:lt2>
        <a:accent1>
          <a:srgbClr val="CC3300"/>
        </a:accent1>
        <a:accent2>
          <a:srgbClr val="BE7960"/>
        </a:accent2>
        <a:accent3>
          <a:srgbClr val="C0AAAA"/>
        </a:accent3>
        <a:accent4>
          <a:srgbClr val="DADADA"/>
        </a:accent4>
        <a:accent5>
          <a:srgbClr val="E2ADAA"/>
        </a:accent5>
        <a:accent6>
          <a:srgbClr val="AC6D56"/>
        </a:accent6>
        <a:hlink>
          <a:srgbClr val="FFFF99"/>
        </a:hlink>
        <a:folHlink>
          <a:srgbClr val="D3A21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Projekt domyślny 8">
        <a:dk1>
          <a:srgbClr val="003366"/>
        </a:dk1>
        <a:lt1>
          <a:srgbClr val="FFFFFF"/>
        </a:lt1>
        <a:dk2>
          <a:srgbClr val="000099"/>
        </a:dk2>
        <a:lt2>
          <a:srgbClr val="CCFFFF"/>
        </a:lt2>
        <a:accent1>
          <a:srgbClr val="3366CC"/>
        </a:accent1>
        <a:accent2>
          <a:srgbClr val="00B000"/>
        </a:accent2>
        <a:accent3>
          <a:srgbClr val="AAAACA"/>
        </a:accent3>
        <a:accent4>
          <a:srgbClr val="DADADA"/>
        </a:accent4>
        <a:accent5>
          <a:srgbClr val="ADB8E2"/>
        </a:accent5>
        <a:accent6>
          <a:srgbClr val="009F00"/>
        </a:accent6>
        <a:hlink>
          <a:srgbClr val="66CCFF"/>
        </a:hlink>
        <a:folHlink>
          <a:srgbClr val="FFE701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Projekt domyślny 9">
        <a:dk1>
          <a:srgbClr val="336699"/>
        </a:dk1>
        <a:lt1>
          <a:srgbClr val="FFFFFF"/>
        </a:lt1>
        <a:dk2>
          <a:srgbClr val="000000"/>
        </a:dk2>
        <a:lt2>
          <a:srgbClr val="E3EBF1"/>
        </a:lt2>
        <a:accent1>
          <a:srgbClr val="003399"/>
        </a:accent1>
        <a:accent2>
          <a:srgbClr val="468A4B"/>
        </a:accent2>
        <a:accent3>
          <a:srgbClr val="AAAAAA"/>
        </a:accent3>
        <a:accent4>
          <a:srgbClr val="DADADA"/>
        </a:accent4>
        <a:accent5>
          <a:srgbClr val="AAADCA"/>
        </a:accent5>
        <a:accent6>
          <a:srgbClr val="3F7D43"/>
        </a:accent6>
        <a:hlink>
          <a:srgbClr val="66CCFF"/>
        </a:hlink>
        <a:folHlink>
          <a:srgbClr val="F0E500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Projekt domyślny 10">
        <a:dk1>
          <a:srgbClr val="777777"/>
        </a:dk1>
        <a:lt1>
          <a:srgbClr val="FFFFFF"/>
        </a:lt1>
        <a:dk2>
          <a:srgbClr val="686B5D"/>
        </a:dk2>
        <a:lt2>
          <a:srgbClr val="D1D1CB"/>
        </a:lt2>
        <a:accent1>
          <a:srgbClr val="909082"/>
        </a:accent1>
        <a:accent2>
          <a:srgbClr val="809EA8"/>
        </a:accent2>
        <a:accent3>
          <a:srgbClr val="B9BAB6"/>
        </a:accent3>
        <a:accent4>
          <a:srgbClr val="DADADA"/>
        </a:accent4>
        <a:accent5>
          <a:srgbClr val="C6C6C1"/>
        </a:accent5>
        <a:accent6>
          <a:srgbClr val="738F98"/>
        </a:accent6>
        <a:hlink>
          <a:srgbClr val="FFCC66"/>
        </a:hlink>
        <a:folHlink>
          <a:srgbClr val="E9DCB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Projekt domyślny 11">
        <a:dk1>
          <a:srgbClr val="3E3E5C"/>
        </a:dk1>
        <a:lt1>
          <a:srgbClr val="FFFFFF"/>
        </a:lt1>
        <a:dk2>
          <a:srgbClr val="666699"/>
        </a:dk2>
        <a:lt2>
          <a:srgbClr val="FFFFFF"/>
        </a:lt2>
        <a:accent1>
          <a:srgbClr val="60597B"/>
        </a:accent1>
        <a:accent2>
          <a:srgbClr val="6666FF"/>
        </a:accent2>
        <a:accent3>
          <a:srgbClr val="B8B8CA"/>
        </a:accent3>
        <a:accent4>
          <a:srgbClr val="DADADA"/>
        </a:accent4>
        <a:accent5>
          <a:srgbClr val="B6B5BF"/>
        </a:accent5>
        <a:accent6>
          <a:srgbClr val="5C5CE7"/>
        </a:accent6>
        <a:hlink>
          <a:srgbClr val="99CCFF"/>
        </a:hlink>
        <a:folHlink>
          <a:srgbClr val="FFFF99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Projekt domyślny 12">
        <a:dk1>
          <a:srgbClr val="2D2015"/>
        </a:dk1>
        <a:lt1>
          <a:srgbClr val="FFFFFF"/>
        </a:lt1>
        <a:dk2>
          <a:srgbClr val="523E26"/>
        </a:dk2>
        <a:lt2>
          <a:srgbClr val="DFC08D"/>
        </a:lt2>
        <a:accent1>
          <a:srgbClr val="8C7B70"/>
        </a:accent1>
        <a:accent2>
          <a:srgbClr val="8F5F2F"/>
        </a:accent2>
        <a:accent3>
          <a:srgbClr val="B3AFAC"/>
        </a:accent3>
        <a:accent4>
          <a:srgbClr val="DADADA"/>
        </a:accent4>
        <a:accent5>
          <a:srgbClr val="C5BFBB"/>
        </a:accent5>
        <a:accent6>
          <a:srgbClr val="81552A"/>
        </a:accent6>
        <a:hlink>
          <a:srgbClr val="CCB400"/>
        </a:hlink>
        <a:folHlink>
          <a:srgbClr val="8C9EA0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Motyw pakietu Office">
  <a:themeElements>
    <a:clrScheme name="Pakiet 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Pakiet 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Pakiet 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4788</TotalTime>
  <Words>845</Words>
  <Application>Microsoft Office PowerPoint</Application>
  <PresentationFormat>Pokaz na ekranie (4:3)</PresentationFormat>
  <Paragraphs>232</Paragraphs>
  <Slides>23</Slides>
  <Notes>6</Notes>
  <HiddenSlides>0</HiddenSlides>
  <MMClips>0</MMClips>
  <ScaleCrop>false</ScaleCrop>
  <HeadingPairs>
    <vt:vector size="4" baseType="variant">
      <vt:variant>
        <vt:lpstr>Motyw</vt:lpstr>
      </vt:variant>
      <vt:variant>
        <vt:i4>1</vt:i4>
      </vt:variant>
      <vt:variant>
        <vt:lpstr>Tytuły slajdów</vt:lpstr>
      </vt:variant>
      <vt:variant>
        <vt:i4>23</vt:i4>
      </vt:variant>
    </vt:vector>
  </HeadingPairs>
  <TitlesOfParts>
    <vt:vector size="24" baseType="lpstr">
      <vt:lpstr>Projekt domyślny</vt:lpstr>
      <vt:lpstr>Slajd 1</vt:lpstr>
      <vt:lpstr> </vt:lpstr>
      <vt:lpstr> </vt:lpstr>
      <vt:lpstr> </vt:lpstr>
      <vt:lpstr>Prezentacja budynków porównywanych</vt:lpstr>
      <vt:lpstr>Prezentacja budynków</vt:lpstr>
      <vt:lpstr>Prezentacja budynków</vt:lpstr>
      <vt:lpstr>Prezentacja budynków</vt:lpstr>
      <vt:lpstr>Prezentacja budynków</vt:lpstr>
      <vt:lpstr>Slajd 10</vt:lpstr>
      <vt:lpstr>Slajd 11</vt:lpstr>
      <vt:lpstr>Porównanie efektywności energetycznej</vt:lpstr>
      <vt:lpstr>Slajd 13</vt:lpstr>
      <vt:lpstr>Slajd 14</vt:lpstr>
      <vt:lpstr>Slajd 15</vt:lpstr>
      <vt:lpstr>Slajd 16</vt:lpstr>
      <vt:lpstr>Slajd 17</vt:lpstr>
      <vt:lpstr>SZKOŁA PODSTAWOWA   W CEDRACH WIELKICH</vt:lpstr>
      <vt:lpstr>SZKOŁA PODSTAWOWA W CEDRACH WIELKICH</vt:lpstr>
      <vt:lpstr>INSTYTUT RYBACTWA ŚRÓDLĄDOWEGO ZAKŁAD W RUTKACH</vt:lpstr>
      <vt:lpstr>PASYWNA SZKOŁA PODSTAWOWA W BUDZOWIE</vt:lpstr>
      <vt:lpstr>BUDYNEK WIELORODZINNY W PRZYTOCZNEJ</vt:lpstr>
      <vt:lpstr>Slajd 23</vt:lpstr>
    </vt:vector>
  </TitlesOfParts>
  <Company>POLITECHNIKA ŚWIĘTOKRZYSKA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Slajd 1</dc:title>
  <dc:creator>Rektor</dc:creator>
  <cp:lastModifiedBy>Konferencje</cp:lastModifiedBy>
  <cp:revision>528</cp:revision>
  <dcterms:created xsi:type="dcterms:W3CDTF">2011-06-13T10:37:05Z</dcterms:created>
  <dcterms:modified xsi:type="dcterms:W3CDTF">2018-02-28T10:39:04Z</dcterms:modified>
</cp:coreProperties>
</file>