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7" r:id="rId4"/>
    <p:sldId id="288" r:id="rId5"/>
    <p:sldId id="280" r:id="rId6"/>
    <p:sldId id="258" r:id="rId7"/>
    <p:sldId id="277" r:id="rId8"/>
    <p:sldId id="289" r:id="rId9"/>
    <p:sldId id="290" r:id="rId10"/>
    <p:sldId id="283" r:id="rId11"/>
    <p:sldId id="271" r:id="rId12"/>
    <p:sldId id="278" r:id="rId13"/>
    <p:sldId id="279" r:id="rId14"/>
    <p:sldId id="291" r:id="rId15"/>
    <p:sldId id="292" r:id="rId16"/>
    <p:sldId id="284" r:id="rId17"/>
    <p:sldId id="285" r:id="rId18"/>
    <p:sldId id="274" r:id="rId19"/>
    <p:sldId id="293" r:id="rId20"/>
    <p:sldId id="294" r:id="rId21"/>
    <p:sldId id="286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4" r:id="rId30"/>
    <p:sldId id="302" r:id="rId31"/>
    <p:sldId id="303" r:id="rId32"/>
    <p:sldId id="275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9392" autoAdjust="0"/>
  </p:normalViewPr>
  <p:slideViewPr>
    <p:cSldViewPr>
      <p:cViewPr varScale="1">
        <p:scale>
          <a:sx n="109" d="100"/>
          <a:sy n="109" d="100"/>
        </p:scale>
        <p:origin x="7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605FC-0277-4EE5-8ACC-E79B3A2A543A}" type="datetimeFigureOut">
              <a:rPr lang="pl-PL" smtClean="0"/>
              <a:t>2018-02-28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9181-2DC1-4903-8C19-699D39283B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149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0B2E-34C5-4001-8DD0-DD59B4864EC2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EE607-FC2B-4A90-B5A7-A1B8774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11570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898278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468747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348976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58959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8830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41800153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2574202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246445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4138696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19982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489577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54031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198062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128310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565207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3307179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3540418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703928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36743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4205584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16952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8741371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9052825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281966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245929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33438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4726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145328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94574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200" b="0" noProof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81000" y="500063"/>
            <a:ext cx="3413125" cy="2560637"/>
          </a:xfrm>
        </p:spPr>
      </p:sp>
    </p:spTree>
    <p:extLst>
      <p:ext uri="{BB962C8B-B14F-4D97-AF65-F5344CB8AC3E}">
        <p14:creationId xmlns:p14="http://schemas.microsoft.com/office/powerpoint/2010/main" val="2522979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3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7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6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1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/>
            </a:gs>
            <a:gs pos="30000">
              <a:schemeClr val="bg1"/>
            </a:gs>
            <a:gs pos="70000">
              <a:schemeClr val="bg1"/>
            </a:gs>
            <a:gs pos="100000">
              <a:srgbClr val="A7B9C5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c 6"/>
          <p:cNvSpPr/>
          <p:nvPr/>
        </p:nvSpPr>
        <p:spPr>
          <a:xfrm>
            <a:off x="-3429000" y="0"/>
            <a:ext cx="6858000" cy="6858000"/>
          </a:xfrm>
          <a:prstGeom prst="arc">
            <a:avLst>
              <a:gd name="adj1" fmla="val 16200000"/>
              <a:gd name="adj2" fmla="val 539200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  <a:effectLst>
            <a:innerShdw blurRad="254000" dist="254000" dir="18900000">
              <a:prstClr val="black">
                <a:alpha val="3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554520" y="860200"/>
            <a:ext cx="6372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Źródła finansowania inwestycji  w zakresie ochrony powietrza </a:t>
            </a:r>
            <a:endParaRPr lang="pl-PL" sz="4000" b="1" dirty="0" smtClean="0"/>
          </a:p>
          <a:p>
            <a:pPr algn="ctr"/>
            <a:r>
              <a:rPr lang="pl-PL" sz="4000" b="1" dirty="0" smtClean="0"/>
              <a:t>ze </a:t>
            </a:r>
            <a:r>
              <a:rPr lang="pl-PL" sz="4000" b="1" dirty="0"/>
              <a:t>środków WFOŚiGW oraz RPO </a:t>
            </a:r>
            <a:r>
              <a:rPr lang="pl-PL" sz="4000" b="1" dirty="0" smtClean="0"/>
              <a:t>WŚ 2014-2020</a:t>
            </a:r>
          </a:p>
          <a:p>
            <a:pPr algn="ctr"/>
            <a:r>
              <a:rPr lang="pl-PL" sz="4000" b="1" dirty="0" smtClean="0"/>
              <a:t>w roku 2018 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498" y="4581129"/>
            <a:ext cx="245080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410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855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u="sng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</a:t>
            </a:r>
            <a:r>
              <a:rPr lang="pl-PL" b="1" u="sng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adresowany do osób fizycznych </a:t>
            </a: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Pożyczka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następujące </a:t>
            </a: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inwestycje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budynkach mieszkalnych jednorodzinnych </a:t>
            </a:r>
            <a:r>
              <a:rPr lang="pl-PL" sz="1600" b="1" i="1" u="sng" kern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istniejących</a:t>
            </a:r>
            <a:r>
              <a:rPr lang="pl-PL" sz="1600" i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Wymiana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pieców/kotłów opalanych paliwem:</a:t>
            </a:r>
          </a:p>
          <a:p>
            <a:pPr marL="452438" marR="0" indent="-228600" algn="just">
              <a:spcBef>
                <a:spcPts val="0"/>
              </a:spcBef>
              <a:buFont typeface="+mj-lt"/>
              <a:buAutoNum type="alphaLcParenR"/>
            </a:pPr>
            <a:r>
              <a:rPr lang="pl-PL" sz="1600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stałym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(węgiel, biomasa)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nowoczesne o wyższej sprawności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przy czym instalacja kotłów na paliwa stałe spełniających wymogi rozporządzenia z dnia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sierpnia 2017 r. w sprawie wymagań dla kotłów na paliwo stałe (Dz.U. z 2017 r., poz. 1690),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możliwa jest wyłącznie na terenach, gdzie nie ma dostępu do sieci ciepłowniczej lub gazowej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2438" marR="0" indent="-228600" algn="just">
              <a:spcBef>
                <a:spcPts val="0"/>
              </a:spcBef>
              <a:buFont typeface="+mj-lt"/>
              <a:buAutoNum type="alphaLcParenR"/>
            </a:pPr>
            <a:r>
              <a:rPr lang="pl-PL" sz="1600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olejowym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opalane paliwem </a:t>
            </a:r>
            <a:r>
              <a:rPr lang="pl-PL" sz="1600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gazowym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 na źródła ciepła wykorzystujące wyłącznie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elektryczną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2438" marR="0" indent="-228600" algn="just">
              <a:spcBef>
                <a:spcPts val="0"/>
              </a:spcBef>
              <a:buFont typeface="+mj-lt"/>
              <a:buAutoNum type="alphaLcParenR"/>
            </a:pPr>
            <a:r>
              <a:rPr lang="pl-PL" sz="1600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gazowym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źródła ciepła wykorzystujące wyłącznie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</a:t>
            </a:r>
            <a:r>
              <a:rPr lang="pl-PL" sz="1600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elektryczną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 czym wymiana pieców/ kotłów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trwałego odłączenia od instalacji obecnego kotła.  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Podłączenia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sieci ciepłowniczej lub gazowej wraz z trwałym odłączeniem od instalacji obecnego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kotła/pieca.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Termomodernizacja budynku wynikająca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audytu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energetycznego. 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kolektorów słonecznych. 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pomp ciepła lub innych źródeł ciepła zasilanych energią elektryczną. 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instalacji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fotowoltaicznych.</a:t>
            </a:r>
          </a:p>
          <a:p>
            <a:pPr marL="228600" marR="0" indent="-228600" algn="just">
              <a:spcBef>
                <a:spcPts val="0"/>
              </a:spcBef>
              <a:buFont typeface="+mj-lt"/>
              <a:buAutoNum type="arabicPeriod" startAt="2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instalacji wykorzystującej energię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wiatru.</a:t>
            </a:r>
          </a:p>
          <a:p>
            <a:pPr marR="0" algn="just">
              <a:spcBef>
                <a:spcPts val="0"/>
              </a:spcBef>
            </a:pPr>
            <a:endParaRPr lang="pl-PL" sz="12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47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792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u="sng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„AURA”</a:t>
            </a: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Pożyczka na następujące inwestycje w budynkach mieszkalnych jednorodzinnych </a:t>
            </a:r>
            <a:r>
              <a:rPr lang="pl-PL" sz="1600" b="1" i="1" u="sng" kern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nowobudowanych:</a:t>
            </a:r>
          </a:p>
          <a:p>
            <a:pPr marR="0" algn="just">
              <a:spcBef>
                <a:spcPts val="0"/>
              </a:spcBef>
            </a:pPr>
            <a:endParaRPr lang="pl-PL" sz="1600" b="1" i="1" u="sng" kern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pomp ciepła lub innych źródeł ciepła zasilanych energią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elektryczną.</a:t>
            </a: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kotłów na paliwo:</a:t>
            </a:r>
          </a:p>
          <a:p>
            <a:pPr marL="452438" marR="0" indent="-182563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gazowe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2438" marR="0" indent="-182563" algn="just">
              <a:lnSpc>
                <a:spcPct val="15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biomasę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spełniających wymogi rozporządzenia z dnia 1 sierpnia 2017 r. w sprawie wymagań dla kotłów na paliwo stałe (Dz.U. z 2017 r., poz. 1690)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wyłącznie na terenach, gdzie nie ma dostępu do sieci ciepłowniczej lub gazowej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Podłączenia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sieci ciepłowniczej lub gazowej. </a:t>
            </a: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kolektorów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słonecznych.</a:t>
            </a: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instalacji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fotowoltaicznych.</a:t>
            </a: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nowych instalacji wykorzystującej energię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wiatru.</a:t>
            </a: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montaż rekuperatora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880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792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u="sng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„AURA”</a:t>
            </a: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pożyczki do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kosztu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kwalifikowanego. </a:t>
            </a: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Minimalna kwota pożyczki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pożyczki wynosi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3,0%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rocznym.</a:t>
            </a:r>
          </a:p>
          <a:p>
            <a:pPr lvl="0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Umorzenie pożyczki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20%, gdy okres spłaty wynosi 36 miesięcy i dłużej (włącznie z okresem karencji).</a:t>
            </a: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być udzielona na okres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lat.</a:t>
            </a: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Programu nie mogą być zgłaszane zadania zakończone przed złożeniem wniosku do Funduszu.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95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54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u="sng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„AURA”</a:t>
            </a:r>
          </a:p>
          <a:p>
            <a:pPr marR="0" algn="ctr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 informacje:</a:t>
            </a: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Nabór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 o dofinansowanie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rozpocznie się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marca br.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będzie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nabór ciągły do wyczerpania środków finansowych lub do decyzji Zarządu Wojewódzkiego Funduszu o zawieszeniu lub zakończeniu naboru,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jednak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do dnia 15 października 2018 r. </a:t>
            </a: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Alokacja  -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7 000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zł</a:t>
            </a: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Wzór wniosku oraz załączników dostępne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będą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stronie internetowej </a:t>
            </a:r>
            <a:r>
              <a:rPr lang="pl-PL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www.wfos.com.pl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7675" algn="just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 siedzibie WFOŚiGW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Kielcach przy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al. ks. J. Popiełuszki 41. </a:t>
            </a:r>
          </a:p>
          <a:p>
            <a:pPr marL="447675" indent="-447675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dofinansowania kwalifikują się koszty poniesione po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1.03.2018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pl-PL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zadania musi zostać zakończona w roku obowiązywania edycji danego programu, za wyjątkiem termomodernizacji, której zakończenie dopuszcza się do 30 czerwca roku następnego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18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56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u="sng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„AURA”</a:t>
            </a:r>
          </a:p>
          <a:p>
            <a:pPr marR="0" algn="ctr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 informacje:</a:t>
            </a: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prowadzenia działalności gospodarczej w budynku mieszkalnym jednorodzinnym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kwalifikowane do dofinansowania są pomniejszone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proporcjonalnie do powierzchni zajmowanej pod działalność gospodarczą.</a:t>
            </a:r>
          </a:p>
          <a:p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Wypłata przyznanego dofinansowania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nastąpi po podpisaniu umowy pożyczki na podstawie faktur w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formie przelewu bankowego na wskazane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umowie pożyczki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konto, w terminie do 14 dni od daty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dostarczenia wymaganych dokumentów. 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pożyczkobiorców zostanie wystawiony odpowiedni PIT, w celu rozliczenia podatku dochodowego za rok, w którym dokonano umorzenia. PIT będzie wystawiony na kwotę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umorzenia.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213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607169" y="-3555776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96050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555512"/>
            <a:ext cx="1371719" cy="110956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948406" y="764704"/>
            <a:ext cx="727280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Program pożyczkowy 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>
                <a:solidFill>
                  <a:srgbClr val="00B050"/>
                </a:solidFill>
              </a:rPr>
              <a:t>„ŚWIT”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Ograniczenie emisji zanieczyszczeń do powietrza poprzez wzrost efektywności energetycznej w tym modernizację źródeł ciepła, instalacji przesyłowych, zakup i montaż odnawialnych źródeł energii, termomodernizację budynków</a:t>
            </a:r>
          </a:p>
          <a:p>
            <a:pPr algn="ctr"/>
            <a:r>
              <a:rPr lang="pl-PL" sz="2800" b="1" dirty="0"/>
              <a:t> – Edycja 2018</a:t>
            </a:r>
          </a:p>
        </p:txBody>
      </p:sp>
    </p:spTree>
    <p:extLst>
      <p:ext uri="{BB962C8B-B14F-4D97-AF65-F5344CB8AC3E}">
        <p14:creationId xmlns:p14="http://schemas.microsoft.com/office/powerpoint/2010/main" val="23484552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92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</a:t>
            </a: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osób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kern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ŚWIT”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sz="1200" b="1" u="sng" kern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sz="1200" b="1" u="sng" kern="1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Wnioskodawcami programu mogą być :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600" b="1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285750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jednostki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samorządu terytorialnego,</a:t>
            </a:r>
          </a:p>
          <a:p>
            <a:pPr marL="896938" indent="-285750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spółdzielnie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mieszkaniowe,</a:t>
            </a:r>
          </a:p>
          <a:p>
            <a:pPr marL="896938" indent="-285750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wspólnoty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mieszkaniowe,</a:t>
            </a:r>
          </a:p>
          <a:p>
            <a:pPr marL="896938" indent="-285750">
              <a:lnSpc>
                <a:spcPct val="2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kościelne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osoby prawne i związki wyznaniowe.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b="1" u="sng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b="1" u="sng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74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917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</a:t>
            </a: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osób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kern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ŚWIT”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600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Pożyczka na następujące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Wymiana pieców/kotłów opalanych paliwem:</a:t>
            </a:r>
          </a:p>
          <a:p>
            <a:pPr marL="739775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stałym</a:t>
            </a: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(węgiel, biomasa)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nowoczesne o wyższej sprawności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przy czym instalacja kotłów na paliwa stałe spełniających wymogi rozporządzenia z dnia 1 sierpnia 2017 r. w sprawie wymagań dla kotłów na paliwo stałe (Dz.U. z 2017 r., poz. 1690),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możliwa jest wyłącznie na terenach, gdzie nie ma dostępu do sieci ciepłowniczej lub </a:t>
            </a: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gazowej</a:t>
            </a: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739775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olejowym</a:t>
            </a: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opalane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paliwem gazowym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lub na źródła ciepła wykorzystujące wyłącznie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elektryczną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l-PL" sz="1600" b="1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9775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gazowym</a:t>
            </a: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źródła ciepła wykorzystujące wyłącznie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energię elektryczną</a:t>
            </a: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96875" marR="0" algn="just">
              <a:lnSpc>
                <a:spcPct val="150000"/>
              </a:lnSpc>
              <a:spcBef>
                <a:spcPts val="0"/>
              </a:spcBef>
            </a:pPr>
            <a:endParaRPr lang="pl-PL" sz="1600" b="1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Podłączenia </a:t>
            </a:r>
            <a:r>
              <a:rPr lang="pl-PL" sz="1600" b="1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sieci ciepłowniczej lub gazowej wraz z trwałym odłączeniem od instalacji obecnego kotła/pieca.</a:t>
            </a:r>
          </a:p>
          <a:p>
            <a:pPr marR="0" algn="just">
              <a:spcBef>
                <a:spcPts val="0"/>
              </a:spcBef>
            </a:pP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01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670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</a:t>
            </a: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osób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kern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ŚWIT”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Pożyczka na następujące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Modernizacja:</a:t>
            </a:r>
          </a:p>
          <a:p>
            <a:pPr marL="6985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przyłączy lub sieci ciepłowniczych, </a:t>
            </a:r>
          </a:p>
          <a:p>
            <a:pPr marL="6985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węzłów cieplnych, </a:t>
            </a:r>
          </a:p>
          <a:p>
            <a:pPr marL="6985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kotłowni/ciepłowni osiedlowych. 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Poprawa efektywności energetycznej budynków wynikająca z audytu energetycznego/audytu efektywności energetycznej, np. termomodernizacja.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Wymiana oświetlenia ulicznego/zewnętrznego na energooszczędne wynikająca z przeprowadzonego audytu efektywności energetycznej,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i montaż nowego oświetlenia LED ulicznego/osiedlowego/parkowego.  </a:t>
            </a:r>
          </a:p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i montaż instalacji odnawialnych źródeł energii (w tym: pompy ciepła, fotowoltaika, kolektory słoneczne). </a:t>
            </a:r>
          </a:p>
          <a:p>
            <a:pPr>
              <a:lnSpc>
                <a:spcPct val="150000"/>
              </a:lnSpc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38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3946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</a:t>
            </a: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osób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kern="1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ŚWIT”</a:t>
            </a:r>
          </a:p>
          <a:p>
            <a:pPr>
              <a:lnSpc>
                <a:spcPct val="150000"/>
              </a:lnSpc>
            </a:pPr>
            <a:r>
              <a:rPr lang="pl-PL" sz="1600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pl-PL" sz="1600" b="1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pl-PL" sz="1600" b="1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powyższych zadań powinna wynikać z: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Ochrony Powietrza dla Województwa Świętokrzyskiego (POP), 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Ograniczenia Niskiej Emisji (PONE),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Gospodarki Niskoemisyjnej (PGN).</a:t>
            </a:r>
          </a:p>
          <a:p>
            <a:pPr>
              <a:lnSpc>
                <a:spcPct val="150000"/>
              </a:lnSpc>
            </a:pPr>
            <a:endParaRPr lang="pl-PL" sz="1600" b="1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84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96050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635" y="620688"/>
            <a:ext cx="6486706" cy="93886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338" y="2402908"/>
            <a:ext cx="6523285" cy="2030144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6135" y="4974164"/>
            <a:ext cx="3353091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16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93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„ŚWIT”</a:t>
            </a: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pożyczki do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kosztu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kwalifikowanego </a:t>
            </a: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Minimalna kwota pożyczki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zł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pożyczki wynosi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3,0%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rocznym</a:t>
            </a:r>
          </a:p>
          <a:p>
            <a:pPr lvl="0"/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Umorzenie pożyczki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20 %</a:t>
            </a: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może być udzielona na okres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lat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b="1" dirty="0"/>
              <a:t>Do Programu nie mogą być zgłaszane zadania zakończone przed złożeniem wniosku do Funduszu. </a:t>
            </a:r>
            <a:endParaRPr lang="pl-PL" sz="1600" dirty="0"/>
          </a:p>
          <a:p>
            <a:pPr lvl="0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15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039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prawnych  </a:t>
            </a:r>
            <a:r>
              <a:rPr lang="pl-PL" b="1" u="sng" kern="1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„ŚWIT”</a:t>
            </a: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 informacje:</a:t>
            </a: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Nabór wniosków o dofinansowanie rozpocznie się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marca br.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będzie to nabór ciągły do wyczerpania środków finansowych lub do decyzji Zarządu Wojewódzkiego Funduszu o zawieszeniu lub zakończeniu naboru, jednak nie później niż do dnia 15 października 2018 r. </a:t>
            </a: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Alokacja  -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000 000 zł</a:t>
            </a: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Wzór wniosku oraz załączników dostępne będą na stronie internetowej </a:t>
            </a:r>
            <a:r>
              <a:rPr lang="pl-PL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www.wfos.com.pl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7675" algn="just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 siedzibie WFOŚiGW w Kielcach przy al. ks. J. Popiełuszki 41. </a:t>
            </a:r>
          </a:p>
          <a:p>
            <a:pPr marL="447675" indent="-447675"/>
            <a:endParaRPr lang="pl-PL" sz="1600" dirty="0"/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dofinansowania kwalifikują się koszty poniesione po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1.01.2018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endParaRPr lang="pl-PL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Zadanie nie może być dofinansowane przez Fundusz w przypadku otrzymania wsparcia z innych środków publicznych (krajowych lub zagranicznych).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8782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14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sz="24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sz="2400" b="1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zadań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24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uwzględnieniem efektywności energetycznej </a:t>
            </a:r>
            <a:b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OZE </a:t>
            </a:r>
            <a:b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Wojewódzkiego Funduszu </a:t>
            </a:r>
            <a:b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Ochrony Środowiska </a:t>
            </a:r>
            <a:b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Gospodarki Wodnej w Kielcach w 2018 roku </a:t>
            </a:r>
            <a:endParaRPr lang="pl-PL" sz="2400" kern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242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Priorytet </a:t>
            </a:r>
            <a:r>
              <a:rPr lang="pl-PL" sz="2400" b="1" dirty="0"/>
              <a:t>III.	OCHRONA ATMOSFERY ORAZ OCHRONA PRZED HAŁASEM</a:t>
            </a:r>
          </a:p>
          <a:p>
            <a:endParaRPr lang="pl-PL" sz="2400" b="1" dirty="0"/>
          </a:p>
          <a:p>
            <a:pPr>
              <a:lnSpc>
                <a:spcPct val="200000"/>
              </a:lnSpc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zadań wynikających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z: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Ochrony Powietrza dla Województwa Świętokrzyskiego (POP), 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Ograniczenia Niskiej Emisji (PONE),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 Gospodarki Niskoemisyjnej (PGN).</a:t>
            </a:r>
          </a:p>
          <a:p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57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	OCHRONA ATMOSFERY ORAZ OCHRONA PRZED HAŁASEM</a:t>
            </a:r>
          </a:p>
          <a:p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Warunki dofinansowania zadań inwestycyjnych realizowanych ze środków krajowych: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 formie pożyczki do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95%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kwalifikowanego.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pożyczki wynosi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3,0%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rocznym.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Umorzenie pożyczki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15%.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może być udzielona na okres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lat.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Nabór wniosków o dofinansowanie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marca br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czerwca br.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182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Priorytet </a:t>
            </a:r>
            <a:r>
              <a:rPr lang="pl-PL" sz="2400" b="1" dirty="0"/>
              <a:t>III.	OCHRONA ATMOSFERY ORAZ OCHRONA PRZED HAŁASEM</a:t>
            </a:r>
          </a:p>
          <a:p>
            <a:endParaRPr lang="pl-PL" sz="2400" b="1" dirty="0"/>
          </a:p>
          <a:p>
            <a:r>
              <a:rPr lang="pl-PL" sz="2400" dirty="0"/>
              <a:t>Warunki dofinansowania zadań realizowanych </a:t>
            </a:r>
            <a:r>
              <a:rPr lang="pl-PL" sz="2400" dirty="0" smtClean="0"/>
              <a:t>z udziałem środków zagranicznych niepodlegających zwrotowi:</a:t>
            </a:r>
            <a:endParaRPr lang="pl-PL" sz="2400" dirty="0"/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 formie pożyczki do 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95 %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różnicy pomiędzy planowanymi kosztami kwalifikowanymi zadania, a wartością uzyskanego dofinansowania ze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rodków zagranicznych.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pożyczki wynosi </a:t>
            </a:r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1,95%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rocznym.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nie podlega umorzeniu. </a:t>
            </a: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może być udzielona na okres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9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Priorytet </a:t>
            </a:r>
            <a:r>
              <a:rPr lang="pl-PL" sz="2400" b="1" dirty="0"/>
              <a:t>III.	OCHRONA ATMOSFERY ORAZ OCHRONA PRZED HAŁASEM</a:t>
            </a:r>
          </a:p>
          <a:p>
            <a:endParaRPr lang="pl-PL" sz="2400" b="1" dirty="0"/>
          </a:p>
          <a:p>
            <a:pPr algn="ctr"/>
            <a:r>
              <a:rPr lang="pl-PL" sz="2400" dirty="0" smtClean="0"/>
              <a:t>Pożyczki na zachowanie płynności finansowej </a:t>
            </a:r>
          </a:p>
          <a:p>
            <a:pPr algn="ctr"/>
            <a:r>
              <a:rPr lang="pl-PL" sz="2400" dirty="0" smtClean="0"/>
              <a:t>przedsięwzięć współfinansowanych ze środków zagranicznych na pokrycie wydatków ujętych w wartości całkowitej projektu.  </a:t>
            </a: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Oprocentowanie pożyczki wynosi </a:t>
            </a:r>
            <a:r>
              <a:rPr lang="pl-PL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1,95%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stosunku 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rocznym.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nie podlega umorzeniu. </a:t>
            </a:r>
          </a:p>
          <a:p>
            <a:pPr lvl="0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Pożyczka może być udzielona na okres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czasu refundacji wydatków.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89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RPO WŚ 2014-2020</a:t>
            </a:r>
          </a:p>
          <a:p>
            <a:endParaRPr lang="pl-PL" altLang="pl-PL" sz="2400" b="1" dirty="0"/>
          </a:p>
          <a:p>
            <a:r>
              <a:rPr lang="pl-PL" altLang="pl-PL" sz="2400" b="1" dirty="0" smtClean="0"/>
              <a:t>3</a:t>
            </a:r>
            <a:r>
              <a:rPr lang="pl-PL" altLang="pl-PL" sz="2400" b="1" dirty="0"/>
              <a:t>. Efektywna i zielona </a:t>
            </a:r>
            <a:r>
              <a:rPr lang="pl-PL" altLang="pl-PL" sz="2400" b="1" dirty="0" smtClean="0"/>
              <a:t>energia</a:t>
            </a:r>
          </a:p>
          <a:p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Wytwarzanie i dystrybucja energii pochodzącej ze źródeł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odnawialnych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/>
              <a:t>	</a:t>
            </a:r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Efektywność energetyczna i odnawialne źródła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energii </a:t>
            </a:r>
          </a:p>
          <a:p>
            <a:pPr marL="447675" indent="-447675"/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Poprawa efektywności energetycznej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odnawialnych źródeł energii w sektorze publicznym i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mieszkaniowym </a:t>
            </a:r>
            <a:r>
              <a:rPr lang="pl-PL" altLang="pl-PL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trwa nabór do 5 kwietnia 2018 r. </a:t>
            </a:r>
          </a:p>
          <a:p>
            <a:pPr marL="447675" indent="-447675"/>
            <a:endParaRPr lang="pl-PL" alt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Alokacje wyczerpane, </a:t>
            </a:r>
          </a:p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przewiduje się więcej konkursów w ramach </a:t>
            </a:r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 działań. </a:t>
            </a:r>
          </a:p>
          <a:p>
            <a:pPr algn="ctr"/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Strategia niskoemisyjna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zrównoważonej multimodalnej mobilności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miejskiej – </a:t>
            </a:r>
            <a:r>
              <a:rPr lang="pl-PL" alt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ogłoszenie naboru </a:t>
            </a:r>
          </a:p>
          <a:p>
            <a:pPr marL="447675"/>
            <a:r>
              <a:rPr lang="pl-PL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kwartał 2018 r. </a:t>
            </a:r>
            <a:r>
              <a:rPr lang="pl-PL" sz="2000" dirty="0"/>
              <a:t>	</a:t>
            </a:r>
          </a:p>
          <a:p>
            <a:pPr marL="447675" indent="-447675"/>
            <a:endParaRPr lang="pl-PL" alt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57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RPO WŚ 2014-2020</a:t>
            </a:r>
          </a:p>
          <a:p>
            <a:endParaRPr lang="pl-PL" altLang="pl-PL" sz="2400" b="1" dirty="0" smtClean="0"/>
          </a:p>
          <a:p>
            <a:endParaRPr lang="pl-PL" altLang="pl-PL" sz="2400" b="1" dirty="0"/>
          </a:p>
          <a:p>
            <a:pPr marL="447675" indent="-447675"/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Poprawa efektywności energetycznej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wykorzystaniem odnawialnych źródeł energii w sektorze publicznym i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mieszkaniowym </a:t>
            </a:r>
            <a:endParaRPr lang="pl-PL" altLang="pl-PL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endParaRPr lang="pl-PL" alt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endParaRPr lang="pl-PL" alt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trwającego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konkursu wsparciem objęte będą projekty dotyczące głębokiej modernizacji  energetycznej budynków użyteczności publicznej  oraz wielorodzinnych budynków mieszkalnych wraz z wymianą wyposażenia tych obiektów na energooszczędne </a:t>
            </a:r>
            <a:endParaRPr lang="pl-PL" altLang="pl-PL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61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RPO WŚ 2014-2020</a:t>
            </a:r>
          </a:p>
          <a:p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Strategia niskoemisyjna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zrównoważonej multimodalnej mobilności </a:t>
            </a:r>
            <a:r>
              <a:rPr lang="pl-PL" alt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miejskiej.</a:t>
            </a:r>
          </a:p>
          <a:p>
            <a:pPr marL="447675" indent="-447675"/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7675" indent="-447675"/>
            <a:endParaRPr lang="pl-PL" alt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/>
              <a:t>Wsparcie mogą uzyskać </a:t>
            </a:r>
            <a:r>
              <a:rPr lang="pl-PL" sz="2000" b="1" dirty="0"/>
              <a:t>inwestycje wynikające z planów gospodarki niskoemisyjnych lub planów mobilności miejskiej dla poszczególnych typów obszarów </a:t>
            </a:r>
            <a:r>
              <a:rPr lang="pl-PL" sz="2000" dirty="0"/>
              <a:t>np.: </a:t>
            </a:r>
          </a:p>
          <a:p>
            <a:pPr marL="273050" indent="-273050"/>
            <a:r>
              <a:rPr lang="pl-PL" sz="2000" dirty="0"/>
              <a:t>1. modernizacja oświetlenia ulicznego (ulic placów, terenów publicznych) na energooszczędne, </a:t>
            </a:r>
          </a:p>
          <a:p>
            <a:r>
              <a:rPr lang="pl-PL" sz="2000" dirty="0"/>
              <a:t>2. budowa lub modernizacja sieci ciepłowniczej, </a:t>
            </a:r>
          </a:p>
          <a:p>
            <a:r>
              <a:rPr lang="pl-PL" sz="2000" dirty="0"/>
              <a:t>3. wymiana źródeł ciepła, </a:t>
            </a:r>
          </a:p>
          <a:p>
            <a:r>
              <a:rPr lang="pl-PL" sz="2000" dirty="0"/>
              <a:t>4. </a:t>
            </a:r>
            <a:r>
              <a:rPr lang="pl-PL" sz="2000" dirty="0" err="1"/>
              <a:t>mikrokogeneracja</a:t>
            </a:r>
            <a:r>
              <a:rPr lang="pl-PL" sz="2000" dirty="0"/>
              <a:t>, </a:t>
            </a:r>
          </a:p>
          <a:p>
            <a:r>
              <a:rPr lang="pl-PL" sz="2000" dirty="0"/>
              <a:t>5. działania informacyjno-promocyjne dotyczące np. oszczędności energii, </a:t>
            </a:r>
          </a:p>
          <a:p>
            <a:r>
              <a:rPr lang="pl-PL" sz="2000" dirty="0"/>
              <a:t>6. kampanie promujące: </a:t>
            </a:r>
            <a:endParaRPr lang="pl-PL" sz="2000" dirty="0" smtClean="0"/>
          </a:p>
          <a:p>
            <a:pPr marL="273050"/>
            <a:r>
              <a:rPr lang="pl-PL" sz="2000" dirty="0" smtClean="0"/>
              <a:t>a</a:t>
            </a:r>
            <a:r>
              <a:rPr lang="pl-PL" sz="2000" dirty="0"/>
              <a:t>. budownictwo zeroemisyjne, </a:t>
            </a:r>
          </a:p>
          <a:p>
            <a:pPr marL="273050"/>
            <a:r>
              <a:rPr lang="pl-PL" sz="2000" dirty="0"/>
              <a:t>b. inwestycje w zakresie budownictwa </a:t>
            </a:r>
            <a:r>
              <a:rPr lang="pl-PL" sz="2000" dirty="0" smtClean="0"/>
              <a:t>pasywnego, </a:t>
            </a:r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	</a:t>
            </a:r>
          </a:p>
          <a:p>
            <a:pPr marL="447675" indent="-447675"/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80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960506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Wojewódzki Fundusz Ochrony Środowiska i Gospodarki Wodnej w Kielcach </a:t>
            </a:r>
          </a:p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roku 2018 r. opracował nowe programy adresowane do różnych wnioskodawców, są to: 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dotacyjny </a:t>
            </a:r>
            <a:r>
              <a:rPr lang="pl-PL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b="1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„ZORZA”</a:t>
            </a:r>
            <a:r>
              <a:rPr lang="pl-PL" b="1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Czyste powietrze nad </a:t>
            </a:r>
            <a:r>
              <a:rPr lang="pl-PL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świętokrzyskim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osób fizycznych  </a:t>
            </a:r>
            <a:r>
              <a:rPr lang="pl-PL" b="1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„AURA</a:t>
            </a:r>
            <a:r>
              <a:rPr lang="pl-PL" b="1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pl-PL" b="1" kern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pl-PL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pożyczkowy dla 	</a:t>
            </a:r>
            <a:r>
              <a:rPr lang="pl-PL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osób prawnych  </a:t>
            </a:r>
            <a:r>
              <a:rPr lang="pl-PL" b="1" kern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„ŚWIT</a:t>
            </a:r>
            <a:r>
              <a:rPr lang="pl-PL" b="1" kern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555512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11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sz="3200" b="1" dirty="0" smtClean="0"/>
              <a:t>RPO WŚ 2014-2020</a:t>
            </a:r>
          </a:p>
          <a:p>
            <a:endParaRPr lang="pl-PL" sz="2000" dirty="0"/>
          </a:p>
          <a:p>
            <a:pPr marL="273050" indent="-273050"/>
            <a:r>
              <a:rPr lang="pl-PL" sz="2000" dirty="0" smtClean="0"/>
              <a:t>7. budowa </a:t>
            </a:r>
            <a:r>
              <a:rPr lang="pl-PL" sz="2000" dirty="0"/>
              <a:t>lub modernizacja jednostek wytwarzania energii elektrycznej i ciepła w wysokosprawnej kogeneracji wraz z infrastrukturą do dystrybuowania wytworzonej energii </a:t>
            </a:r>
          </a:p>
          <a:p>
            <a:pPr marL="273050" indent="-273050"/>
            <a:r>
              <a:rPr lang="pl-PL" sz="2000" dirty="0"/>
              <a:t>8. </a:t>
            </a:r>
            <a:r>
              <a:rPr lang="pl-PL" sz="2000" b="1" dirty="0"/>
              <a:t>zrównoważona mobilność miejska w zakresie budowy, przebudowy uzupełniającej do poziomu krajowego infrastruktury transportu publicznego) </a:t>
            </a:r>
            <a:r>
              <a:rPr lang="pl-PL" sz="2000" dirty="0"/>
              <a:t>m.in. </a:t>
            </a:r>
          </a:p>
          <a:p>
            <a:pPr marL="273050"/>
            <a:r>
              <a:rPr lang="pl-PL" sz="2000" dirty="0"/>
              <a:t>1) parkingi </a:t>
            </a:r>
            <a:r>
              <a:rPr lang="pl-PL" sz="2000" i="1" dirty="0" err="1"/>
              <a:t>Park&amp;Ride</a:t>
            </a:r>
            <a:r>
              <a:rPr lang="pl-PL" sz="2000" i="1" dirty="0"/>
              <a:t>, </a:t>
            </a:r>
            <a:r>
              <a:rPr lang="pl-PL" sz="2000" i="1" dirty="0" err="1"/>
              <a:t>Bike&amp;Ride</a:t>
            </a:r>
            <a:r>
              <a:rPr lang="pl-PL" sz="2000" i="1" dirty="0"/>
              <a:t> </a:t>
            </a:r>
            <a:endParaRPr lang="pl-PL" sz="2000" dirty="0"/>
          </a:p>
          <a:p>
            <a:pPr marL="273050"/>
            <a:r>
              <a:rPr lang="pl-PL" sz="2000" dirty="0"/>
              <a:t>2) zintegrowane centra przesiadkowe, </a:t>
            </a:r>
          </a:p>
          <a:p>
            <a:pPr marL="273050"/>
            <a:r>
              <a:rPr lang="pl-PL" sz="2000" dirty="0"/>
              <a:t>3) infrastruktura dworcowa, </a:t>
            </a:r>
          </a:p>
          <a:p>
            <a:pPr marL="273050"/>
            <a:r>
              <a:rPr lang="pl-PL" sz="2000" dirty="0"/>
              <a:t>4) wspólny bilet, </a:t>
            </a:r>
          </a:p>
          <a:p>
            <a:pPr marL="273050"/>
            <a:r>
              <a:rPr lang="pl-PL" sz="2000" dirty="0"/>
              <a:t>5) inteligentne systemy transportowe, </a:t>
            </a:r>
          </a:p>
          <a:p>
            <a:pPr marL="273050"/>
            <a:r>
              <a:rPr lang="pl-PL" sz="2000" dirty="0"/>
              <a:t>6) ścieżki rowerowe, </a:t>
            </a:r>
          </a:p>
          <a:p>
            <a:pPr marL="273050"/>
            <a:r>
              <a:rPr lang="pl-PL" sz="2000" dirty="0"/>
              <a:t>7) publiczne wypożyczalnie rowerów; </a:t>
            </a:r>
          </a:p>
          <a:p>
            <a:pPr marL="273050"/>
            <a:r>
              <a:rPr lang="pl-PL" sz="2000" dirty="0"/>
              <a:t>8) przebudowa infrastruktury miejskiej (np. budowa buspasów, przebudowa skrzyżowań), </a:t>
            </a:r>
          </a:p>
          <a:p>
            <a:pPr marL="273050"/>
            <a:r>
              <a:rPr lang="pl-PL" sz="2000" dirty="0"/>
              <a:t>9) ekologiczny transport publiczny w regionie świętokrzyskim. </a:t>
            </a:r>
          </a:p>
          <a:p>
            <a:r>
              <a:rPr lang="pl-PL" sz="2000" dirty="0"/>
              <a:t>	</a:t>
            </a:r>
          </a:p>
          <a:p>
            <a:endParaRPr lang="pl-PL" sz="2000" dirty="0"/>
          </a:p>
          <a:p>
            <a:r>
              <a:rPr lang="pl-PL" sz="2000" dirty="0"/>
              <a:t>	</a:t>
            </a:r>
          </a:p>
          <a:p>
            <a:pPr marL="447675" indent="-447675"/>
            <a:endParaRPr lang="pl-PL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</a:pPr>
            <a:endParaRPr lang="pl-PL" sz="1600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6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9652" y="3550010"/>
            <a:ext cx="2450804" cy="2164268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934347" y="1530318"/>
            <a:ext cx="52565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b="1" dirty="0" smtClean="0"/>
              <a:t>Dziękuję </a:t>
            </a:r>
            <a:r>
              <a:rPr lang="pl-PL" sz="4800" b="1" dirty="0"/>
              <a:t>za uwagę </a:t>
            </a:r>
          </a:p>
        </p:txBody>
      </p:sp>
    </p:spTree>
    <p:extLst>
      <p:ext uri="{BB962C8B-B14F-4D97-AF65-F5344CB8AC3E}">
        <p14:creationId xmlns:p14="http://schemas.microsoft.com/office/powerpoint/2010/main" val="5305925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84810" y="-1715165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96050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555512"/>
            <a:ext cx="1371719" cy="110956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297861" y="119675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800" b="1" dirty="0"/>
              <a:t>PROGRAM </a:t>
            </a:r>
            <a:endParaRPr lang="pl-PL" sz="2800" b="1" dirty="0" smtClean="0"/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„ZORZA” – Czyste powietrze nad </a:t>
            </a:r>
            <a:r>
              <a:rPr lang="pl-PL" sz="2800" b="1" dirty="0" smtClean="0"/>
              <a:t>Świętokrzyskim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Edycja 2018</a:t>
            </a:r>
          </a:p>
        </p:txBody>
      </p:sp>
    </p:spTree>
    <p:extLst>
      <p:ext uri="{BB962C8B-B14F-4D97-AF65-F5344CB8AC3E}">
        <p14:creationId xmlns:p14="http://schemas.microsoft.com/office/powerpoint/2010/main" val="25155106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027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dirty="0"/>
              <a:t> ZORZA</a:t>
            </a:r>
            <a:r>
              <a:rPr lang="pl-PL" b="1" u="sng" kern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Czyste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</a:t>
            </a: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Edycja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adresowany do osób fizycznych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Dotacja na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następujące działania w budynkach mieszkalnych jednorodzinnych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39750" marR="0" indent="-539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podłączenie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sieci ciepłowniczej lub gazowej wraz z trwałym odłączeniem od instalacji obecnego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kotła/pieca,</a:t>
            </a:r>
            <a:endParaRPr lang="pl-PL" sz="1600" kern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wymiana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pieców/kotłów opalanych paliwem stałym (węgiel, biomasa) na nowoczesne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wyższej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sprawności, przy czym instalacja kotłów na paliwa stałe spełniających wymogi rozporządzenia z dnia 1 sierpnia 2017 r. w sprawie wymagań dla kotłów na paliwo stałe (Dz.U. z 2017 r., poz. 1690), </a:t>
            </a:r>
            <a:r>
              <a:rPr lang="pl-PL" sz="1600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możliwa jest wyłącznie na terenach, gdzie nie ma dostępu do sieci ciepłowniczej lub gazowej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39750" marR="0" indent="-539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ymiana </a:t>
            </a:r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pieców/kotłów opalanych paliwem gazowym/olejowym na zasilane wyłącznie energią </a:t>
            </a:r>
            <a:r>
              <a:rPr lang="pl-PL" sz="1600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elektryczną. </a:t>
            </a:r>
          </a:p>
          <a:p>
            <a:pPr marL="539750" marR="0" indent="-539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pl-PL" sz="1600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marR="0" indent="-539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chwili składania wniosku inwestycja musi być zakończona. </a:t>
            </a: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2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876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4572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dirty="0"/>
              <a:t> ZORZA</a:t>
            </a: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Czyste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- Edycja 2018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wynosi: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3 000 zł w przypadku zamontowania kotła na paliwo stałe opalanego węglem (np. </a:t>
            </a:r>
            <a:r>
              <a:rPr lang="pl-PL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ekogroszkiem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3 500 zł w przypadku zamontowania kotła na paliwo stałe opalanego biomasą (np. </a:t>
            </a:r>
            <a:r>
              <a:rPr lang="pl-PL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pellet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4 000 zł w przypadku zamontowania kotła na paliwo ciekłe lub gazowe,</a:t>
            </a:r>
          </a:p>
          <a:p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5 000 zł w przypadku zamontowania urządzenia zasilanego wyłącznie energią elektryczną (np. pompa ciepła, piec akumulacyjny) lub podłączenia do miejskiej sieci ciepłowniczej,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czym maksymalna kwota dotacji nie może przekroczyć 100 % kosztów kwalifikowanych, wyliczonych przez Fundusz, na podstawie przedłożonych przez wnioskodawcę faktur. 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27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661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dirty="0"/>
              <a:t> ZORZA</a:t>
            </a: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Czyste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- Edycja 2018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 informacje: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Obecnie </a:t>
            </a:r>
            <a:r>
              <a:rPr lang="pl-PL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trwa nabór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 o dofinansowanie – jest to nabór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ciągły do wyczerpania środków finansowych lub do decyzji Zarządu Wojewódzkiego Funduszu o zawieszeniu lub zakończeniu naboru, jednak nie później niż do dnia 15 października 2018 r. </a:t>
            </a:r>
          </a:p>
          <a:p>
            <a:pPr algn="just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Alokacja  - 2 500 000 zł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Wzór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wniosku oraz załączników dostępne są na stronie internetowej </a:t>
            </a:r>
            <a:r>
              <a:rPr lang="pl-PL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www.wfos.com.pl </a:t>
            </a:r>
            <a:endParaRPr lang="pl-PL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algn="just"/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siedzibie WFOŚiGW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Kielcach przy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al. ks. J. Popiełuszki 41.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dofinansowania kwalifikują się koszty poniesione po </a:t>
            </a:r>
            <a:r>
              <a:rPr lang="pl-PL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30.09.2017 r. </a:t>
            </a:r>
          </a:p>
          <a:p>
            <a:pPr algn="just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572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62639" y="-110362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6175" y="441434"/>
            <a:ext cx="8352928" cy="793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dirty="0"/>
              <a:t> ZORZA</a:t>
            </a: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Czyste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- Edycja 2018 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pl-PL" b="1" u="sng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 informacje: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prowadzenia działalności gospodarczej w budynku mieszkalnym jednorodzinnym dotacja jest pomniejszona proporcjonalnie do powierzchni zajmowanej pod działalność gospodarczą.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Wypłata przyznanego dofinansowania nastąpi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przelewu bankowego na wskazane we wniosku konto, w terminie do 14 dni od daty podpisania umowy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dofinansowanie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Wojewódzkim Funduszem.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Zadanie nie może być dofinansowane przez WFOŚiGW w Kielcach w przypadku otrzymania dofinansowania (dotacji lub preferencyjnej pożyczki, w tym pożyczki z WFOŚiGW w Kielcach) z innych środków publicznych (krajowych lub zagranicznych). </a:t>
            </a: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beneficjentów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zostanie wystawiony odpowiedni PIT, w celu rozliczenia podatku dochodowego za rok, w którym </a:t>
            </a: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udzielono dofinansowania. </a:t>
            </a: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600" dirty="0"/>
          </a:p>
          <a:p>
            <a:pPr algn="just"/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endParaRPr lang="pl-PL" sz="12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687645"/>
            <a:ext cx="1371719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44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0D7DE">
                <a:lumMod val="61000"/>
                <a:lumOff val="39000"/>
              </a:srgbClr>
            </a:gs>
            <a:gs pos="30000">
              <a:schemeClr val="bg1"/>
            </a:gs>
            <a:gs pos="70000">
              <a:schemeClr val="bg1"/>
            </a:gs>
            <a:gs pos="100000">
              <a:srgbClr val="A7B9C5">
                <a:lumMod val="64000"/>
                <a:lumOff val="36000"/>
              </a:srgb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c 7"/>
          <p:cNvSpPr/>
          <p:nvPr/>
        </p:nvSpPr>
        <p:spPr>
          <a:xfrm>
            <a:off x="-4584810" y="441434"/>
            <a:ext cx="9169620" cy="6211614"/>
          </a:xfrm>
          <a:prstGeom prst="arc">
            <a:avLst>
              <a:gd name="adj1" fmla="val 16200000"/>
              <a:gd name="adj2" fmla="val 5392005"/>
            </a:avLst>
          </a:prstGeom>
          <a:noFill/>
          <a:ln w="19050">
            <a:solidFill>
              <a:schemeClr val="bg1">
                <a:alpha val="50196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>
            <a:off x="-4584810" y="-1715165"/>
            <a:ext cx="9125278" cy="6274672"/>
          </a:xfrm>
          <a:prstGeom prst="arc">
            <a:avLst>
              <a:gd name="adj1" fmla="val 16200000"/>
              <a:gd name="adj2" fmla="val 5392005"/>
            </a:avLst>
          </a:prstGeom>
          <a:noFill/>
          <a:ln w="53975">
            <a:gradFill flip="none" rotWithShape="1">
              <a:gsLst>
                <a:gs pos="0">
                  <a:schemeClr val="accent1">
                    <a:lumMod val="60000"/>
                    <a:lumOff val="40000"/>
                    <a:alpha val="23000"/>
                  </a:schemeClr>
                </a:gs>
                <a:gs pos="100000">
                  <a:srgbClr val="D0D7DE">
                    <a:alpha val="10000"/>
                  </a:srgbClr>
                </a:gs>
              </a:gsLst>
              <a:lin ang="54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539552" y="96050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kern="1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555512"/>
            <a:ext cx="1371719" cy="110956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187624" y="1196752"/>
            <a:ext cx="69127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Program pożyczkowy dla osób fizycznych 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>
                <a:solidFill>
                  <a:srgbClr val="0070C0"/>
                </a:solidFill>
              </a:rPr>
              <a:t>„AURA”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Ograniczenie emisji zanieczyszczeń do powietrza poprzez modernizację indywidualnych kotłowni, zakup i montaż odnawialnych źródeł energii, termomodernizację budynków</a:t>
            </a:r>
          </a:p>
          <a:p>
            <a:pPr algn="ctr"/>
            <a:r>
              <a:rPr lang="pl-PL" sz="2800" b="1" dirty="0"/>
              <a:t> – Edycja 2018</a:t>
            </a:r>
          </a:p>
        </p:txBody>
      </p:sp>
    </p:spTree>
    <p:extLst>
      <p:ext uri="{BB962C8B-B14F-4D97-AF65-F5344CB8AC3E}">
        <p14:creationId xmlns:p14="http://schemas.microsoft.com/office/powerpoint/2010/main" val="3886726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56547-CFBB-40D3-8166-848239781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Obraz w półokręgu z podkreślonymi łukami</Template>
  <TotalTime>0</TotalTime>
  <Words>1783</Words>
  <Application>Microsoft Office PowerPoint</Application>
  <PresentationFormat>Pokaz na ekranie (4:3)</PresentationFormat>
  <Paragraphs>366</Paragraphs>
  <Slides>31</Slides>
  <Notes>31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2018-02-14T08:08:46Z</dcterms:created>
  <dcterms:modified xsi:type="dcterms:W3CDTF">2018-02-28T06:26:00Z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TC020116429991</vt:lpwstr>
  </property>
</Properties>
</file>