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00" r:id="rId2"/>
    <p:sldId id="765" r:id="rId3"/>
    <p:sldId id="669" r:id="rId4"/>
    <p:sldId id="743" r:id="rId5"/>
    <p:sldId id="748" r:id="rId6"/>
    <p:sldId id="746" r:id="rId7"/>
    <p:sldId id="778" r:id="rId8"/>
    <p:sldId id="779" r:id="rId9"/>
    <p:sldId id="783" r:id="rId10"/>
    <p:sldId id="781" r:id="rId11"/>
    <p:sldId id="785" r:id="rId12"/>
    <p:sldId id="766" r:id="rId13"/>
    <p:sldId id="777" r:id="rId14"/>
    <p:sldId id="776" r:id="rId15"/>
    <p:sldId id="747" r:id="rId16"/>
    <p:sldId id="702" r:id="rId17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901"/>
    <a:srgbClr val="AFE13F"/>
    <a:srgbClr val="8CAE48"/>
    <a:srgbClr val="7EA002"/>
    <a:srgbClr val="B3CC82"/>
    <a:srgbClr val="9CBC5C"/>
    <a:srgbClr val="92B54B"/>
    <a:srgbClr val="95CA20"/>
    <a:srgbClr val="000000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27" autoAdjust="0"/>
  </p:normalViewPr>
  <p:slideViewPr>
    <p:cSldViewPr>
      <p:cViewPr varScale="1">
        <p:scale>
          <a:sx n="70" d="100"/>
          <a:sy n="70" d="100"/>
        </p:scale>
        <p:origin x="11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66" y="108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REALIZOWANE%20ZADANIA\PREZENTACJE\2019-02-27%20Enex%20Nowa%20Energia%20(Kielce)\Raportowanie%20oraz%20wykonanie%20wska&#378;nik&#243;w%20w%20PDE%20plik%20wsadow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REALIZOWANE%20ZADANIA\PREZENTACJE\2019-02-27%20Enex%20Nowa%20Energia%20(Kielce)\Raportowanie%20oraz%20wykonanie%20wska&#378;nik&#243;w%20w%20PDE%20plik%20wsadow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>
                <a:solidFill>
                  <a:schemeClr val="tx1"/>
                </a:solidFill>
              </a:rPr>
              <a:t>Liczba udzielonych konsultacji - Wykonanie w</a:t>
            </a:r>
            <a:r>
              <a:rPr lang="pl-PL" baseline="0" dirty="0">
                <a:solidFill>
                  <a:schemeClr val="tx1"/>
                </a:solidFill>
              </a:rPr>
              <a:t> ujęciu procentowym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Arkusz3!$D$2</c:f>
              <c:strCache>
                <c:ptCount val="1"/>
                <c:pt idx="0">
                  <c:v>wykonanie w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D8-4A2E-B623-C7C511136C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Arkusz3!$A$3:$A$19</c:f>
              <c:strCache>
                <c:ptCount val="17"/>
                <c:pt idx="0">
                  <c:v>Warszawa</c:v>
                </c:pt>
                <c:pt idx="1">
                  <c:v>Wrocław</c:v>
                </c:pt>
                <c:pt idx="2">
                  <c:v>Toruń</c:v>
                </c:pt>
                <c:pt idx="3">
                  <c:v>UM Lublin</c:v>
                </c:pt>
                <c:pt idx="4">
                  <c:v>Zielona Góra</c:v>
                </c:pt>
                <c:pt idx="5">
                  <c:v>Łódź</c:v>
                </c:pt>
                <c:pt idx="6">
                  <c:v>Kraków</c:v>
                </c:pt>
                <c:pt idx="7">
                  <c:v>Opole</c:v>
                </c:pt>
                <c:pt idx="8">
                  <c:v>Rzeszów</c:v>
                </c:pt>
                <c:pt idx="9">
                  <c:v>Białystok</c:v>
                </c:pt>
                <c:pt idx="10">
                  <c:v>Gdańsk</c:v>
                </c:pt>
                <c:pt idx="11">
                  <c:v>Katowice</c:v>
                </c:pt>
                <c:pt idx="12">
                  <c:v>Kielce</c:v>
                </c:pt>
                <c:pt idx="13">
                  <c:v>Olsztyn</c:v>
                </c:pt>
                <c:pt idx="14">
                  <c:v>Poznań</c:v>
                </c:pt>
                <c:pt idx="15">
                  <c:v>Szczecin</c:v>
                </c:pt>
                <c:pt idx="16">
                  <c:v>PROJEKT</c:v>
                </c:pt>
              </c:strCache>
            </c:strRef>
          </c:cat>
          <c:val>
            <c:numRef>
              <c:f>Arkusz3!$D$3:$D$19</c:f>
              <c:numCache>
                <c:formatCode>0%</c:formatCode>
                <c:ptCount val="17"/>
                <c:pt idx="0">
                  <c:v>0.26913265306122447</c:v>
                </c:pt>
                <c:pt idx="1">
                  <c:v>0.5352769679300291</c:v>
                </c:pt>
                <c:pt idx="2">
                  <c:v>0.57252186588921283</c:v>
                </c:pt>
                <c:pt idx="3">
                  <c:v>0.58406219630709422</c:v>
                </c:pt>
                <c:pt idx="4">
                  <c:v>0.60398445092322639</c:v>
                </c:pt>
                <c:pt idx="5">
                  <c:v>0.66122448979591841</c:v>
                </c:pt>
                <c:pt idx="6">
                  <c:v>0.37900874635568516</c:v>
                </c:pt>
                <c:pt idx="7">
                  <c:v>0.52551020408163263</c:v>
                </c:pt>
                <c:pt idx="8">
                  <c:v>0.83090379008746351</c:v>
                </c:pt>
                <c:pt idx="9">
                  <c:v>0.85459183673469385</c:v>
                </c:pt>
                <c:pt idx="10">
                  <c:v>0.6912536443148688</c:v>
                </c:pt>
                <c:pt idx="11">
                  <c:v>0.40466472303206996</c:v>
                </c:pt>
                <c:pt idx="12">
                  <c:v>0.62973760932944611</c:v>
                </c:pt>
                <c:pt idx="13">
                  <c:v>0.45225947521865889</c:v>
                </c:pt>
                <c:pt idx="14">
                  <c:v>0.41940857975843399</c:v>
                </c:pt>
                <c:pt idx="15">
                  <c:v>0.66909620991253649</c:v>
                </c:pt>
                <c:pt idx="16">
                  <c:v>0.56842000000000004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D8-4A2E-B623-C7C511136C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3712872"/>
        <c:axId val="395187048"/>
      </c:barChart>
      <c:catAx>
        <c:axId val="253712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5187048"/>
        <c:crosses val="autoZero"/>
        <c:auto val="1"/>
        <c:lblAlgn val="ctr"/>
        <c:lblOffset val="100"/>
        <c:noMultiLvlLbl val="0"/>
      </c:catAx>
      <c:valAx>
        <c:axId val="395187048"/>
        <c:scaling>
          <c:orientation val="minMax"/>
          <c:max val="1"/>
        </c:scaling>
        <c:delete val="0"/>
        <c:axPos val="b"/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371287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>
                <a:solidFill>
                  <a:schemeClr val="tx1"/>
                </a:solidFill>
              </a:rPr>
              <a:t>Liczba ocenionych PGN - Wykonanie w</a:t>
            </a:r>
            <a:r>
              <a:rPr lang="pl-PL" baseline="0">
                <a:solidFill>
                  <a:schemeClr val="tx1"/>
                </a:solidFill>
              </a:rPr>
              <a:t> ujęciu procentowym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Arkusz3!$G$2</c:f>
              <c:strCache>
                <c:ptCount val="1"/>
                <c:pt idx="0">
                  <c:v>wykonanie w 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53-47D1-814E-F20DBFCBEA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Arkusz3!$A$3:$A$19</c:f>
              <c:strCache>
                <c:ptCount val="17"/>
                <c:pt idx="0">
                  <c:v>Warszawa</c:v>
                </c:pt>
                <c:pt idx="1">
                  <c:v>Wrocław</c:v>
                </c:pt>
                <c:pt idx="2">
                  <c:v>Toruń</c:v>
                </c:pt>
                <c:pt idx="3">
                  <c:v>UM Lublin</c:v>
                </c:pt>
                <c:pt idx="4">
                  <c:v>Zielona Góra</c:v>
                </c:pt>
                <c:pt idx="5">
                  <c:v>Łódź</c:v>
                </c:pt>
                <c:pt idx="6">
                  <c:v>Kraków</c:v>
                </c:pt>
                <c:pt idx="7">
                  <c:v>Opole</c:v>
                </c:pt>
                <c:pt idx="8">
                  <c:v>Rzeszów</c:v>
                </c:pt>
                <c:pt idx="9">
                  <c:v>Białystok</c:v>
                </c:pt>
                <c:pt idx="10">
                  <c:v>Gdańsk</c:v>
                </c:pt>
                <c:pt idx="11">
                  <c:v>Katowice</c:v>
                </c:pt>
                <c:pt idx="12">
                  <c:v>Kielce</c:v>
                </c:pt>
                <c:pt idx="13">
                  <c:v>Olsztyn</c:v>
                </c:pt>
                <c:pt idx="14">
                  <c:v>Poznań</c:v>
                </c:pt>
                <c:pt idx="15">
                  <c:v>Szczecin</c:v>
                </c:pt>
                <c:pt idx="16">
                  <c:v>PROJEKT</c:v>
                </c:pt>
              </c:strCache>
            </c:strRef>
          </c:cat>
          <c:val>
            <c:numRef>
              <c:f>Arkusz3!$G$3:$G$19</c:f>
              <c:numCache>
                <c:formatCode>0%</c:formatCode>
                <c:ptCount val="17"/>
                <c:pt idx="0">
                  <c:v>0.92142857142857137</c:v>
                </c:pt>
                <c:pt idx="1">
                  <c:v>0.84444444444444444</c:v>
                </c:pt>
                <c:pt idx="2">
                  <c:v>1.7792207792207793</c:v>
                </c:pt>
                <c:pt idx="3">
                  <c:v>1.5578947368421052</c:v>
                </c:pt>
                <c:pt idx="4">
                  <c:v>1.6</c:v>
                </c:pt>
                <c:pt idx="5">
                  <c:v>2.8846153846153846</c:v>
                </c:pt>
                <c:pt idx="6">
                  <c:v>2.3098591549295775</c:v>
                </c:pt>
                <c:pt idx="7">
                  <c:v>1.4883720930232558</c:v>
                </c:pt>
                <c:pt idx="8">
                  <c:v>2.1212121212121211</c:v>
                </c:pt>
                <c:pt idx="9">
                  <c:v>0.56666666666666665</c:v>
                </c:pt>
                <c:pt idx="10">
                  <c:v>1.1318681318681318</c:v>
                </c:pt>
                <c:pt idx="11">
                  <c:v>0.85593220338983056</c:v>
                </c:pt>
                <c:pt idx="12">
                  <c:v>2.3023255813953489</c:v>
                </c:pt>
                <c:pt idx="13">
                  <c:v>1.5625</c:v>
                </c:pt>
                <c:pt idx="14">
                  <c:v>1.7520661157024793</c:v>
                </c:pt>
                <c:pt idx="15">
                  <c:v>1.6363636363636365</c:v>
                </c:pt>
                <c:pt idx="16">
                  <c:v>1.4966666666666666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53-47D1-814E-F20DBFCBE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5185480"/>
        <c:axId val="395189792"/>
      </c:barChart>
      <c:catAx>
        <c:axId val="395185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5189792"/>
        <c:crosses val="autoZero"/>
        <c:auto val="1"/>
        <c:lblAlgn val="ctr"/>
        <c:lblOffset val="100"/>
        <c:noMultiLvlLbl val="0"/>
      </c:catAx>
      <c:valAx>
        <c:axId val="395189792"/>
        <c:scaling>
          <c:orientation val="minMax"/>
        </c:scaling>
        <c:delete val="0"/>
        <c:axPos val="b"/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5185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AD7A2F-A376-43E6-9B05-9DE3805AE914}" type="doc">
      <dgm:prSet loTypeId="urn:microsoft.com/office/officeart/2005/8/layout/process2" loCatId="process" qsTypeId="urn:microsoft.com/office/officeart/2005/8/quickstyle/simple2" qsCatId="simple" csTypeId="urn:microsoft.com/office/officeart/2005/8/colors/accent3_3" csCatId="accent3" phldr="1"/>
      <dgm:spPr/>
    </dgm:pt>
    <dgm:pt modelId="{0E1FD63B-A5D5-4629-B9AF-B36F5BE2DAAE}">
      <dgm:prSet phldrT="[Teks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pl-PL" sz="2000" b="1" dirty="0" smtClean="0"/>
            <a:t>Ministerstwo Inwestycji i Rozwoju</a:t>
          </a:r>
          <a:br>
            <a:rPr lang="pl-PL" sz="2000" b="1" dirty="0" smtClean="0"/>
          </a:br>
          <a:r>
            <a:rPr lang="pl-PL" sz="2000" b="1" dirty="0" smtClean="0"/>
            <a:t>(Instytucja Zarządzająca)</a:t>
          </a:r>
          <a:endParaRPr lang="pl-PL" sz="2000" b="1" dirty="0"/>
        </a:p>
      </dgm:t>
    </dgm:pt>
    <dgm:pt modelId="{8C8667B2-CF1D-4035-965D-8A20831CD098}" type="parTrans" cxnId="{0FA9BAA9-3FD8-46A1-B43D-53C6C78A1656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35A88CB4-009C-46FD-B566-C1CBEC67C1BA}" type="sibTrans" cxnId="{0FA9BAA9-3FD8-46A1-B43D-53C6C78A1656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BEAFA4D8-2E1F-4C51-976A-DBC2CA0CB50B}">
      <dgm:prSet phldrT="[Tekst]" custT="1"/>
      <dgm:spPr>
        <a:solidFill>
          <a:srgbClr val="9CBC5C"/>
        </a:solidFill>
      </dgm:spPr>
      <dgm:t>
        <a:bodyPr/>
        <a:lstStyle/>
        <a:p>
          <a:r>
            <a:rPr lang="pl-PL" sz="2000" b="1" smtClean="0"/>
            <a:t>Ministerstwo Energii</a:t>
          </a:r>
          <a:br>
            <a:rPr lang="pl-PL" sz="2000" b="1" smtClean="0"/>
          </a:br>
          <a:r>
            <a:rPr lang="pl-PL" sz="2000" b="1" smtClean="0"/>
            <a:t>(Instytucja Pośrednicząca)</a:t>
          </a:r>
          <a:endParaRPr lang="pl-PL" sz="2000" b="1" dirty="0"/>
        </a:p>
      </dgm:t>
    </dgm:pt>
    <dgm:pt modelId="{996BD5A0-7F46-40F1-8E7D-3B4836C0A005}" type="parTrans" cxnId="{389E41AE-37DF-48CD-866C-D1293FE40DB5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9846C28E-5834-44C7-B41D-22319AD64FC4}" type="sibTrans" cxnId="{389E41AE-37DF-48CD-866C-D1293FE40DB5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99D74D9C-C28E-427E-8954-BE90301CCE94}">
      <dgm:prSet phldrT="[Tekst]" custT="1"/>
      <dgm:spPr>
        <a:solidFill>
          <a:srgbClr val="8CAE48"/>
        </a:solidFill>
      </dgm:spPr>
      <dgm:t>
        <a:bodyPr/>
        <a:lstStyle/>
        <a:p>
          <a:r>
            <a:rPr lang="pl-PL" sz="2000" b="1" smtClean="0"/>
            <a:t>NFOŚiGW - Beneficjent Projektu</a:t>
          </a:r>
          <a:br>
            <a:rPr lang="pl-PL" sz="2000" b="1" smtClean="0"/>
          </a:br>
          <a:r>
            <a:rPr lang="pl-PL" sz="2000" b="1" smtClean="0"/>
            <a:t>(Partner Wiodący)</a:t>
          </a:r>
          <a:endParaRPr lang="pl-PL" sz="2000" b="1" dirty="0" smtClean="0"/>
        </a:p>
      </dgm:t>
    </dgm:pt>
    <dgm:pt modelId="{E7028539-13A7-40E0-A3D6-676C8A9AC20E}" type="parTrans" cxnId="{2F0378D0-EEA8-4B49-AEDA-3BCCF5A48DE2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3702E439-F94B-4AD3-BD8D-FA3A4AAB061D}" type="sibTrans" cxnId="{2F0378D0-EEA8-4B49-AEDA-3BCCF5A48DE2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2D3126D9-7B16-4382-8FF3-A271E00BE339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000" b="1" dirty="0" smtClean="0"/>
            <a:t>15 </a:t>
          </a:r>
          <a:r>
            <a:rPr lang="pl-PL" sz="2000" b="1" dirty="0" err="1" smtClean="0"/>
            <a:t>WFOŚiGW</a:t>
          </a:r>
          <a:r>
            <a:rPr lang="pl-PL" sz="2000" b="1" dirty="0" smtClean="0"/>
            <a:t> i Województwo Lubelskie</a:t>
          </a:r>
          <a:br>
            <a:rPr lang="pl-PL" sz="2000" b="1" dirty="0" smtClean="0"/>
          </a:br>
          <a:r>
            <a:rPr lang="pl-PL" sz="2000" b="1" dirty="0" smtClean="0"/>
            <a:t>(Partnerzy – Doradcy Energetyczni)</a:t>
          </a:r>
        </a:p>
      </dgm:t>
    </dgm:pt>
    <dgm:pt modelId="{B5DFB611-5FA6-4994-A97D-5D0D3607D4B0}" type="parTrans" cxnId="{BF254630-5B75-4DAB-B9CD-F82FA7A8115A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8FF1E00C-9246-41AD-8E94-40BDCE574BE0}" type="sibTrans" cxnId="{BF254630-5B75-4DAB-B9CD-F82FA7A8115A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A5EA6679-0607-4951-85E9-3E95871FB16C}" type="pres">
      <dgm:prSet presAssocID="{D7AD7A2F-A376-43E6-9B05-9DE3805AE914}" presName="linearFlow" presStyleCnt="0">
        <dgm:presLayoutVars>
          <dgm:resizeHandles val="exact"/>
        </dgm:presLayoutVars>
      </dgm:prSet>
      <dgm:spPr/>
    </dgm:pt>
    <dgm:pt modelId="{B1CA61A5-2B9E-4C21-A4B2-EFB260DC575D}" type="pres">
      <dgm:prSet presAssocID="{0E1FD63B-A5D5-4629-B9AF-B36F5BE2DAAE}" presName="node" presStyleLbl="node1" presStyleIdx="0" presStyleCnt="4" custScaleX="1998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FE404-EC5F-4B4F-9868-B3DBEDD9A25E}" type="pres">
      <dgm:prSet presAssocID="{35A88CB4-009C-46FD-B566-C1CBEC67C1BA}" presName="sibTrans" presStyleLbl="sibTrans2D1" presStyleIdx="0" presStyleCnt="3"/>
      <dgm:spPr/>
      <dgm:t>
        <a:bodyPr/>
        <a:lstStyle/>
        <a:p>
          <a:endParaRPr lang="pl-PL"/>
        </a:p>
      </dgm:t>
    </dgm:pt>
    <dgm:pt modelId="{CB0C023F-5849-4655-8976-A4D7E90F10C2}" type="pres">
      <dgm:prSet presAssocID="{35A88CB4-009C-46FD-B566-C1CBEC67C1BA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712ACF4C-11BB-4DA3-A4EA-D15C558CB253}" type="pres">
      <dgm:prSet presAssocID="{BEAFA4D8-2E1F-4C51-976A-DBC2CA0CB50B}" presName="node" presStyleLbl="node1" presStyleIdx="1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531E97-E69E-4456-B170-5420D8428963}" type="pres">
      <dgm:prSet presAssocID="{9846C28E-5834-44C7-B41D-22319AD64FC4}" presName="sibTrans" presStyleLbl="sibTrans2D1" presStyleIdx="1" presStyleCnt="3"/>
      <dgm:spPr/>
      <dgm:t>
        <a:bodyPr/>
        <a:lstStyle/>
        <a:p>
          <a:endParaRPr lang="pl-PL"/>
        </a:p>
      </dgm:t>
    </dgm:pt>
    <dgm:pt modelId="{621C8284-7480-4384-A9AF-722C8122DF99}" type="pres">
      <dgm:prSet presAssocID="{9846C28E-5834-44C7-B41D-22319AD64FC4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9BB83EB6-CDCF-4B0A-9234-64DCD9685CE9}" type="pres">
      <dgm:prSet presAssocID="{99D74D9C-C28E-427E-8954-BE90301CCE94}" presName="node" presStyleLbl="node1" presStyleIdx="2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72DDD-5603-4572-844B-BE478B6F457F}" type="pres">
      <dgm:prSet presAssocID="{3702E439-F94B-4AD3-BD8D-FA3A4AAB061D}" presName="sibTrans" presStyleLbl="sibTrans2D1" presStyleIdx="2" presStyleCnt="3"/>
      <dgm:spPr/>
      <dgm:t>
        <a:bodyPr/>
        <a:lstStyle/>
        <a:p>
          <a:endParaRPr lang="pl-PL"/>
        </a:p>
      </dgm:t>
    </dgm:pt>
    <dgm:pt modelId="{2A3C1921-F628-4252-952F-DE55FBE8BFE9}" type="pres">
      <dgm:prSet presAssocID="{3702E439-F94B-4AD3-BD8D-FA3A4AAB061D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0994AE60-968A-401D-9804-ADB6F75DBE96}" type="pres">
      <dgm:prSet presAssocID="{2D3126D9-7B16-4382-8FF3-A271E00BE339}" presName="node" presStyleLbl="node1" presStyleIdx="3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24F5B89-C19F-483C-AF21-CDA152E2DDB7}" type="presOf" srcId="{3702E439-F94B-4AD3-BD8D-FA3A4AAB061D}" destId="{2A3C1921-F628-4252-952F-DE55FBE8BFE9}" srcOrd="1" destOrd="0" presId="urn:microsoft.com/office/officeart/2005/8/layout/process2"/>
    <dgm:cxn modelId="{0CACD35C-44F7-4A9A-899C-B0BEFB2B7D7F}" type="presOf" srcId="{BEAFA4D8-2E1F-4C51-976A-DBC2CA0CB50B}" destId="{712ACF4C-11BB-4DA3-A4EA-D15C558CB253}" srcOrd="0" destOrd="0" presId="urn:microsoft.com/office/officeart/2005/8/layout/process2"/>
    <dgm:cxn modelId="{9606C46E-7007-4D1A-A7AD-4948D38E75EA}" type="presOf" srcId="{35A88CB4-009C-46FD-B566-C1CBEC67C1BA}" destId="{C1FFE404-EC5F-4B4F-9868-B3DBEDD9A25E}" srcOrd="0" destOrd="0" presId="urn:microsoft.com/office/officeart/2005/8/layout/process2"/>
    <dgm:cxn modelId="{C129BFB0-F881-4EC6-9B68-203F5B5011C1}" type="presOf" srcId="{3702E439-F94B-4AD3-BD8D-FA3A4AAB061D}" destId="{9B972DDD-5603-4572-844B-BE478B6F457F}" srcOrd="0" destOrd="0" presId="urn:microsoft.com/office/officeart/2005/8/layout/process2"/>
    <dgm:cxn modelId="{3DC07F41-3BC9-4FF5-A2CC-054325F63BF9}" type="presOf" srcId="{9846C28E-5834-44C7-B41D-22319AD64FC4}" destId="{A3531E97-E69E-4456-B170-5420D8428963}" srcOrd="0" destOrd="0" presId="urn:microsoft.com/office/officeart/2005/8/layout/process2"/>
    <dgm:cxn modelId="{0FA9BAA9-3FD8-46A1-B43D-53C6C78A1656}" srcId="{D7AD7A2F-A376-43E6-9B05-9DE3805AE914}" destId="{0E1FD63B-A5D5-4629-B9AF-B36F5BE2DAAE}" srcOrd="0" destOrd="0" parTransId="{8C8667B2-CF1D-4035-965D-8A20831CD098}" sibTransId="{35A88CB4-009C-46FD-B566-C1CBEC67C1BA}"/>
    <dgm:cxn modelId="{927B4E1B-69DF-4DD6-A9A0-A8CCFBC899C8}" type="presOf" srcId="{0E1FD63B-A5D5-4629-B9AF-B36F5BE2DAAE}" destId="{B1CA61A5-2B9E-4C21-A4B2-EFB260DC575D}" srcOrd="0" destOrd="0" presId="urn:microsoft.com/office/officeart/2005/8/layout/process2"/>
    <dgm:cxn modelId="{389E41AE-37DF-48CD-866C-D1293FE40DB5}" srcId="{D7AD7A2F-A376-43E6-9B05-9DE3805AE914}" destId="{BEAFA4D8-2E1F-4C51-976A-DBC2CA0CB50B}" srcOrd="1" destOrd="0" parTransId="{996BD5A0-7F46-40F1-8E7D-3B4836C0A005}" sibTransId="{9846C28E-5834-44C7-B41D-22319AD64FC4}"/>
    <dgm:cxn modelId="{DB505B7E-12D9-41A1-AF8F-79761E4D7C41}" type="presOf" srcId="{35A88CB4-009C-46FD-B566-C1CBEC67C1BA}" destId="{CB0C023F-5849-4655-8976-A4D7E90F10C2}" srcOrd="1" destOrd="0" presId="urn:microsoft.com/office/officeart/2005/8/layout/process2"/>
    <dgm:cxn modelId="{53B04098-7553-46D8-9F66-65DAD6C027CC}" type="presOf" srcId="{99D74D9C-C28E-427E-8954-BE90301CCE94}" destId="{9BB83EB6-CDCF-4B0A-9234-64DCD9685CE9}" srcOrd="0" destOrd="0" presId="urn:microsoft.com/office/officeart/2005/8/layout/process2"/>
    <dgm:cxn modelId="{96D60D5E-A4E3-4F37-ADDA-850F324D5F15}" type="presOf" srcId="{2D3126D9-7B16-4382-8FF3-A271E00BE339}" destId="{0994AE60-968A-401D-9804-ADB6F75DBE96}" srcOrd="0" destOrd="0" presId="urn:microsoft.com/office/officeart/2005/8/layout/process2"/>
    <dgm:cxn modelId="{EAA2F648-F11D-41E8-ABD7-DC2E561A20A7}" type="presOf" srcId="{9846C28E-5834-44C7-B41D-22319AD64FC4}" destId="{621C8284-7480-4384-A9AF-722C8122DF99}" srcOrd="1" destOrd="0" presId="urn:microsoft.com/office/officeart/2005/8/layout/process2"/>
    <dgm:cxn modelId="{BF254630-5B75-4DAB-B9CD-F82FA7A8115A}" srcId="{D7AD7A2F-A376-43E6-9B05-9DE3805AE914}" destId="{2D3126D9-7B16-4382-8FF3-A271E00BE339}" srcOrd="3" destOrd="0" parTransId="{B5DFB611-5FA6-4994-A97D-5D0D3607D4B0}" sibTransId="{8FF1E00C-9246-41AD-8E94-40BDCE574BE0}"/>
    <dgm:cxn modelId="{2F0378D0-EEA8-4B49-AEDA-3BCCF5A48DE2}" srcId="{D7AD7A2F-A376-43E6-9B05-9DE3805AE914}" destId="{99D74D9C-C28E-427E-8954-BE90301CCE94}" srcOrd="2" destOrd="0" parTransId="{E7028539-13A7-40E0-A3D6-676C8A9AC20E}" sibTransId="{3702E439-F94B-4AD3-BD8D-FA3A4AAB061D}"/>
    <dgm:cxn modelId="{143B0569-1A75-4EEB-A882-3C6B0731EECA}" type="presOf" srcId="{D7AD7A2F-A376-43E6-9B05-9DE3805AE914}" destId="{A5EA6679-0607-4951-85E9-3E95871FB16C}" srcOrd="0" destOrd="0" presId="urn:microsoft.com/office/officeart/2005/8/layout/process2"/>
    <dgm:cxn modelId="{34665426-B135-4204-916A-524AF5A8E46A}" type="presParOf" srcId="{A5EA6679-0607-4951-85E9-3E95871FB16C}" destId="{B1CA61A5-2B9E-4C21-A4B2-EFB260DC575D}" srcOrd="0" destOrd="0" presId="urn:microsoft.com/office/officeart/2005/8/layout/process2"/>
    <dgm:cxn modelId="{48E86F7C-F2F0-4FD5-A755-167E24451F7A}" type="presParOf" srcId="{A5EA6679-0607-4951-85E9-3E95871FB16C}" destId="{C1FFE404-EC5F-4B4F-9868-B3DBEDD9A25E}" srcOrd="1" destOrd="0" presId="urn:microsoft.com/office/officeart/2005/8/layout/process2"/>
    <dgm:cxn modelId="{31EF6425-7B34-40BF-94D9-479D20ED1763}" type="presParOf" srcId="{C1FFE404-EC5F-4B4F-9868-B3DBEDD9A25E}" destId="{CB0C023F-5849-4655-8976-A4D7E90F10C2}" srcOrd="0" destOrd="0" presId="urn:microsoft.com/office/officeart/2005/8/layout/process2"/>
    <dgm:cxn modelId="{E4EC6940-C3CA-4E0B-8EB3-765E82EE7842}" type="presParOf" srcId="{A5EA6679-0607-4951-85E9-3E95871FB16C}" destId="{712ACF4C-11BB-4DA3-A4EA-D15C558CB253}" srcOrd="2" destOrd="0" presId="urn:microsoft.com/office/officeart/2005/8/layout/process2"/>
    <dgm:cxn modelId="{F3464219-23CC-4D3D-AD83-5CC8A6B26A85}" type="presParOf" srcId="{A5EA6679-0607-4951-85E9-3E95871FB16C}" destId="{A3531E97-E69E-4456-B170-5420D8428963}" srcOrd="3" destOrd="0" presId="urn:microsoft.com/office/officeart/2005/8/layout/process2"/>
    <dgm:cxn modelId="{A7BF9D02-0DA9-447D-B805-527EBD91C0E2}" type="presParOf" srcId="{A3531E97-E69E-4456-B170-5420D8428963}" destId="{621C8284-7480-4384-A9AF-722C8122DF99}" srcOrd="0" destOrd="0" presId="urn:microsoft.com/office/officeart/2005/8/layout/process2"/>
    <dgm:cxn modelId="{6B24C2E4-3497-4F3A-AD3D-123637EE1D1D}" type="presParOf" srcId="{A5EA6679-0607-4951-85E9-3E95871FB16C}" destId="{9BB83EB6-CDCF-4B0A-9234-64DCD9685CE9}" srcOrd="4" destOrd="0" presId="urn:microsoft.com/office/officeart/2005/8/layout/process2"/>
    <dgm:cxn modelId="{78265FF8-4128-47A0-9250-0E6EC437EEF2}" type="presParOf" srcId="{A5EA6679-0607-4951-85E9-3E95871FB16C}" destId="{9B972DDD-5603-4572-844B-BE478B6F457F}" srcOrd="5" destOrd="0" presId="urn:microsoft.com/office/officeart/2005/8/layout/process2"/>
    <dgm:cxn modelId="{A3166ED8-55BD-489D-B63D-204A16B04F45}" type="presParOf" srcId="{9B972DDD-5603-4572-844B-BE478B6F457F}" destId="{2A3C1921-F628-4252-952F-DE55FBE8BFE9}" srcOrd="0" destOrd="0" presId="urn:microsoft.com/office/officeart/2005/8/layout/process2"/>
    <dgm:cxn modelId="{52186E1B-93CF-4A2E-A198-45A70C4EC8BA}" type="presParOf" srcId="{A5EA6679-0607-4951-85E9-3E95871FB16C}" destId="{0994AE60-968A-401D-9804-ADB6F75DBE96}" srcOrd="6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4AD29A-15EE-4A86-8E8E-D649C0C5B68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7DA9FA2-7DFD-40CE-B78B-D043DED77833}">
      <dgm:prSet phldrT="[Tekst]" custT="1"/>
      <dgm:spPr/>
      <dgm:t>
        <a:bodyPr/>
        <a:lstStyle/>
        <a:p>
          <a:r>
            <a:rPr lang="pl-PL" sz="1600" b="1" dirty="0" smtClean="0"/>
            <a:t>   Działanie 1</a:t>
          </a:r>
          <a:r>
            <a:rPr lang="pl-PL" sz="1600" dirty="0" smtClean="0"/>
            <a:t>: Budowa i zarządzanie ogólnopolską siecią wsparcia doradczego</a:t>
          </a:r>
          <a:endParaRPr lang="pl-PL" sz="1600" dirty="0"/>
        </a:p>
      </dgm:t>
    </dgm:pt>
    <dgm:pt modelId="{3161939D-8FFD-4CEB-85AD-04BA128450BB}" type="parTrans" cxnId="{47650F10-6A7C-4074-BD37-02930116B496}">
      <dgm:prSet/>
      <dgm:spPr/>
      <dgm:t>
        <a:bodyPr/>
        <a:lstStyle/>
        <a:p>
          <a:endParaRPr lang="pl-PL" sz="1600"/>
        </a:p>
      </dgm:t>
    </dgm:pt>
    <dgm:pt modelId="{91E9FFAC-C326-4F18-83F4-E39EFDE5E21D}" type="sibTrans" cxnId="{47650F10-6A7C-4074-BD37-02930116B496}">
      <dgm:prSet/>
      <dgm:spPr/>
      <dgm:t>
        <a:bodyPr/>
        <a:lstStyle/>
        <a:p>
          <a:endParaRPr lang="pl-PL" sz="1600"/>
        </a:p>
      </dgm:t>
    </dgm:pt>
    <dgm:pt modelId="{B821C312-B489-4798-AD96-E8AEB0BCA2F8}">
      <dgm:prSet custT="1"/>
      <dgm:spPr/>
      <dgm:t>
        <a:bodyPr/>
        <a:lstStyle/>
        <a:p>
          <a:r>
            <a:rPr lang="pl-PL" sz="1600" b="1" dirty="0" smtClean="0"/>
            <a:t>   Działanie 5</a:t>
          </a:r>
          <a:r>
            <a:rPr lang="pl-PL" sz="1600" dirty="0" smtClean="0"/>
            <a:t>: Informacja, promocja</a:t>
          </a:r>
          <a:endParaRPr lang="pl-PL" sz="1600" dirty="0">
            <a:solidFill>
              <a:schemeClr val="tx2">
                <a:lumMod val="75000"/>
              </a:schemeClr>
            </a:solidFill>
          </a:endParaRPr>
        </a:p>
      </dgm:t>
    </dgm:pt>
    <dgm:pt modelId="{193152D0-CEDE-4256-A2A0-2A468E9C83CE}" type="parTrans" cxnId="{CF2630BF-2878-48C0-8E0E-06201F31B7B7}">
      <dgm:prSet/>
      <dgm:spPr/>
      <dgm:t>
        <a:bodyPr/>
        <a:lstStyle/>
        <a:p>
          <a:endParaRPr lang="pl-PL" sz="1600"/>
        </a:p>
      </dgm:t>
    </dgm:pt>
    <dgm:pt modelId="{E081F8FE-C6B7-46AC-A55D-DCFAF4054C91}" type="sibTrans" cxnId="{CF2630BF-2878-48C0-8E0E-06201F31B7B7}">
      <dgm:prSet/>
      <dgm:spPr/>
      <dgm:t>
        <a:bodyPr/>
        <a:lstStyle/>
        <a:p>
          <a:endParaRPr lang="pl-PL" sz="1600"/>
        </a:p>
      </dgm:t>
    </dgm:pt>
    <dgm:pt modelId="{D3077DC1-5E66-4DCC-B8A2-BF66DD2D3573}">
      <dgm:prSet phldrT="[Tekst]" custT="1"/>
      <dgm:spPr/>
      <dgm:t>
        <a:bodyPr/>
        <a:lstStyle/>
        <a:p>
          <a:r>
            <a:rPr lang="pl-PL" sz="1600" b="1" dirty="0" smtClean="0"/>
            <a:t>Działanie 2</a:t>
          </a:r>
          <a:r>
            <a:rPr lang="pl-PL" sz="1600" dirty="0" smtClean="0"/>
            <a:t>: Usługi doradcze</a:t>
          </a:r>
          <a:endParaRPr lang="pl-PL" sz="1600" dirty="0">
            <a:solidFill>
              <a:schemeClr val="tx2">
                <a:lumMod val="75000"/>
              </a:schemeClr>
            </a:solidFill>
          </a:endParaRPr>
        </a:p>
      </dgm:t>
    </dgm:pt>
    <dgm:pt modelId="{A84EF5CB-832B-4E9E-9548-C9AA778FDAAF}" type="sibTrans" cxnId="{20E621B4-8233-4CF8-A945-445422C246B4}">
      <dgm:prSet/>
      <dgm:spPr/>
      <dgm:t>
        <a:bodyPr/>
        <a:lstStyle/>
        <a:p>
          <a:endParaRPr lang="pl-PL" sz="1600"/>
        </a:p>
      </dgm:t>
    </dgm:pt>
    <dgm:pt modelId="{B2C36D44-7ECD-4C40-BCC3-E0B0C46513E0}" type="parTrans" cxnId="{20E621B4-8233-4CF8-A945-445422C246B4}">
      <dgm:prSet/>
      <dgm:spPr/>
      <dgm:t>
        <a:bodyPr/>
        <a:lstStyle/>
        <a:p>
          <a:endParaRPr lang="pl-PL" sz="1600"/>
        </a:p>
      </dgm:t>
    </dgm:pt>
    <dgm:pt modelId="{957419C6-699B-43C5-B6E8-E274057C7D0B}">
      <dgm:prSet custT="1"/>
      <dgm:spPr/>
      <dgm:t>
        <a:bodyPr/>
        <a:lstStyle/>
        <a:p>
          <a:r>
            <a:rPr lang="pl-PL" sz="1600" b="1" dirty="0" smtClean="0"/>
            <a:t> Działanie 3</a:t>
          </a:r>
          <a:r>
            <a:rPr lang="pl-PL" sz="1600" dirty="0" smtClean="0"/>
            <a:t>: Przygotowanie i przeprowadzenie szkoleń dla energetyków gminnych 						</a:t>
          </a:r>
          <a:endParaRPr lang="pl-PL" sz="1600" u="sng" dirty="0"/>
        </a:p>
      </dgm:t>
    </dgm:pt>
    <dgm:pt modelId="{408F84CB-CE12-43BC-99FD-88BFD8E4B3D9}" type="sibTrans" cxnId="{65661116-C33B-4286-9AD7-80B773E16BE8}">
      <dgm:prSet/>
      <dgm:spPr/>
      <dgm:t>
        <a:bodyPr/>
        <a:lstStyle/>
        <a:p>
          <a:endParaRPr lang="pl-PL" sz="1600"/>
        </a:p>
      </dgm:t>
    </dgm:pt>
    <dgm:pt modelId="{D7E783E2-173F-49D7-A15A-02A86B4A0D3B}" type="parTrans" cxnId="{65661116-C33B-4286-9AD7-80B773E16BE8}">
      <dgm:prSet/>
      <dgm:spPr/>
      <dgm:t>
        <a:bodyPr/>
        <a:lstStyle/>
        <a:p>
          <a:endParaRPr lang="pl-PL" sz="1600"/>
        </a:p>
      </dgm:t>
    </dgm:pt>
    <dgm:pt modelId="{D084302F-E821-4D84-9A6C-4B66AFA0EFC3}">
      <dgm:prSet custT="1"/>
      <dgm:spPr/>
      <dgm:t>
        <a:bodyPr/>
        <a:lstStyle/>
        <a:p>
          <a:r>
            <a:rPr lang="pl-PL" sz="1600" b="1" dirty="0" smtClean="0"/>
            <a:t>     Działanie 4</a:t>
          </a:r>
          <a:r>
            <a:rPr lang="pl-PL" sz="1600" dirty="0" smtClean="0"/>
            <a:t>: Budowa i funkcjonowanie Systemu Informatycznego</a:t>
          </a:r>
          <a:endParaRPr lang="pl-PL" sz="1600" b="1" u="none" dirty="0" smtClean="0">
            <a:solidFill>
              <a:srgbClr val="FFFFFF"/>
            </a:solidFill>
          </a:endParaRPr>
        </a:p>
      </dgm:t>
    </dgm:pt>
    <dgm:pt modelId="{BF587EA4-DFAB-4A32-B8E9-C2C8490F002B}" type="sibTrans" cxnId="{00277467-0B38-41B0-AA44-B4F4C57F91B0}">
      <dgm:prSet/>
      <dgm:spPr/>
      <dgm:t>
        <a:bodyPr/>
        <a:lstStyle/>
        <a:p>
          <a:endParaRPr lang="pl-PL" sz="1600"/>
        </a:p>
      </dgm:t>
    </dgm:pt>
    <dgm:pt modelId="{DF32F44F-A782-4E78-A4FE-2CBC0C54697B}" type="parTrans" cxnId="{00277467-0B38-41B0-AA44-B4F4C57F91B0}">
      <dgm:prSet/>
      <dgm:spPr/>
      <dgm:t>
        <a:bodyPr/>
        <a:lstStyle/>
        <a:p>
          <a:endParaRPr lang="pl-PL" sz="1600"/>
        </a:p>
      </dgm:t>
    </dgm:pt>
    <dgm:pt modelId="{56A2903C-FB8C-4BCB-BEBC-8647C2CA496B}">
      <dgm:prSet custT="1"/>
      <dgm:spPr/>
      <dgm:t>
        <a:bodyPr/>
        <a:lstStyle/>
        <a:p>
          <a:r>
            <a:rPr lang="pl-PL" sz="1600" b="1" dirty="0" smtClean="0"/>
            <a:t>    Działanie 6</a:t>
          </a:r>
          <a:r>
            <a:rPr lang="pl-PL" sz="1600" dirty="0" smtClean="0"/>
            <a:t>: Badania skuteczności działań informacyjno-promocyjnych</a:t>
          </a:r>
          <a:endParaRPr lang="pl-PL" sz="1600" dirty="0">
            <a:solidFill>
              <a:srgbClr val="FFFFFF"/>
            </a:solidFill>
          </a:endParaRPr>
        </a:p>
      </dgm:t>
    </dgm:pt>
    <dgm:pt modelId="{891B9F17-292A-45AD-892F-29E9E55B0180}" type="parTrans" cxnId="{C04C750D-4894-4F99-AF79-22AAFDAB6B8D}">
      <dgm:prSet/>
      <dgm:spPr/>
      <dgm:t>
        <a:bodyPr/>
        <a:lstStyle/>
        <a:p>
          <a:endParaRPr lang="pl-PL" sz="1600"/>
        </a:p>
      </dgm:t>
    </dgm:pt>
    <dgm:pt modelId="{446EA312-79FE-440B-A7D2-3A2398BC9E5D}" type="sibTrans" cxnId="{C04C750D-4894-4F99-AF79-22AAFDAB6B8D}">
      <dgm:prSet/>
      <dgm:spPr/>
      <dgm:t>
        <a:bodyPr/>
        <a:lstStyle/>
        <a:p>
          <a:endParaRPr lang="pl-PL" sz="1600"/>
        </a:p>
      </dgm:t>
    </dgm:pt>
    <dgm:pt modelId="{AC40BF97-9EC6-4574-898E-0EFCBE874072}">
      <dgm:prSet custT="1"/>
      <dgm:spPr/>
      <dgm:t>
        <a:bodyPr/>
        <a:lstStyle/>
        <a:p>
          <a:r>
            <a:rPr lang="pl-PL" sz="1600" b="1" dirty="0" smtClean="0"/>
            <a:t>  Działanie 7</a:t>
          </a:r>
          <a:r>
            <a:rPr lang="pl-PL" sz="1600" dirty="0" smtClean="0"/>
            <a:t>: Monitorowanie i kontrola realizacji celów projektu  	</a:t>
          </a:r>
          <a:endParaRPr lang="pl-PL" sz="1600" b="1" dirty="0">
            <a:solidFill>
              <a:schemeClr val="bg1"/>
            </a:solidFill>
          </a:endParaRPr>
        </a:p>
      </dgm:t>
    </dgm:pt>
    <dgm:pt modelId="{36592D26-9EF5-4D8E-831A-5FE8C72AFCF4}" type="parTrans" cxnId="{B67F0C7E-AD67-4AEB-9263-CF5093736AF0}">
      <dgm:prSet/>
      <dgm:spPr/>
      <dgm:t>
        <a:bodyPr/>
        <a:lstStyle/>
        <a:p>
          <a:endParaRPr lang="pl-PL" sz="1600"/>
        </a:p>
      </dgm:t>
    </dgm:pt>
    <dgm:pt modelId="{FD390936-9EDB-4E65-B2FE-D140AA743BF4}" type="sibTrans" cxnId="{B67F0C7E-AD67-4AEB-9263-CF5093736AF0}">
      <dgm:prSet/>
      <dgm:spPr/>
      <dgm:t>
        <a:bodyPr/>
        <a:lstStyle/>
        <a:p>
          <a:endParaRPr lang="pl-PL" sz="1600"/>
        </a:p>
      </dgm:t>
    </dgm:pt>
    <dgm:pt modelId="{FF28DAE7-B2B3-4B0F-8FA7-D5A1486FAB0C}">
      <dgm:prSet/>
      <dgm:spPr/>
      <dgm:t>
        <a:bodyPr/>
        <a:lstStyle/>
        <a:p>
          <a:endParaRPr lang="pl-PL" sz="1600"/>
        </a:p>
      </dgm:t>
    </dgm:pt>
    <dgm:pt modelId="{06BD7D48-8054-49BF-B013-5F862BE00537}" type="parTrans" cxnId="{E2E1AE1D-7819-4441-B4A7-378E035973D5}">
      <dgm:prSet/>
      <dgm:spPr/>
      <dgm:t>
        <a:bodyPr/>
        <a:lstStyle/>
        <a:p>
          <a:endParaRPr lang="pl-PL" sz="1600"/>
        </a:p>
      </dgm:t>
    </dgm:pt>
    <dgm:pt modelId="{37F0D8CE-3365-4D56-8B1F-820841BD688D}" type="sibTrans" cxnId="{E2E1AE1D-7819-4441-B4A7-378E035973D5}">
      <dgm:prSet/>
      <dgm:spPr/>
      <dgm:t>
        <a:bodyPr/>
        <a:lstStyle/>
        <a:p>
          <a:endParaRPr lang="pl-PL" sz="1600"/>
        </a:p>
      </dgm:t>
    </dgm:pt>
    <dgm:pt modelId="{B5A02EB7-1517-4D93-ABBC-CBE36C37FF33}" type="pres">
      <dgm:prSet presAssocID="{2C4AD29A-15EE-4A86-8E8E-D649C0C5B6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A2ACAD44-6EC2-4466-8139-5D0FDCF4ED56}" type="pres">
      <dgm:prSet presAssocID="{2C4AD29A-15EE-4A86-8E8E-D649C0C5B688}" presName="Name1" presStyleCnt="0"/>
      <dgm:spPr/>
    </dgm:pt>
    <dgm:pt modelId="{79EED980-BB51-4F90-8E35-6D92C1956553}" type="pres">
      <dgm:prSet presAssocID="{2C4AD29A-15EE-4A86-8E8E-D649C0C5B688}" presName="cycle" presStyleCnt="0"/>
      <dgm:spPr/>
    </dgm:pt>
    <dgm:pt modelId="{1FB72B92-E12A-4FAF-8F0E-8F1CEC096DCE}" type="pres">
      <dgm:prSet presAssocID="{2C4AD29A-15EE-4A86-8E8E-D649C0C5B688}" presName="srcNode" presStyleLbl="node1" presStyleIdx="0" presStyleCnt="7"/>
      <dgm:spPr/>
    </dgm:pt>
    <dgm:pt modelId="{A4C57D04-F49E-485E-9ED2-267EA1ABBF6D}" type="pres">
      <dgm:prSet presAssocID="{2C4AD29A-15EE-4A86-8E8E-D649C0C5B688}" presName="conn" presStyleLbl="parChTrans1D2" presStyleIdx="0" presStyleCnt="1"/>
      <dgm:spPr/>
      <dgm:t>
        <a:bodyPr/>
        <a:lstStyle/>
        <a:p>
          <a:endParaRPr lang="pl-PL"/>
        </a:p>
      </dgm:t>
    </dgm:pt>
    <dgm:pt modelId="{530070BC-2AF8-45F9-9BD6-B97D38E420E5}" type="pres">
      <dgm:prSet presAssocID="{2C4AD29A-15EE-4A86-8E8E-D649C0C5B688}" presName="extraNode" presStyleLbl="node1" presStyleIdx="0" presStyleCnt="7"/>
      <dgm:spPr/>
    </dgm:pt>
    <dgm:pt modelId="{1AB13B6E-C0D5-4D4C-ACA1-B63BBF11AFA5}" type="pres">
      <dgm:prSet presAssocID="{2C4AD29A-15EE-4A86-8E8E-D649C0C5B688}" presName="dstNode" presStyleLbl="node1" presStyleIdx="0" presStyleCnt="7"/>
      <dgm:spPr/>
    </dgm:pt>
    <dgm:pt modelId="{A0C18647-271C-4A0C-9FE5-D0E5AB99009E}" type="pres">
      <dgm:prSet presAssocID="{77DA9FA2-7DFD-40CE-B78B-D043DED77833}" presName="text_1" presStyleLbl="node1" presStyleIdx="0" presStyleCnt="7" custScaleX="1034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21BAA9D-1FB7-4EA3-833D-1EDCE2F23B98}" type="pres">
      <dgm:prSet presAssocID="{77DA9FA2-7DFD-40CE-B78B-D043DED77833}" presName="accent_1" presStyleCnt="0"/>
      <dgm:spPr/>
    </dgm:pt>
    <dgm:pt modelId="{8B93AC3F-B975-4111-8C19-2B818FBF62F0}" type="pres">
      <dgm:prSet presAssocID="{77DA9FA2-7DFD-40CE-B78B-D043DED77833}" presName="accentRepeatNode" presStyleLbl="solidFgAcc1" presStyleIdx="0" presStyleCnt="7"/>
      <dgm:spPr/>
    </dgm:pt>
    <dgm:pt modelId="{AAB523CA-2775-4A09-BB2F-B9A26C2834FB}" type="pres">
      <dgm:prSet presAssocID="{D3077DC1-5E66-4DCC-B8A2-BF66DD2D3573}" presName="text_2" presStyleLbl="node1" presStyleIdx="1" presStyleCnt="7" custScaleX="100490" custLinFactNeighborX="1496" custLinFactNeighborY="-35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0AE32F-5DBC-4B32-AD78-A28ED793106E}" type="pres">
      <dgm:prSet presAssocID="{D3077DC1-5E66-4DCC-B8A2-BF66DD2D3573}" presName="accent_2" presStyleCnt="0"/>
      <dgm:spPr/>
    </dgm:pt>
    <dgm:pt modelId="{F9912B68-883C-4198-BD5F-1DF5A43C261F}" type="pres">
      <dgm:prSet presAssocID="{D3077DC1-5E66-4DCC-B8A2-BF66DD2D3573}" presName="accentRepeatNode" presStyleLbl="solidFgAcc1" presStyleIdx="1" presStyleCnt="7"/>
      <dgm:spPr/>
    </dgm:pt>
    <dgm:pt modelId="{9720AB97-8A26-4C84-BB10-3A2EBD3C53F1}" type="pres">
      <dgm:prSet presAssocID="{957419C6-699B-43C5-B6E8-E274057C7D0B}" presName="text_3" presStyleLbl="node1" presStyleIdx="2" presStyleCnt="7" custScaleX="103614" custScaleY="1297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ABC826-D62C-498D-92A7-AD16A1052CD1}" type="pres">
      <dgm:prSet presAssocID="{957419C6-699B-43C5-B6E8-E274057C7D0B}" presName="accent_3" presStyleCnt="0"/>
      <dgm:spPr/>
    </dgm:pt>
    <dgm:pt modelId="{83C1BC61-8750-46AE-8F48-B2D9EE27CC50}" type="pres">
      <dgm:prSet presAssocID="{957419C6-699B-43C5-B6E8-E274057C7D0B}" presName="accentRepeatNode" presStyleLbl="solidFgAcc1" presStyleIdx="2" presStyleCnt="7"/>
      <dgm:spPr/>
    </dgm:pt>
    <dgm:pt modelId="{F6751594-E686-4F44-A03E-2DD38AFCB548}" type="pres">
      <dgm:prSet presAssocID="{D084302F-E821-4D84-9A6C-4B66AFA0EFC3}" presName="text_4" presStyleLbl="node1" presStyleIdx="3" presStyleCnt="7" custScaleX="104988" custLinFactNeighborX="-665" custLinFactNeighborY="7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5DE76F0-99C9-49D7-BE9B-23B9DE1501E5}" type="pres">
      <dgm:prSet presAssocID="{D084302F-E821-4D84-9A6C-4B66AFA0EFC3}" presName="accent_4" presStyleCnt="0"/>
      <dgm:spPr/>
    </dgm:pt>
    <dgm:pt modelId="{79B99050-25CC-4AB2-8F60-9E8B18F696E9}" type="pres">
      <dgm:prSet presAssocID="{D084302F-E821-4D84-9A6C-4B66AFA0EFC3}" presName="accentRepeatNode" presStyleLbl="solidFgAcc1" presStyleIdx="3" presStyleCnt="7"/>
      <dgm:spPr/>
    </dgm:pt>
    <dgm:pt modelId="{D5946B72-7EBB-4C49-B702-2097EDF7F30D}" type="pres">
      <dgm:prSet presAssocID="{B821C312-B489-4798-AD96-E8AEB0BCA2F8}" presName="text_5" presStyleLbl="node1" presStyleIdx="4" presStyleCnt="7" custScaleX="10415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B691772-7E4D-4A30-A695-8450D61FE74C}" type="pres">
      <dgm:prSet presAssocID="{B821C312-B489-4798-AD96-E8AEB0BCA2F8}" presName="accent_5" presStyleCnt="0"/>
      <dgm:spPr/>
    </dgm:pt>
    <dgm:pt modelId="{AD87D930-B21C-4554-8FBB-D31B2FB50E28}" type="pres">
      <dgm:prSet presAssocID="{B821C312-B489-4798-AD96-E8AEB0BCA2F8}" presName="accentRepeatNode" presStyleLbl="solidFgAcc1" presStyleIdx="4" presStyleCnt="7"/>
      <dgm:spPr/>
    </dgm:pt>
    <dgm:pt modelId="{3A6DA973-49C3-41BE-AD89-39000A6D6EF9}" type="pres">
      <dgm:prSet presAssocID="{56A2903C-FB8C-4BCB-BEBC-8647C2CA496B}" presName="text_6" presStyleLbl="node1" presStyleIdx="5" presStyleCnt="7" custScaleX="10400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E511FB-D650-464C-93AC-7A0BE812A2CA}" type="pres">
      <dgm:prSet presAssocID="{56A2903C-FB8C-4BCB-BEBC-8647C2CA496B}" presName="accent_6" presStyleCnt="0"/>
      <dgm:spPr/>
    </dgm:pt>
    <dgm:pt modelId="{AC926128-A2D8-4367-B8CE-0A1D900A8EDD}" type="pres">
      <dgm:prSet presAssocID="{56A2903C-FB8C-4BCB-BEBC-8647C2CA496B}" presName="accentRepeatNode" presStyleLbl="solidFgAcc1" presStyleIdx="5" presStyleCnt="7"/>
      <dgm:spPr/>
    </dgm:pt>
    <dgm:pt modelId="{4B546E9D-64BD-4FA9-8CE9-DD09EBB18FB2}" type="pres">
      <dgm:prSet presAssocID="{AC40BF97-9EC6-4574-898E-0EFCBE874072}" presName="text_7" presStyleLbl="node1" presStyleIdx="6" presStyleCnt="7" custScaleX="102603" custLinFactNeighborX="575" custLinFactNeighborY="28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2EF9543-7479-41AD-9DC0-4381CA79F4FF}" type="pres">
      <dgm:prSet presAssocID="{AC40BF97-9EC6-4574-898E-0EFCBE874072}" presName="accent_7" presStyleCnt="0"/>
      <dgm:spPr/>
    </dgm:pt>
    <dgm:pt modelId="{242C1665-87E0-47FB-A0BF-C05A28E30896}" type="pres">
      <dgm:prSet presAssocID="{AC40BF97-9EC6-4574-898E-0EFCBE874072}" presName="accentRepeatNode" presStyleLbl="solidFgAcc1" presStyleIdx="6" presStyleCnt="7"/>
      <dgm:spPr/>
    </dgm:pt>
  </dgm:ptLst>
  <dgm:cxnLst>
    <dgm:cxn modelId="{20E621B4-8233-4CF8-A945-445422C246B4}" srcId="{2C4AD29A-15EE-4A86-8E8E-D649C0C5B688}" destId="{D3077DC1-5E66-4DCC-B8A2-BF66DD2D3573}" srcOrd="1" destOrd="0" parTransId="{B2C36D44-7ECD-4C40-BCC3-E0B0C46513E0}" sibTransId="{A84EF5CB-832B-4E9E-9548-C9AA778FDAAF}"/>
    <dgm:cxn modelId="{C04C750D-4894-4F99-AF79-22AAFDAB6B8D}" srcId="{2C4AD29A-15EE-4A86-8E8E-D649C0C5B688}" destId="{56A2903C-FB8C-4BCB-BEBC-8647C2CA496B}" srcOrd="5" destOrd="0" parTransId="{891B9F17-292A-45AD-892F-29E9E55B0180}" sibTransId="{446EA312-79FE-440B-A7D2-3A2398BC9E5D}"/>
    <dgm:cxn modelId="{E721C7BC-3182-4855-AAEA-8F721E711E30}" type="presOf" srcId="{B821C312-B489-4798-AD96-E8AEB0BCA2F8}" destId="{D5946B72-7EBB-4C49-B702-2097EDF7F30D}" srcOrd="0" destOrd="0" presId="urn:microsoft.com/office/officeart/2008/layout/VerticalCurvedList"/>
    <dgm:cxn modelId="{CF2630BF-2878-48C0-8E0E-06201F31B7B7}" srcId="{2C4AD29A-15EE-4A86-8E8E-D649C0C5B688}" destId="{B821C312-B489-4798-AD96-E8AEB0BCA2F8}" srcOrd="4" destOrd="0" parTransId="{193152D0-CEDE-4256-A2A0-2A468E9C83CE}" sibTransId="{E081F8FE-C6B7-46AC-A55D-DCFAF4054C91}"/>
    <dgm:cxn modelId="{B67F0C7E-AD67-4AEB-9263-CF5093736AF0}" srcId="{2C4AD29A-15EE-4A86-8E8E-D649C0C5B688}" destId="{AC40BF97-9EC6-4574-898E-0EFCBE874072}" srcOrd="6" destOrd="0" parTransId="{36592D26-9EF5-4D8E-831A-5FE8C72AFCF4}" sibTransId="{FD390936-9EDB-4E65-B2FE-D140AA743BF4}"/>
    <dgm:cxn modelId="{68B77E18-337E-4126-AB1E-06D5D61E942D}" type="presOf" srcId="{77DA9FA2-7DFD-40CE-B78B-D043DED77833}" destId="{A0C18647-271C-4A0C-9FE5-D0E5AB99009E}" srcOrd="0" destOrd="0" presId="urn:microsoft.com/office/officeart/2008/layout/VerticalCurvedList"/>
    <dgm:cxn modelId="{65661116-C33B-4286-9AD7-80B773E16BE8}" srcId="{2C4AD29A-15EE-4A86-8E8E-D649C0C5B688}" destId="{957419C6-699B-43C5-B6E8-E274057C7D0B}" srcOrd="2" destOrd="0" parTransId="{D7E783E2-173F-49D7-A15A-02A86B4A0D3B}" sibTransId="{408F84CB-CE12-43BC-99FD-88BFD8E4B3D9}"/>
    <dgm:cxn modelId="{19DC6D75-EBE2-4E02-B244-D4E408C70DAB}" type="presOf" srcId="{91E9FFAC-C326-4F18-83F4-E39EFDE5E21D}" destId="{A4C57D04-F49E-485E-9ED2-267EA1ABBF6D}" srcOrd="0" destOrd="0" presId="urn:microsoft.com/office/officeart/2008/layout/VerticalCurvedList"/>
    <dgm:cxn modelId="{E2E1AE1D-7819-4441-B4A7-378E035973D5}" srcId="{2C4AD29A-15EE-4A86-8E8E-D649C0C5B688}" destId="{FF28DAE7-B2B3-4B0F-8FA7-D5A1486FAB0C}" srcOrd="7" destOrd="0" parTransId="{06BD7D48-8054-49BF-B013-5F862BE00537}" sibTransId="{37F0D8CE-3365-4D56-8B1F-820841BD688D}"/>
    <dgm:cxn modelId="{B0E87A8F-E28A-4320-A7E2-21915CF79453}" type="presOf" srcId="{2C4AD29A-15EE-4A86-8E8E-D649C0C5B688}" destId="{B5A02EB7-1517-4D93-ABBC-CBE36C37FF33}" srcOrd="0" destOrd="0" presId="urn:microsoft.com/office/officeart/2008/layout/VerticalCurvedList"/>
    <dgm:cxn modelId="{23FA5A80-2FC6-4AE6-A9AE-AC4A916B31C4}" type="presOf" srcId="{D3077DC1-5E66-4DCC-B8A2-BF66DD2D3573}" destId="{AAB523CA-2775-4A09-BB2F-B9A26C2834FB}" srcOrd="0" destOrd="0" presId="urn:microsoft.com/office/officeart/2008/layout/VerticalCurvedList"/>
    <dgm:cxn modelId="{00277467-0B38-41B0-AA44-B4F4C57F91B0}" srcId="{2C4AD29A-15EE-4A86-8E8E-D649C0C5B688}" destId="{D084302F-E821-4D84-9A6C-4B66AFA0EFC3}" srcOrd="3" destOrd="0" parTransId="{DF32F44F-A782-4E78-A4FE-2CBC0C54697B}" sibTransId="{BF587EA4-DFAB-4A32-B8E9-C2C8490F002B}"/>
    <dgm:cxn modelId="{A061B045-B002-45E8-9D7C-680873D179C9}" type="presOf" srcId="{D084302F-E821-4D84-9A6C-4B66AFA0EFC3}" destId="{F6751594-E686-4F44-A03E-2DD38AFCB548}" srcOrd="0" destOrd="0" presId="urn:microsoft.com/office/officeart/2008/layout/VerticalCurvedList"/>
    <dgm:cxn modelId="{F27F3162-8C78-4567-A5BB-CFF1536D1981}" type="presOf" srcId="{56A2903C-FB8C-4BCB-BEBC-8647C2CA496B}" destId="{3A6DA973-49C3-41BE-AD89-39000A6D6EF9}" srcOrd="0" destOrd="0" presId="urn:microsoft.com/office/officeart/2008/layout/VerticalCurvedList"/>
    <dgm:cxn modelId="{E6067947-A70D-4F6A-AA57-A08E68303AA3}" type="presOf" srcId="{AC40BF97-9EC6-4574-898E-0EFCBE874072}" destId="{4B546E9D-64BD-4FA9-8CE9-DD09EBB18FB2}" srcOrd="0" destOrd="0" presId="urn:microsoft.com/office/officeart/2008/layout/VerticalCurvedList"/>
    <dgm:cxn modelId="{47650F10-6A7C-4074-BD37-02930116B496}" srcId="{2C4AD29A-15EE-4A86-8E8E-D649C0C5B688}" destId="{77DA9FA2-7DFD-40CE-B78B-D043DED77833}" srcOrd="0" destOrd="0" parTransId="{3161939D-8FFD-4CEB-85AD-04BA128450BB}" sibTransId="{91E9FFAC-C326-4F18-83F4-E39EFDE5E21D}"/>
    <dgm:cxn modelId="{1CCFD929-DA0B-45D9-959D-3BE735A4A5D8}" type="presOf" srcId="{957419C6-699B-43C5-B6E8-E274057C7D0B}" destId="{9720AB97-8A26-4C84-BB10-3A2EBD3C53F1}" srcOrd="0" destOrd="0" presId="urn:microsoft.com/office/officeart/2008/layout/VerticalCurvedList"/>
    <dgm:cxn modelId="{FF78AA83-6D8D-45BF-B145-658D16C5A7FC}" type="presParOf" srcId="{B5A02EB7-1517-4D93-ABBC-CBE36C37FF33}" destId="{A2ACAD44-6EC2-4466-8139-5D0FDCF4ED56}" srcOrd="0" destOrd="0" presId="urn:microsoft.com/office/officeart/2008/layout/VerticalCurvedList"/>
    <dgm:cxn modelId="{9CB2B1B2-F37D-4197-BD1D-D1A1D92FF25F}" type="presParOf" srcId="{A2ACAD44-6EC2-4466-8139-5D0FDCF4ED56}" destId="{79EED980-BB51-4F90-8E35-6D92C1956553}" srcOrd="0" destOrd="0" presId="urn:microsoft.com/office/officeart/2008/layout/VerticalCurvedList"/>
    <dgm:cxn modelId="{6FB2A3D5-E892-49C8-ACB3-DB19CE682E67}" type="presParOf" srcId="{79EED980-BB51-4F90-8E35-6D92C1956553}" destId="{1FB72B92-E12A-4FAF-8F0E-8F1CEC096DCE}" srcOrd="0" destOrd="0" presId="urn:microsoft.com/office/officeart/2008/layout/VerticalCurvedList"/>
    <dgm:cxn modelId="{5A99F01F-9C1E-4CFD-98EA-EFEB2C1EF79F}" type="presParOf" srcId="{79EED980-BB51-4F90-8E35-6D92C1956553}" destId="{A4C57D04-F49E-485E-9ED2-267EA1ABBF6D}" srcOrd="1" destOrd="0" presId="urn:microsoft.com/office/officeart/2008/layout/VerticalCurvedList"/>
    <dgm:cxn modelId="{2554A62F-D7B3-4E9A-85C2-B013F71EC629}" type="presParOf" srcId="{79EED980-BB51-4F90-8E35-6D92C1956553}" destId="{530070BC-2AF8-45F9-9BD6-B97D38E420E5}" srcOrd="2" destOrd="0" presId="urn:microsoft.com/office/officeart/2008/layout/VerticalCurvedList"/>
    <dgm:cxn modelId="{22B97FCC-D2EE-485D-A0E2-CF7907F57B64}" type="presParOf" srcId="{79EED980-BB51-4F90-8E35-6D92C1956553}" destId="{1AB13B6E-C0D5-4D4C-ACA1-B63BBF11AFA5}" srcOrd="3" destOrd="0" presId="urn:microsoft.com/office/officeart/2008/layout/VerticalCurvedList"/>
    <dgm:cxn modelId="{E6DFE99A-1786-4076-8EBE-46CCC6AD10DA}" type="presParOf" srcId="{A2ACAD44-6EC2-4466-8139-5D0FDCF4ED56}" destId="{A0C18647-271C-4A0C-9FE5-D0E5AB99009E}" srcOrd="1" destOrd="0" presId="urn:microsoft.com/office/officeart/2008/layout/VerticalCurvedList"/>
    <dgm:cxn modelId="{8B95E828-46EE-4FF1-8721-A8791FEAE314}" type="presParOf" srcId="{A2ACAD44-6EC2-4466-8139-5D0FDCF4ED56}" destId="{D21BAA9D-1FB7-4EA3-833D-1EDCE2F23B98}" srcOrd="2" destOrd="0" presId="urn:microsoft.com/office/officeart/2008/layout/VerticalCurvedList"/>
    <dgm:cxn modelId="{2C5E0C1A-E399-441C-8879-86C4CE192CFD}" type="presParOf" srcId="{D21BAA9D-1FB7-4EA3-833D-1EDCE2F23B98}" destId="{8B93AC3F-B975-4111-8C19-2B818FBF62F0}" srcOrd="0" destOrd="0" presId="urn:microsoft.com/office/officeart/2008/layout/VerticalCurvedList"/>
    <dgm:cxn modelId="{E66BCFF4-5A34-47DD-90F4-D66F3881711E}" type="presParOf" srcId="{A2ACAD44-6EC2-4466-8139-5D0FDCF4ED56}" destId="{AAB523CA-2775-4A09-BB2F-B9A26C2834FB}" srcOrd="3" destOrd="0" presId="urn:microsoft.com/office/officeart/2008/layout/VerticalCurvedList"/>
    <dgm:cxn modelId="{8308D71F-C04D-42EB-8F94-699AA4748C78}" type="presParOf" srcId="{A2ACAD44-6EC2-4466-8139-5D0FDCF4ED56}" destId="{6B0AE32F-5DBC-4B32-AD78-A28ED793106E}" srcOrd="4" destOrd="0" presId="urn:microsoft.com/office/officeart/2008/layout/VerticalCurvedList"/>
    <dgm:cxn modelId="{6F5C44E8-F71A-442B-AA99-3D2B03B01E94}" type="presParOf" srcId="{6B0AE32F-5DBC-4B32-AD78-A28ED793106E}" destId="{F9912B68-883C-4198-BD5F-1DF5A43C261F}" srcOrd="0" destOrd="0" presId="urn:microsoft.com/office/officeart/2008/layout/VerticalCurvedList"/>
    <dgm:cxn modelId="{CC1AFC5A-2B6B-4BED-80A6-0A1F7D47B25D}" type="presParOf" srcId="{A2ACAD44-6EC2-4466-8139-5D0FDCF4ED56}" destId="{9720AB97-8A26-4C84-BB10-3A2EBD3C53F1}" srcOrd="5" destOrd="0" presId="urn:microsoft.com/office/officeart/2008/layout/VerticalCurvedList"/>
    <dgm:cxn modelId="{6C1353E0-4156-4830-891B-E832D7928363}" type="presParOf" srcId="{A2ACAD44-6EC2-4466-8139-5D0FDCF4ED56}" destId="{69ABC826-D62C-498D-92A7-AD16A1052CD1}" srcOrd="6" destOrd="0" presId="urn:microsoft.com/office/officeart/2008/layout/VerticalCurvedList"/>
    <dgm:cxn modelId="{F43D2514-3BFB-4A98-9DEA-105A01BBAF3B}" type="presParOf" srcId="{69ABC826-D62C-498D-92A7-AD16A1052CD1}" destId="{83C1BC61-8750-46AE-8F48-B2D9EE27CC50}" srcOrd="0" destOrd="0" presId="urn:microsoft.com/office/officeart/2008/layout/VerticalCurvedList"/>
    <dgm:cxn modelId="{B79392AC-3F19-422D-BD7E-CFCDBBD33FD6}" type="presParOf" srcId="{A2ACAD44-6EC2-4466-8139-5D0FDCF4ED56}" destId="{F6751594-E686-4F44-A03E-2DD38AFCB548}" srcOrd="7" destOrd="0" presId="urn:microsoft.com/office/officeart/2008/layout/VerticalCurvedList"/>
    <dgm:cxn modelId="{9C65C80D-B0C6-4E36-8ECC-709DF7FAB23B}" type="presParOf" srcId="{A2ACAD44-6EC2-4466-8139-5D0FDCF4ED56}" destId="{D5DE76F0-99C9-49D7-BE9B-23B9DE1501E5}" srcOrd="8" destOrd="0" presId="urn:microsoft.com/office/officeart/2008/layout/VerticalCurvedList"/>
    <dgm:cxn modelId="{5D2B2190-8F29-412B-A584-7935E7BB1324}" type="presParOf" srcId="{D5DE76F0-99C9-49D7-BE9B-23B9DE1501E5}" destId="{79B99050-25CC-4AB2-8F60-9E8B18F696E9}" srcOrd="0" destOrd="0" presId="urn:microsoft.com/office/officeart/2008/layout/VerticalCurvedList"/>
    <dgm:cxn modelId="{2D22CF16-2D50-4BA2-B3E5-9DFD3876A307}" type="presParOf" srcId="{A2ACAD44-6EC2-4466-8139-5D0FDCF4ED56}" destId="{D5946B72-7EBB-4C49-B702-2097EDF7F30D}" srcOrd="9" destOrd="0" presId="urn:microsoft.com/office/officeart/2008/layout/VerticalCurvedList"/>
    <dgm:cxn modelId="{F84E4D3B-896A-4C4F-94B6-0078FF85D8AD}" type="presParOf" srcId="{A2ACAD44-6EC2-4466-8139-5D0FDCF4ED56}" destId="{CB691772-7E4D-4A30-A695-8450D61FE74C}" srcOrd="10" destOrd="0" presId="urn:microsoft.com/office/officeart/2008/layout/VerticalCurvedList"/>
    <dgm:cxn modelId="{E6354754-B72F-4439-9942-23DB6099A889}" type="presParOf" srcId="{CB691772-7E4D-4A30-A695-8450D61FE74C}" destId="{AD87D930-B21C-4554-8FBB-D31B2FB50E28}" srcOrd="0" destOrd="0" presId="urn:microsoft.com/office/officeart/2008/layout/VerticalCurvedList"/>
    <dgm:cxn modelId="{299874F2-1C2C-4B1D-8F39-2FC71AD71735}" type="presParOf" srcId="{A2ACAD44-6EC2-4466-8139-5D0FDCF4ED56}" destId="{3A6DA973-49C3-41BE-AD89-39000A6D6EF9}" srcOrd="11" destOrd="0" presId="urn:microsoft.com/office/officeart/2008/layout/VerticalCurvedList"/>
    <dgm:cxn modelId="{CAA32DE8-2A81-497D-B931-236AACB4F376}" type="presParOf" srcId="{A2ACAD44-6EC2-4466-8139-5D0FDCF4ED56}" destId="{44E511FB-D650-464C-93AC-7A0BE812A2CA}" srcOrd="12" destOrd="0" presId="urn:microsoft.com/office/officeart/2008/layout/VerticalCurvedList"/>
    <dgm:cxn modelId="{9549B78B-251B-4E2A-8BEB-6635037B7EB7}" type="presParOf" srcId="{44E511FB-D650-464C-93AC-7A0BE812A2CA}" destId="{AC926128-A2D8-4367-B8CE-0A1D900A8EDD}" srcOrd="0" destOrd="0" presId="urn:microsoft.com/office/officeart/2008/layout/VerticalCurvedList"/>
    <dgm:cxn modelId="{82EA30CE-3696-4AB9-9865-B8AAA9978C4C}" type="presParOf" srcId="{A2ACAD44-6EC2-4466-8139-5D0FDCF4ED56}" destId="{4B546E9D-64BD-4FA9-8CE9-DD09EBB18FB2}" srcOrd="13" destOrd="0" presId="urn:microsoft.com/office/officeart/2008/layout/VerticalCurvedList"/>
    <dgm:cxn modelId="{5F318A40-E4D7-47DC-8EFD-AF0CC10B60B7}" type="presParOf" srcId="{A2ACAD44-6EC2-4466-8139-5D0FDCF4ED56}" destId="{12EF9543-7479-41AD-9DC0-4381CA79F4FF}" srcOrd="14" destOrd="0" presId="urn:microsoft.com/office/officeart/2008/layout/VerticalCurvedList"/>
    <dgm:cxn modelId="{59392D27-F7DD-4062-9566-D7157B0B38EC}" type="presParOf" srcId="{12EF9543-7479-41AD-9DC0-4381CA79F4FF}" destId="{242C1665-87E0-47FB-A0BF-C05A28E308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A61A5-2B9E-4C21-A4B2-EFB260DC575D}">
      <dsp:nvSpPr>
        <dsp:cNvPr id="0" name=""/>
        <dsp:cNvSpPr/>
      </dsp:nvSpPr>
      <dsp:spPr>
        <a:xfrm>
          <a:off x="525637" y="4417"/>
          <a:ext cx="6563961" cy="821295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Ministerstwo Inwestycji i Rozwoju</a:t>
          </a:r>
          <a:br>
            <a:rPr lang="pl-PL" sz="2000" b="1" kern="1200" dirty="0" smtClean="0"/>
          </a:br>
          <a:r>
            <a:rPr lang="pl-PL" sz="2000" b="1" kern="1200" dirty="0" smtClean="0"/>
            <a:t>(Instytucja Zarządzająca)</a:t>
          </a:r>
          <a:endParaRPr lang="pl-PL" sz="2000" b="1" kern="1200" dirty="0"/>
        </a:p>
      </dsp:txBody>
      <dsp:txXfrm>
        <a:off x="549692" y="28472"/>
        <a:ext cx="6515851" cy="773185"/>
      </dsp:txXfrm>
    </dsp:sp>
    <dsp:sp modelId="{C1FFE404-EC5F-4B4F-9868-B3DBEDD9A25E}">
      <dsp:nvSpPr>
        <dsp:cNvPr id="0" name=""/>
        <dsp:cNvSpPr/>
      </dsp:nvSpPr>
      <dsp:spPr>
        <a:xfrm rot="5400000">
          <a:off x="3653625" y="846246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>
            <a:solidFill>
              <a:schemeClr val="tx1"/>
            </a:solidFill>
          </a:endParaRPr>
        </a:p>
      </dsp:txBody>
      <dsp:txXfrm rot="-5400000">
        <a:off x="3696744" y="877045"/>
        <a:ext cx="221749" cy="215590"/>
      </dsp:txXfrm>
    </dsp:sp>
    <dsp:sp modelId="{712ACF4C-11BB-4DA3-A4EA-D15C558CB253}">
      <dsp:nvSpPr>
        <dsp:cNvPr id="0" name=""/>
        <dsp:cNvSpPr/>
      </dsp:nvSpPr>
      <dsp:spPr>
        <a:xfrm>
          <a:off x="535115" y="1236361"/>
          <a:ext cx="6545005" cy="821295"/>
        </a:xfrm>
        <a:prstGeom prst="roundRect">
          <a:avLst>
            <a:gd name="adj" fmla="val 10000"/>
          </a:avLst>
        </a:prstGeom>
        <a:solidFill>
          <a:srgbClr val="9CBC5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/>
            <a:t>Ministerstwo Energii</a:t>
          </a:r>
          <a:br>
            <a:rPr lang="pl-PL" sz="2000" b="1" kern="1200" smtClean="0"/>
          </a:br>
          <a:r>
            <a:rPr lang="pl-PL" sz="2000" b="1" kern="1200" smtClean="0"/>
            <a:t>(Instytucja Pośrednicząca)</a:t>
          </a:r>
          <a:endParaRPr lang="pl-PL" sz="2000" b="1" kern="1200" dirty="0"/>
        </a:p>
      </dsp:txBody>
      <dsp:txXfrm>
        <a:off x="559170" y="1260416"/>
        <a:ext cx="6496895" cy="773185"/>
      </dsp:txXfrm>
    </dsp:sp>
    <dsp:sp modelId="{A3531E97-E69E-4456-B170-5420D8428963}">
      <dsp:nvSpPr>
        <dsp:cNvPr id="0" name=""/>
        <dsp:cNvSpPr/>
      </dsp:nvSpPr>
      <dsp:spPr>
        <a:xfrm rot="5400000">
          <a:off x="3653625" y="2078189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109447"/>
            <a:satOff val="-1766"/>
            <a:lumOff val="1091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>
            <a:solidFill>
              <a:schemeClr val="tx1"/>
            </a:solidFill>
          </a:endParaRPr>
        </a:p>
      </dsp:txBody>
      <dsp:txXfrm rot="-5400000">
        <a:off x="3696744" y="2108988"/>
        <a:ext cx="221749" cy="215590"/>
      </dsp:txXfrm>
    </dsp:sp>
    <dsp:sp modelId="{9BB83EB6-CDCF-4B0A-9234-64DCD9685CE9}">
      <dsp:nvSpPr>
        <dsp:cNvPr id="0" name=""/>
        <dsp:cNvSpPr/>
      </dsp:nvSpPr>
      <dsp:spPr>
        <a:xfrm>
          <a:off x="535115" y="2468305"/>
          <a:ext cx="6545005" cy="821295"/>
        </a:xfrm>
        <a:prstGeom prst="roundRect">
          <a:avLst>
            <a:gd name="adj" fmla="val 10000"/>
          </a:avLst>
        </a:prstGeom>
        <a:solidFill>
          <a:srgbClr val="8CAE48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smtClean="0"/>
            <a:t>NFOŚiGW - Beneficjent Projektu</a:t>
          </a:r>
          <a:br>
            <a:rPr lang="pl-PL" sz="2000" b="1" kern="1200" smtClean="0"/>
          </a:br>
          <a:r>
            <a:rPr lang="pl-PL" sz="2000" b="1" kern="1200" smtClean="0"/>
            <a:t>(Partner Wiodący)</a:t>
          </a:r>
          <a:endParaRPr lang="pl-PL" sz="2000" b="1" kern="1200" dirty="0" smtClean="0"/>
        </a:p>
      </dsp:txBody>
      <dsp:txXfrm>
        <a:off x="559170" y="2492360"/>
        <a:ext cx="6496895" cy="773185"/>
      </dsp:txXfrm>
    </dsp:sp>
    <dsp:sp modelId="{9B972DDD-5603-4572-844B-BE478B6F457F}">
      <dsp:nvSpPr>
        <dsp:cNvPr id="0" name=""/>
        <dsp:cNvSpPr/>
      </dsp:nvSpPr>
      <dsp:spPr>
        <a:xfrm rot="5400000">
          <a:off x="3653625" y="3310133"/>
          <a:ext cx="307985" cy="36958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218894"/>
            <a:satOff val="-3532"/>
            <a:lumOff val="2182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b="1" kern="1200">
            <a:solidFill>
              <a:schemeClr val="tx1"/>
            </a:solidFill>
          </a:endParaRPr>
        </a:p>
      </dsp:txBody>
      <dsp:txXfrm rot="-5400000">
        <a:off x="3696744" y="3340932"/>
        <a:ext cx="221749" cy="215590"/>
      </dsp:txXfrm>
    </dsp:sp>
    <dsp:sp modelId="{0994AE60-968A-401D-9804-ADB6F75DBE96}">
      <dsp:nvSpPr>
        <dsp:cNvPr id="0" name=""/>
        <dsp:cNvSpPr/>
      </dsp:nvSpPr>
      <dsp:spPr>
        <a:xfrm>
          <a:off x="535115" y="3700249"/>
          <a:ext cx="6545005" cy="82129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15 </a:t>
          </a:r>
          <a:r>
            <a:rPr lang="pl-PL" sz="2000" b="1" kern="1200" dirty="0" err="1" smtClean="0"/>
            <a:t>WFOŚiGW</a:t>
          </a:r>
          <a:r>
            <a:rPr lang="pl-PL" sz="2000" b="1" kern="1200" dirty="0" smtClean="0"/>
            <a:t> i Województwo Lubelskie</a:t>
          </a:r>
          <a:br>
            <a:rPr lang="pl-PL" sz="2000" b="1" kern="1200" dirty="0" smtClean="0"/>
          </a:br>
          <a:r>
            <a:rPr lang="pl-PL" sz="2000" b="1" kern="1200" dirty="0" smtClean="0"/>
            <a:t>(Partnerzy – Doradcy Energetyczni)</a:t>
          </a:r>
        </a:p>
      </dsp:txBody>
      <dsp:txXfrm>
        <a:off x="559170" y="3724304"/>
        <a:ext cx="6496895" cy="773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57D04-F49E-485E-9ED2-267EA1ABBF6D}">
      <dsp:nvSpPr>
        <dsp:cNvPr id="0" name=""/>
        <dsp:cNvSpPr/>
      </dsp:nvSpPr>
      <dsp:spPr>
        <a:xfrm>
          <a:off x="-5852253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18647-271C-4A0C-9FE5-D0E5AB99009E}">
      <dsp:nvSpPr>
        <dsp:cNvPr id="0" name=""/>
        <dsp:cNvSpPr/>
      </dsp:nvSpPr>
      <dsp:spPr>
        <a:xfrm>
          <a:off x="166319" y="232417"/>
          <a:ext cx="6980460" cy="4646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  Działanie 1</a:t>
          </a:r>
          <a:r>
            <a:rPr lang="pl-PL" sz="1600" kern="1200" dirty="0" smtClean="0"/>
            <a:t>: Budowa i zarządzanie ogólnopolską siecią wsparcia doradczego</a:t>
          </a:r>
          <a:endParaRPr lang="pl-PL" sz="1600" kern="1200" dirty="0"/>
        </a:p>
      </dsp:txBody>
      <dsp:txXfrm>
        <a:off x="166319" y="232417"/>
        <a:ext cx="6980460" cy="464630"/>
      </dsp:txXfrm>
    </dsp:sp>
    <dsp:sp modelId="{8B93AC3F-B975-4111-8C19-2B818FBF62F0}">
      <dsp:nvSpPr>
        <dsp:cNvPr id="0" name=""/>
        <dsp:cNvSpPr/>
      </dsp:nvSpPr>
      <dsp:spPr>
        <a:xfrm>
          <a:off x="-6829" y="174338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B523CA-2775-4A09-BB2F-B9A26C2834FB}">
      <dsp:nvSpPr>
        <dsp:cNvPr id="0" name=""/>
        <dsp:cNvSpPr/>
      </dsp:nvSpPr>
      <dsp:spPr>
        <a:xfrm>
          <a:off x="783457" y="913198"/>
          <a:ext cx="6356199" cy="464630"/>
        </a:xfrm>
        <a:prstGeom prst="rect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Działanie 2</a:t>
          </a:r>
          <a:r>
            <a:rPr lang="pl-PL" sz="1600" kern="1200" dirty="0" smtClean="0"/>
            <a:t>: Usługi doradcze</a:t>
          </a:r>
          <a:endParaRPr lang="pl-PL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83457" y="913198"/>
        <a:ext cx="6356199" cy="464630"/>
      </dsp:txXfrm>
    </dsp:sp>
    <dsp:sp modelId="{F9912B68-883C-4198-BD5F-1DF5A43C261F}">
      <dsp:nvSpPr>
        <dsp:cNvPr id="0" name=""/>
        <dsp:cNvSpPr/>
      </dsp:nvSpPr>
      <dsp:spPr>
        <a:xfrm>
          <a:off x="413935" y="871692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0AB97-8A26-4C84-BB10-3A2EBD3C53F1}">
      <dsp:nvSpPr>
        <dsp:cNvPr id="0" name=""/>
        <dsp:cNvSpPr/>
      </dsp:nvSpPr>
      <dsp:spPr>
        <a:xfrm>
          <a:off x="824775" y="1557617"/>
          <a:ext cx="6314889" cy="602625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Działanie 3</a:t>
          </a:r>
          <a:r>
            <a:rPr lang="pl-PL" sz="1600" kern="1200" dirty="0" smtClean="0"/>
            <a:t>: Przygotowanie i przeprowadzenie szkoleń dla energetyków gminnych 						</a:t>
          </a:r>
          <a:endParaRPr lang="pl-PL" sz="1600" u="sng" kern="1200" dirty="0"/>
        </a:p>
      </dsp:txBody>
      <dsp:txXfrm>
        <a:off x="824775" y="1557617"/>
        <a:ext cx="6314889" cy="602625"/>
      </dsp:txXfrm>
    </dsp:sp>
    <dsp:sp modelId="{83C1BC61-8750-46AE-8F48-B2D9EE27CC50}">
      <dsp:nvSpPr>
        <dsp:cNvPr id="0" name=""/>
        <dsp:cNvSpPr/>
      </dsp:nvSpPr>
      <dsp:spPr>
        <a:xfrm>
          <a:off x="644511" y="1568535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51594-E686-4F44-A03E-2DD38AFCB548}">
      <dsp:nvSpPr>
        <dsp:cNvPr id="0" name=""/>
        <dsp:cNvSpPr/>
      </dsp:nvSpPr>
      <dsp:spPr>
        <a:xfrm>
          <a:off x="818323" y="2327277"/>
          <a:ext cx="6321336" cy="46463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    Działanie 4</a:t>
          </a:r>
          <a:r>
            <a:rPr lang="pl-PL" sz="1600" kern="1200" dirty="0" smtClean="0"/>
            <a:t>: Budowa i funkcjonowanie Systemu Informatycznego</a:t>
          </a:r>
          <a:endParaRPr lang="pl-PL" sz="1600" b="1" u="none" kern="1200" dirty="0" smtClean="0">
            <a:solidFill>
              <a:srgbClr val="FFFFFF"/>
            </a:solidFill>
          </a:endParaRPr>
        </a:p>
      </dsp:txBody>
      <dsp:txXfrm>
        <a:off x="818323" y="2327277"/>
        <a:ext cx="6321336" cy="464630"/>
      </dsp:txXfrm>
    </dsp:sp>
    <dsp:sp modelId="{79B99050-25CC-4AB2-8F60-9E8B18F696E9}">
      <dsp:nvSpPr>
        <dsp:cNvPr id="0" name=""/>
        <dsp:cNvSpPr/>
      </dsp:nvSpPr>
      <dsp:spPr>
        <a:xfrm>
          <a:off x="718132" y="2265890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46B72-7EBB-4C49-B702-2097EDF7F30D}">
      <dsp:nvSpPr>
        <dsp:cNvPr id="0" name=""/>
        <dsp:cNvSpPr/>
      </dsp:nvSpPr>
      <dsp:spPr>
        <a:xfrm>
          <a:off x="808320" y="3021323"/>
          <a:ext cx="6347800" cy="464630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  Działanie 5</a:t>
          </a:r>
          <a:r>
            <a:rPr lang="pl-PL" sz="1600" kern="1200" dirty="0" smtClean="0"/>
            <a:t>: Informacja, promocja</a:t>
          </a:r>
          <a:endParaRPr lang="pl-PL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808320" y="3021323"/>
        <a:ext cx="6347800" cy="464630"/>
      </dsp:txXfrm>
    </dsp:sp>
    <dsp:sp modelId="{AD87D930-B21C-4554-8FBB-D31B2FB50E28}">
      <dsp:nvSpPr>
        <dsp:cNvPr id="0" name=""/>
        <dsp:cNvSpPr/>
      </dsp:nvSpPr>
      <dsp:spPr>
        <a:xfrm>
          <a:off x="644511" y="2963244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DA973-49C3-41BE-AD89-39000A6D6EF9}">
      <dsp:nvSpPr>
        <dsp:cNvPr id="0" name=""/>
        <dsp:cNvSpPr/>
      </dsp:nvSpPr>
      <dsp:spPr>
        <a:xfrm>
          <a:off x="577761" y="3718166"/>
          <a:ext cx="6578340" cy="464630"/>
        </a:xfrm>
        <a:prstGeom prst="rect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   Działanie 6</a:t>
          </a:r>
          <a:r>
            <a:rPr lang="pl-PL" sz="1600" kern="1200" dirty="0" smtClean="0"/>
            <a:t>: Badania skuteczności działań informacyjno-promocyjnych</a:t>
          </a:r>
          <a:endParaRPr lang="pl-PL" sz="1600" kern="1200" dirty="0">
            <a:solidFill>
              <a:srgbClr val="FFFFFF"/>
            </a:solidFill>
          </a:endParaRPr>
        </a:p>
      </dsp:txBody>
      <dsp:txXfrm>
        <a:off x="577761" y="3718166"/>
        <a:ext cx="6578340" cy="464630"/>
      </dsp:txXfrm>
    </dsp:sp>
    <dsp:sp modelId="{AC926128-A2D8-4367-B8CE-0A1D900A8EDD}">
      <dsp:nvSpPr>
        <dsp:cNvPr id="0" name=""/>
        <dsp:cNvSpPr/>
      </dsp:nvSpPr>
      <dsp:spPr>
        <a:xfrm>
          <a:off x="413935" y="3660087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546E9D-64BD-4FA9-8CE9-DD09EBB18FB2}">
      <dsp:nvSpPr>
        <dsp:cNvPr id="0" name=""/>
        <dsp:cNvSpPr/>
      </dsp:nvSpPr>
      <dsp:spPr>
        <a:xfrm>
          <a:off x="234555" y="4416849"/>
          <a:ext cx="6921568" cy="46463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80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/>
            <a:t>  Działanie 7</a:t>
          </a:r>
          <a:r>
            <a:rPr lang="pl-PL" sz="1600" kern="1200" dirty="0" smtClean="0"/>
            <a:t>: Monitorowanie i kontrola realizacji celów projektu  	</a:t>
          </a:r>
          <a:endParaRPr lang="pl-PL" sz="1600" b="1" kern="1200" dirty="0">
            <a:solidFill>
              <a:schemeClr val="bg1"/>
            </a:solidFill>
          </a:endParaRPr>
        </a:p>
      </dsp:txBody>
      <dsp:txXfrm>
        <a:off x="234555" y="4416849"/>
        <a:ext cx="6921568" cy="464630"/>
      </dsp:txXfrm>
    </dsp:sp>
    <dsp:sp modelId="{242C1665-87E0-47FB-A0BF-C05A28E30896}">
      <dsp:nvSpPr>
        <dsp:cNvPr id="0" name=""/>
        <dsp:cNvSpPr/>
      </dsp:nvSpPr>
      <dsp:spPr>
        <a:xfrm>
          <a:off x="-6829" y="4357441"/>
          <a:ext cx="580787" cy="5807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27.02.2019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8187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 smtClean="0"/>
              <a:t>76 Doradców energetycznych</a:t>
            </a:r>
            <a:r>
              <a:rPr lang="pl-PL" baseline="0" dirty="0" smtClean="0"/>
              <a:t> w całym kraju świadczy bezpłatne usługi doradztwa w zakresie EE i OZE</a:t>
            </a:r>
            <a:endParaRPr lang="pl-PL" dirty="0" smtClean="0"/>
          </a:p>
        </p:txBody>
      </p:sp>
      <p:sp>
        <p:nvSpPr>
          <p:cNvPr id="317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F9EDEC-58A0-4A1E-9E43-AC2A7EE024F6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719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4B38F-FB14-47B9-B08D-4588AD26DC5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588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4B38F-FB14-47B9-B08D-4588AD26DC5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068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l-PL" dirty="0" smtClean="0"/>
              <a:t>Również w gminie</a:t>
            </a:r>
            <a:r>
              <a:rPr lang="pl-PL" baseline="0" dirty="0" smtClean="0"/>
              <a:t> będzie osoba, do której można będzie się zwrócić w zakresie działań związanych z poprawą Efektywności energetycznej i wykorzystaniem OZE.</a:t>
            </a:r>
            <a:endParaRPr lang="pl-PL" dirty="0" smtClean="0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4B38F-FB14-47B9-B08D-4588AD26DC5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428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ymbol zastępczy obrazu slajd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4819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754B38F-FB14-47B9-B08D-4588AD26DC53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2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928688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4" r="7246" b="3027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000125" y="357188"/>
            <a:ext cx="76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00125" y="1600200"/>
            <a:ext cx="7686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tekst</a:t>
            </a:r>
          </a:p>
          <a:p>
            <a:pPr lvl="1"/>
            <a:r>
              <a:rPr lang="pl-PL" smtClean="0"/>
              <a:t>Drugi poziom tekstu</a:t>
            </a:r>
          </a:p>
          <a:p>
            <a:pPr lvl="2"/>
            <a:r>
              <a:rPr lang="pl-PL" smtClean="0"/>
              <a:t>Trzeci poziom tekstu</a:t>
            </a:r>
          </a:p>
          <a:p>
            <a:pPr lvl="3"/>
            <a:r>
              <a:rPr lang="pl-PL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9"/>
          <a:stretch>
            <a:fillRect/>
          </a:stretch>
        </p:blipFill>
        <p:spPr bwMode="auto">
          <a:xfrm>
            <a:off x="0" y="554038"/>
            <a:ext cx="938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0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313" y="6381750"/>
            <a:ext cx="3857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10" name="Obraz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54553"/>
            <a:ext cx="4978896" cy="58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radztwo-energetyczne.gov.pl/" TargetMode="External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hyperlink" Target="http://www.nfosigw.gov.pl/o-nfosigw/doradztwo-energetyczn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/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4" name="Prostokąt 33">
            <a:extLst/>
          </p:cNvPr>
          <p:cNvSpPr/>
          <p:nvPr/>
        </p:nvSpPr>
        <p:spPr>
          <a:xfrm>
            <a:off x="9525" y="4479891"/>
            <a:ext cx="9174077" cy="1486728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i="1" dirty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Kielce,  27.02.2019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/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60537" y="2825504"/>
            <a:ext cx="9115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ts val="0"/>
              </a:spcBef>
            </a:pPr>
            <a:r>
              <a:rPr lang="pl-PL" sz="3200" b="1" i="1" dirty="0" smtClean="0"/>
              <a:t>Projekt </a:t>
            </a:r>
            <a:r>
              <a:rPr lang="pl-PL" sz="3200" b="1" i="1" dirty="0"/>
              <a:t>Doradztwa </a:t>
            </a:r>
            <a:r>
              <a:rPr lang="pl-PL" sz="3200" b="1" i="1" dirty="0" smtClean="0"/>
              <a:t>Energetycznego</a:t>
            </a:r>
          </a:p>
          <a:p>
            <a:pPr algn="r">
              <a:spcBef>
                <a:spcPts val="0"/>
              </a:spcBef>
            </a:pPr>
            <a:r>
              <a:rPr lang="pl-PL" sz="3200" b="1" i="1" dirty="0" err="1" smtClean="0"/>
              <a:t>POIiŚ</a:t>
            </a:r>
            <a:r>
              <a:rPr lang="pl-PL" sz="3200" b="1" i="1" dirty="0" smtClean="0"/>
              <a:t> 2014-2020, Poddziałanie 1.3.3</a:t>
            </a:r>
            <a:endParaRPr lang="pl-PL" dirty="0"/>
          </a:p>
        </p:txBody>
      </p:sp>
      <p:sp>
        <p:nvSpPr>
          <p:cNvPr id="15" name="Prostokąt 14">
            <a:extLst/>
          </p:cNvPr>
          <p:cNvSpPr/>
          <p:nvPr/>
        </p:nvSpPr>
        <p:spPr>
          <a:xfrm>
            <a:off x="9525" y="6207527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3" name="Prostokąt 12">
            <a:extLst/>
          </p:cNvPr>
          <p:cNvSpPr/>
          <p:nvPr/>
        </p:nvSpPr>
        <p:spPr>
          <a:xfrm>
            <a:off x="27373" y="4428846"/>
            <a:ext cx="9146704" cy="868396"/>
          </a:xfrm>
          <a:prstGeom prst="rect">
            <a:avLst/>
          </a:prstGeom>
          <a:solidFill>
            <a:schemeClr val="bg1">
              <a:alpha val="63137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431925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 smtClean="0">
                <a:solidFill>
                  <a:schemeClr val="tx1"/>
                </a:solidFill>
              </a:rPr>
              <a:t>	Projekt </a:t>
            </a:r>
            <a:r>
              <a:rPr lang="pl-PL" sz="1600" b="1" i="1" dirty="0" smtClean="0">
                <a:solidFill>
                  <a:schemeClr val="tx1"/>
                </a:solidFill>
              </a:rPr>
              <a:t>„Ogólnopolski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</a:t>
            </a:r>
            <a:r>
              <a:rPr lang="pl-PL" sz="1600" b="1" i="1" dirty="0" smtClean="0">
                <a:solidFill>
                  <a:schemeClr val="tx1"/>
                </a:solidFill>
              </a:rPr>
              <a:t/>
            </a:r>
            <a:br>
              <a:rPr lang="pl-PL" sz="1600" b="1" i="1" dirty="0" smtClean="0">
                <a:solidFill>
                  <a:schemeClr val="tx1"/>
                </a:solidFill>
              </a:rPr>
            </a:br>
            <a:r>
              <a:rPr lang="pl-PL" sz="1600" b="1" i="1" dirty="0" smtClean="0">
                <a:solidFill>
                  <a:schemeClr val="tx1"/>
                </a:solidFill>
              </a:rPr>
              <a:t>dla sektora </a:t>
            </a:r>
            <a:r>
              <a:rPr lang="pl-PL" sz="1600" b="1" i="1" dirty="0">
                <a:solidFill>
                  <a:schemeClr val="tx1"/>
                </a:solidFill>
              </a:rPr>
              <a:t>publicznego, mieszkaniowego oraz przedsiębiorstw w zakresie efektywności energetycznej oraz </a:t>
            </a:r>
            <a:r>
              <a:rPr lang="pl-PL" sz="1600" b="1" i="1" dirty="0" smtClean="0">
                <a:solidFill>
                  <a:schemeClr val="tx1"/>
                </a:solidFill>
              </a:rPr>
              <a:t>OZE”</a:t>
            </a:r>
            <a:endParaRPr lang="pl-PL" dirty="0"/>
          </a:p>
        </p:txBody>
      </p:sp>
      <p:pic>
        <p:nvPicPr>
          <p:cNvPr id="14" name="Obraz 13" descr="H:\Grupy\JRP\Logo Partnerów\logotyp_NFOSiGW_PDE-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7121" r="70517" b="30656"/>
          <a:stretch/>
        </p:blipFill>
        <p:spPr bwMode="auto">
          <a:xfrm>
            <a:off x="31068" y="4380925"/>
            <a:ext cx="1082334" cy="962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111479"/>
            <a:ext cx="6696744" cy="77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4875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/>
        </p:nvSpPr>
        <p:spPr>
          <a:xfrm>
            <a:off x="3707904" y="1485704"/>
            <a:ext cx="5256584" cy="460759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lvl="0" indent="-342900" algn="just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cykl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konferencji: </a:t>
            </a:r>
            <a:r>
              <a:rPr lang="pl-PL" sz="2000" i="1" dirty="0">
                <a:solidFill>
                  <a:schemeClr val="tx2">
                    <a:lumMod val="75000"/>
                  </a:schemeClr>
                </a:solidFill>
              </a:rPr>
              <a:t>„Efektywność energetyczna i OZE” </a:t>
            </a: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</a:rPr>
              <a:t>- oferta finansowa </a:t>
            </a:r>
            <a:br>
              <a:rPr lang="pl-PL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i="1" dirty="0" smtClean="0">
                <a:solidFill>
                  <a:schemeClr val="tx2">
                    <a:lumMod val="75000"/>
                  </a:schemeClr>
                </a:solidFill>
              </a:rPr>
              <a:t>i wsparcie doradcze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wydarzenia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lokalne 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branżowe np.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Targi Pol Eko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System,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Pomorskie Dni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Energii,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Dni Funduszy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Europejskich i inne</a:t>
            </a: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W 2018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zorganizowano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około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29 konferencji regionalnych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około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14 audycji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 37 publikacji prasowych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7" name="Prostokąt zaokrąglony 6"/>
          <p:cNvSpPr/>
          <p:nvPr/>
        </p:nvSpPr>
        <p:spPr>
          <a:xfrm>
            <a:off x="683568" y="1485729"/>
            <a:ext cx="2952328" cy="44539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INFORMACJA </a:t>
            </a:r>
            <a:b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I PROMOCJA PROJEKTU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ytuł 2"/>
          <p:cNvSpPr txBox="1">
            <a:spLocks/>
          </p:cNvSpPr>
          <p:nvPr/>
        </p:nvSpPr>
        <p:spPr bwMode="auto">
          <a:xfrm>
            <a:off x="683568" y="615305"/>
            <a:ext cx="75968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Realizacja celów projektu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Informacja i promocja projektu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680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60" y="2140999"/>
            <a:ext cx="7416663" cy="3109363"/>
          </a:xfrm>
          <a:prstGeom prst="rect">
            <a:avLst/>
          </a:prstGeom>
        </p:spPr>
      </p:pic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10547" y="889376"/>
            <a:ext cx="9144000" cy="864404"/>
          </a:xfrm>
          <a:solidFill>
            <a:schemeClr val="bg1"/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/>
          <a:p>
            <a:pPr indent="625475" algn="ctr"/>
            <a:r>
              <a:rPr lang="pl-PL" sz="3600" dirty="0" smtClean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PDE: inwestycje wsparte ogółem</a:t>
            </a:r>
            <a:endParaRPr lang="pl-PL" sz="3600" dirty="0">
              <a:solidFill>
                <a:srgbClr val="5F790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971761" y="1668000"/>
            <a:ext cx="7925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Obraz 7" descr="H:\Grupy\JRP\Logo Partnerów\logotyp_NFOSiGW_PDE-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2" b="21962"/>
          <a:stretch/>
        </p:blipFill>
        <p:spPr bwMode="auto">
          <a:xfrm>
            <a:off x="0" y="332656"/>
            <a:ext cx="3349421" cy="7590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Elipsa 14"/>
          <p:cNvSpPr/>
          <p:nvPr/>
        </p:nvSpPr>
        <p:spPr>
          <a:xfrm>
            <a:off x="3983211" y="3042452"/>
            <a:ext cx="2160239" cy="67507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27707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251520" y="1484784"/>
            <a:ext cx="8538120" cy="45365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numCol="1" rtlCol="0" anchor="ctr"/>
          <a:lstStyle/>
          <a:p>
            <a:pPr>
              <a:spcAft>
                <a:spcPts val="1200"/>
              </a:spcAft>
              <a:defRPr/>
            </a:pP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8" name="Tytuł 2"/>
          <p:cNvSpPr txBox="1">
            <a:spLocks/>
          </p:cNvSpPr>
          <p:nvPr/>
        </p:nvSpPr>
        <p:spPr bwMode="auto">
          <a:xfrm>
            <a:off x="1115616" y="528833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Energetyk w każdej Gminie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ałożenia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6176" y="2518699"/>
            <a:ext cx="2443409" cy="233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pole tekstowe 8"/>
          <p:cNvSpPr txBox="1"/>
          <p:nvPr/>
        </p:nvSpPr>
        <p:spPr>
          <a:xfrm>
            <a:off x="467544" y="159072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solidFill>
                  <a:schemeClr val="tx2"/>
                </a:solidFill>
                <a:latin typeface="+mj-lt"/>
              </a:rPr>
              <a:t>Osobę na szkolenie zgłasza wójt, burmistrz, prezydent, starosta. Uczestnikiem może być:</a:t>
            </a:r>
            <a:endParaRPr lang="pl-PL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67544" y="2434877"/>
            <a:ext cx="568863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Pracownik JST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chemeClr val="tx2"/>
                </a:solidFill>
                <a:latin typeface="+mj-lt"/>
              </a:rPr>
              <a:t>k</a:t>
            </a:r>
            <a:r>
              <a:rPr lang="pl-PL" sz="2200" dirty="0" smtClean="0">
                <a:solidFill>
                  <a:schemeClr val="tx2"/>
                </a:solidFill>
                <a:latin typeface="+mj-lt"/>
              </a:rPr>
              <a:t>tóry w ramach swoich obowiązków zajmuje się EE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sz="2200" dirty="0" smtClean="0">
                <a:solidFill>
                  <a:schemeClr val="tx2"/>
                </a:solidFill>
                <a:latin typeface="+mj-lt"/>
              </a:rPr>
              <a:t>któremu takie obowiązki zostaną powierzone po szkoleniu</a:t>
            </a:r>
            <a:endParaRPr lang="pl-PL" sz="2200" dirty="0">
              <a:solidFill>
                <a:schemeClr val="tx2"/>
              </a:solidFill>
              <a:latin typeface="+mj-lt"/>
            </a:endParaRPr>
          </a:p>
          <a:p>
            <a:pPr marL="342900" lvl="1" indent="-342900">
              <a:buFont typeface="Wingdings" panose="05000000000000000000" pitchFamily="2" charset="2"/>
              <a:buChar char="q"/>
            </a:pPr>
            <a:r>
              <a:rPr lang="pl-PL" sz="2400" b="1" dirty="0">
                <a:solidFill>
                  <a:schemeClr val="tx2"/>
                </a:solidFill>
                <a:latin typeface="+mj-lt"/>
              </a:rPr>
              <a:t>Osoba </a:t>
            </a:r>
            <a:r>
              <a:rPr lang="pl-PL" sz="2400" b="1" dirty="0" smtClean="0">
                <a:solidFill>
                  <a:schemeClr val="tx2"/>
                </a:solidFill>
                <a:latin typeface="+mj-lt"/>
              </a:rPr>
              <a:t>niebędąca pracownikiem JST</a:t>
            </a:r>
          </a:p>
          <a:p>
            <a:pPr marL="800100" lvl="2" indent="-342900">
              <a:buFont typeface="Wingdings" panose="05000000000000000000" pitchFamily="2" charset="2"/>
              <a:buChar char="q"/>
            </a:pPr>
            <a:r>
              <a:rPr lang="pl-PL" sz="2200" dirty="0">
                <a:solidFill>
                  <a:schemeClr val="tx2"/>
                </a:solidFill>
                <a:latin typeface="+mj-lt"/>
              </a:rPr>
              <a:t>k</a:t>
            </a:r>
            <a:r>
              <a:rPr lang="pl-PL" sz="2200" dirty="0" smtClean="0">
                <a:solidFill>
                  <a:schemeClr val="tx2"/>
                </a:solidFill>
                <a:latin typeface="+mj-lt"/>
              </a:rPr>
              <a:t>tóra po odbyciu szkolenia zostanie zatrudniona w JST i będzie wykonywać ww. obowiązki</a:t>
            </a:r>
            <a:endParaRPr lang="pl-PL" sz="2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420310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" name="Prostokąt zaokrąglony 5"/>
          <p:cNvSpPr/>
          <p:nvPr/>
        </p:nvSpPr>
        <p:spPr>
          <a:xfrm>
            <a:off x="251520" y="1628800"/>
            <a:ext cx="8538120" cy="453650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numCol="1" rtlCol="0" anchor="ctr"/>
          <a:lstStyle/>
          <a:p>
            <a:pPr>
              <a:spcAft>
                <a:spcPts val="1200"/>
              </a:spcAft>
              <a:defRPr/>
            </a:pP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2041388"/>
            <a:ext cx="259228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pole tekstowe 10"/>
          <p:cNvSpPr txBox="1"/>
          <p:nvPr/>
        </p:nvSpPr>
        <p:spPr>
          <a:xfrm>
            <a:off x="3131840" y="1814038"/>
            <a:ext cx="538351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  <a:latin typeface="+mj-lt"/>
              </a:rPr>
              <a:t>Program podzielony jest na 3 bloki: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/>
                </a:solidFill>
                <a:latin typeface="+mj-lt"/>
              </a:rPr>
              <a:t>Uwarunkowania prawne</a:t>
            </a:r>
            <a:br>
              <a:rPr lang="pl-PL" sz="2400" dirty="0">
                <a:solidFill>
                  <a:schemeClr val="tx2"/>
                </a:solidFill>
                <a:latin typeface="+mj-lt"/>
              </a:rPr>
            </a:br>
            <a:r>
              <a:rPr lang="pl-PL" sz="2400" dirty="0">
                <a:solidFill>
                  <a:schemeClr val="tx2"/>
                </a:solidFill>
                <a:latin typeface="+mj-lt"/>
              </a:rPr>
              <a:t>9 tematów, 14 godz. – 2 dni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/>
                </a:solidFill>
                <a:latin typeface="+mj-lt"/>
              </a:rPr>
              <a:t>Wiedza techniczna</a:t>
            </a:r>
            <a:br>
              <a:rPr lang="pl-PL" sz="2400" dirty="0">
                <a:solidFill>
                  <a:schemeClr val="tx2"/>
                </a:solidFill>
                <a:latin typeface="+mj-lt"/>
              </a:rPr>
            </a:br>
            <a:r>
              <a:rPr lang="pl-PL" sz="2400" dirty="0">
                <a:solidFill>
                  <a:schemeClr val="tx2"/>
                </a:solidFill>
                <a:latin typeface="+mj-lt"/>
              </a:rPr>
              <a:t>7 tematów, 14 godz. – 2 dni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/>
                </a:solidFill>
                <a:latin typeface="+mj-lt"/>
              </a:rPr>
              <a:t>Finansowanie i realizacja inwestycji</a:t>
            </a:r>
            <a:br>
              <a:rPr lang="pl-PL" sz="2400" dirty="0">
                <a:solidFill>
                  <a:schemeClr val="tx2"/>
                </a:solidFill>
                <a:latin typeface="+mj-lt"/>
              </a:rPr>
            </a:br>
            <a:r>
              <a:rPr lang="pl-PL" sz="2400" dirty="0">
                <a:solidFill>
                  <a:schemeClr val="tx2"/>
                </a:solidFill>
                <a:latin typeface="+mj-lt"/>
              </a:rPr>
              <a:t>10 tematów, 14 godz. – 2 dni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57325" y="495158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j-lt"/>
              </a:rPr>
              <a:t>Zakres szkolenia obejmuje 26 zagadnień </a:t>
            </a: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tematycznych realizowanych 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w ciągu 42 godzin przez 6 dni</a:t>
            </a:r>
          </a:p>
        </p:txBody>
      </p:sp>
      <p:sp>
        <p:nvSpPr>
          <p:cNvPr id="9" name="Tytuł 2"/>
          <p:cNvSpPr txBox="1">
            <a:spLocks/>
          </p:cNvSpPr>
          <p:nvPr/>
        </p:nvSpPr>
        <p:spPr bwMode="auto">
          <a:xfrm>
            <a:off x="1115616" y="528833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Energetyk w każdej Gminie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ałożenia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90843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sp>
        <p:nvSpPr>
          <p:cNvPr id="8" name="Tytuł 2"/>
          <p:cNvSpPr txBox="1">
            <a:spLocks/>
          </p:cNvSpPr>
          <p:nvPr/>
        </p:nvSpPr>
        <p:spPr bwMode="auto">
          <a:xfrm>
            <a:off x="863588" y="610045"/>
            <a:ext cx="7416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Energetyk w każdej Gminie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Efekt szkoleń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302940" y="1484784"/>
            <a:ext cx="8538120" cy="468052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numCol="1" rtlCol="0" anchor="ctr"/>
          <a:lstStyle/>
          <a:p>
            <a:pPr>
              <a:spcAft>
                <a:spcPts val="1200"/>
              </a:spcAft>
              <a:defRPr/>
            </a:pP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841" y="2019022"/>
            <a:ext cx="3799334" cy="361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e tekstowe 9"/>
          <p:cNvSpPr txBox="1"/>
          <p:nvPr/>
        </p:nvSpPr>
        <p:spPr>
          <a:xfrm>
            <a:off x="539552" y="1641331"/>
            <a:ext cx="525413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tx2"/>
                </a:solidFill>
                <a:latin typeface="+mj-lt"/>
              </a:rPr>
              <a:t>Energetyk w gminie to:</a:t>
            </a:r>
          </a:p>
          <a:p>
            <a:endParaRPr lang="pl-PL" b="1" dirty="0" smtClean="0">
              <a:solidFill>
                <a:schemeClr val="tx2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Mniejsze zużycie energii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Niższe rachunki za energię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Nowe </a:t>
            </a:r>
            <a:r>
              <a:rPr lang="pl-PL" sz="2400" dirty="0">
                <a:solidFill>
                  <a:schemeClr val="tx2"/>
                </a:solidFill>
                <a:latin typeface="+mj-lt"/>
              </a:rPr>
              <a:t>inwestycje w EE i </a:t>
            </a: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OZE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Mniejsze zanieczyszczenie powietrza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2"/>
                </a:solidFill>
                <a:latin typeface="+mj-lt"/>
              </a:rPr>
              <a:t>Łatwiejsze pozyskiwanie wsparcia </a:t>
            </a: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finansowego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Większa świadomość mieszkańców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2"/>
                </a:solidFill>
                <a:latin typeface="+mj-lt"/>
              </a:rPr>
              <a:t>Promocja gminy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948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863588" y="610045"/>
            <a:ext cx="7416824" cy="72008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Efekty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792479"/>
              </p:ext>
            </p:extLst>
          </p:nvPr>
        </p:nvGraphicFramePr>
        <p:xfrm>
          <a:off x="1043608" y="1916832"/>
          <a:ext cx="7414009" cy="38884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6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50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Wskaźnik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Docelowo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dirty="0" smtClean="0"/>
                        <a:t>Zrealizowane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269">
                <a:tc>
                  <a:txBody>
                    <a:bodyPr/>
                    <a:lstStyle/>
                    <a:p>
                      <a:r>
                        <a:rPr lang="pl-PL" dirty="0" smtClean="0"/>
                        <a:t>Udzielone konsultacje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50 000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28 421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995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effectLst/>
                        </a:rPr>
                        <a:t>Plany</a:t>
                      </a:r>
                      <a:r>
                        <a:rPr lang="pl-PL" sz="1800" kern="1200" baseline="0" dirty="0" smtClean="0">
                          <a:effectLst/>
                        </a:rPr>
                        <a:t> </a:t>
                      </a:r>
                      <a:r>
                        <a:rPr lang="pl-PL" sz="1800" kern="1200" dirty="0" smtClean="0">
                          <a:effectLst/>
                        </a:rPr>
                        <a:t>gospodarki niskoemisyjnej (PGN) objęte wsparciem doradczym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1 200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1 796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7995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effectLst/>
                        </a:rPr>
                        <a:t>System</a:t>
                      </a:r>
                      <a:r>
                        <a:rPr lang="pl-PL" sz="1800" kern="1200" baseline="0" dirty="0" smtClean="0">
                          <a:effectLst/>
                        </a:rPr>
                        <a:t> informatyczny projektu również </a:t>
                      </a:r>
                      <a:br>
                        <a:rPr lang="pl-PL" sz="1800" kern="1200" baseline="0" dirty="0" smtClean="0">
                          <a:effectLst/>
                        </a:rPr>
                      </a:br>
                      <a:r>
                        <a:rPr lang="pl-PL" sz="1800" kern="1200" dirty="0" smtClean="0">
                          <a:effectLst/>
                        </a:rPr>
                        <a:t>w zakresie wymiany doświadczeń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</a:t>
                      </a:r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813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effectLst/>
                        </a:rPr>
                        <a:t>Inwestycje w zakresie EE </a:t>
                      </a:r>
                      <a:br>
                        <a:rPr lang="pl-PL" sz="1800" kern="1200" dirty="0" smtClean="0">
                          <a:effectLst/>
                        </a:rPr>
                      </a:br>
                      <a:r>
                        <a:rPr lang="pl-PL" sz="1800" kern="1200" dirty="0" smtClean="0">
                          <a:effectLst/>
                        </a:rPr>
                        <a:t>i OZE objęte wsparciem doradczym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1094</a:t>
                      </a:r>
                      <a:r>
                        <a:rPr lang="pl-PL" baseline="0" dirty="0" smtClean="0"/>
                        <a:t> / 772*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332"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Przeszkoleni doradcy energetyczni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83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22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70085"/>
            <a:ext cx="1705025" cy="162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043608" y="5888305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 Inwestycje z podpisaną umowa o dofinansowanie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944942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3200" y="2178050"/>
            <a:ext cx="8229600" cy="685800"/>
          </a:xfrm>
        </p:spPr>
        <p:txBody>
          <a:bodyPr/>
          <a:lstStyle/>
          <a:p>
            <a:pPr algn="r" eaLnBrk="1" hangingPunct="1"/>
            <a:r>
              <a:rPr lang="pl-PL" altLang="pl-PL" sz="4000" smtClean="0"/>
              <a:t>Dziękuję za uwagę</a:t>
            </a:r>
          </a:p>
        </p:txBody>
      </p:sp>
      <p:sp>
        <p:nvSpPr>
          <p:cNvPr id="4" name="Symbol zastępczy zawartości 2">
            <a:extLst/>
          </p:cNvPr>
          <p:cNvSpPr txBox="1">
            <a:spLocks/>
          </p:cNvSpPr>
          <p:nvPr/>
        </p:nvSpPr>
        <p:spPr>
          <a:xfrm>
            <a:off x="203200" y="5068888"/>
            <a:ext cx="8229600" cy="685800"/>
          </a:xfrm>
          <a:prstGeom prst="rect">
            <a:avLst/>
          </a:prstGeom>
        </p:spPr>
        <p:txBody>
          <a:bodyPr/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4000" dirty="0">
              <a:solidFill>
                <a:schemeClr val="bg1">
                  <a:lumMod val="6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ymbol zastępczy zawartości 2">
            <a:extLst/>
          </p:cNvPr>
          <p:cNvSpPr txBox="1">
            <a:spLocks/>
          </p:cNvSpPr>
          <p:nvPr/>
        </p:nvSpPr>
        <p:spPr>
          <a:xfrm>
            <a:off x="173038" y="2960688"/>
            <a:ext cx="8229600" cy="2011362"/>
          </a:xfrm>
          <a:prstGeom prst="rect">
            <a:avLst/>
          </a:prstGeom>
        </p:spPr>
        <p:txBody>
          <a:bodyPr/>
          <a:lstStyle/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e-mail: 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hlinkClick r:id="rId2"/>
              </a:rPr>
              <a:t>doradztwo@nfosigw.gov.pl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hlinkClick r:id="rId3"/>
              </a:rPr>
              <a:t>www.doradztwo-energetyczne.gov.pl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  <a:hlinkClick r:id="rId4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algn="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l-PL" sz="2200" dirty="0">
              <a:latin typeface="+mn-lt"/>
              <a:cs typeface="+mn-cs"/>
            </a:endParaRPr>
          </a:p>
        </p:txBody>
      </p:sp>
      <p:pic>
        <p:nvPicPr>
          <p:cNvPr id="63493" name="Picture 2" descr="H:\Grupy\DL\FOTOLIA\fotolia_300692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125538"/>
            <a:ext cx="18049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Symbol zastępczy numeru slajdu 1">
            <a:extLst/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altLang="pl-PL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3145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numeru slajdu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A5A3EE-7D86-4F67-A518-D66969B20E9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539551" y="1406829"/>
            <a:ext cx="8099623" cy="798035"/>
            <a:chOff x="72008" y="1375848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72008" y="1375848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60977" y="1479460"/>
              <a:ext cx="1644615" cy="111353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schemeClr val="tx1"/>
                  </a:solidFill>
                </a:rPr>
                <a:t>Program Operacyjny </a:t>
              </a:r>
              <a:r>
                <a:rPr lang="pl-PL" sz="2000" dirty="0" smtClean="0">
                  <a:solidFill>
                    <a:schemeClr val="tx1"/>
                  </a:solidFill>
                </a:rPr>
                <a:t>Infrastruktura i </a:t>
              </a:r>
              <a:r>
                <a:rPr lang="pl-PL" sz="2000" dirty="0">
                  <a:solidFill>
                    <a:schemeClr val="tx1"/>
                  </a:solidFill>
                </a:rPr>
                <a:t>Środowisko na lata 2014-2020</a:t>
              </a:r>
              <a:endParaRPr lang="pl-PL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539551" y="2367193"/>
            <a:ext cx="8099623" cy="728807"/>
            <a:chOff x="1917472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Prostokąt zaokrąglony 14"/>
            <p:cNvSpPr/>
            <p:nvPr/>
          </p:nvSpPr>
          <p:spPr>
            <a:xfrm>
              <a:off x="1917472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2006442" y="1493126"/>
              <a:ext cx="1644615" cy="16942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schemeClr val="tx1"/>
                  </a:solidFill>
                </a:rPr>
                <a:t>I Oś priorytetowa „Zmniejszenie emisyjności gospodarki”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39551" y="3348125"/>
            <a:ext cx="8099623" cy="728947"/>
            <a:chOff x="3831155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" name="Prostokąt zaokrąglony 12"/>
            <p:cNvSpPr/>
            <p:nvPr/>
          </p:nvSpPr>
          <p:spPr>
            <a:xfrm>
              <a:off x="3831155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3920125" y="1493126"/>
              <a:ext cx="1644615" cy="16942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schemeClr val="tx1"/>
                  </a:solidFill>
                </a:rPr>
                <a:t>Działanie 1.3 </a:t>
              </a:r>
              <a:r>
                <a:rPr lang="pl-PL" sz="2000" dirty="0" smtClean="0">
                  <a:solidFill>
                    <a:schemeClr val="tx1"/>
                  </a:solidFill>
                </a:rPr>
                <a:t>Wspieranie </a:t>
              </a:r>
              <a:r>
                <a:rPr lang="pl-PL" sz="2000" dirty="0">
                  <a:solidFill>
                    <a:schemeClr val="tx1"/>
                  </a:solidFill>
                </a:rPr>
                <a:t>efektywności </a:t>
              </a:r>
              <a:r>
                <a:rPr lang="pl-PL" sz="2000" dirty="0" smtClean="0">
                  <a:solidFill>
                    <a:schemeClr val="tx1"/>
                  </a:solidFill>
                </a:rPr>
                <a:t>energetycznej w budynkach</a:t>
              </a:r>
              <a:endParaRPr lang="pl-PL"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539551" y="4341899"/>
            <a:ext cx="8099623" cy="1735229"/>
            <a:chOff x="5744839" y="1404156"/>
            <a:chExt cx="1822555" cy="1872208"/>
          </a:xfrm>
          <a:solidFill>
            <a:srgbClr val="7EA002"/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5744839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5833809" y="1493126"/>
              <a:ext cx="1644615" cy="169426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2000" b="1" dirty="0">
                  <a:solidFill>
                    <a:schemeClr val="tx1"/>
                  </a:solidFill>
                </a:rPr>
                <a:t>Poddziałanie 1.3.3 </a:t>
              </a:r>
              <a:r>
                <a:rPr lang="pl-PL" sz="2000" b="1" i="1" dirty="0">
                  <a:solidFill>
                    <a:schemeClr val="tx1"/>
                  </a:solidFill>
                </a:rPr>
                <a:t>„Ogólnopolski system wsparcia doradczego </a:t>
              </a:r>
              <a:br>
                <a:rPr lang="pl-PL" sz="2000" b="1" i="1" dirty="0">
                  <a:solidFill>
                    <a:schemeClr val="tx1"/>
                  </a:solidFill>
                </a:rPr>
              </a:br>
              <a:r>
                <a:rPr lang="pl-PL" sz="2000" b="1" i="1" dirty="0">
                  <a:solidFill>
                    <a:schemeClr val="tx1"/>
                  </a:solidFill>
                </a:rPr>
                <a:t>dla sektora publicznego, mieszkaniowego oraz przedsiębiorstw </a:t>
              </a:r>
              <a:br>
                <a:rPr lang="pl-PL" sz="2000" b="1" i="1" dirty="0">
                  <a:solidFill>
                    <a:schemeClr val="tx1"/>
                  </a:solidFill>
                </a:rPr>
              </a:br>
              <a:r>
                <a:rPr lang="pl-PL" sz="2000" b="1" i="1" dirty="0">
                  <a:solidFill>
                    <a:schemeClr val="tx1"/>
                  </a:solidFill>
                </a:rPr>
                <a:t>w zakresie efektywności energetycznej oraz OZE</a:t>
              </a:r>
              <a:r>
                <a:rPr lang="pl-PL" sz="2000" b="1" i="1" dirty="0" smtClean="0">
                  <a:solidFill>
                    <a:schemeClr val="tx1"/>
                  </a:solidFill>
                </a:rPr>
                <a:t>”</a:t>
              </a:r>
              <a:endParaRPr lang="pl-PL" sz="20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4583" name="Tytuł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615237" cy="114300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Projekt Doradztwa Energetycznego</a:t>
            </a:r>
          </a:p>
        </p:txBody>
      </p:sp>
    </p:spTree>
    <p:extLst>
      <p:ext uri="{BB962C8B-B14F-4D97-AF65-F5344CB8AC3E}">
        <p14:creationId xmlns:p14="http://schemas.microsoft.com/office/powerpoint/2010/main" val="8341488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455612" y="438954"/>
            <a:ext cx="8435975" cy="114300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Struktura realizacji PDE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36299"/>
              </p:ext>
            </p:extLst>
          </p:nvPr>
        </p:nvGraphicFramePr>
        <p:xfrm>
          <a:off x="865980" y="1412776"/>
          <a:ext cx="7615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39E620-BFFE-4314-9F12-0584FB537077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0" name="Symbol zastępczy numeru slajdu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2E812-C85C-438F-A39D-CFE819B3BE20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dirty="0"/>
          </a:p>
        </p:txBody>
      </p:sp>
      <p:sp>
        <p:nvSpPr>
          <p:cNvPr id="31" name="Tytuł 1"/>
          <p:cNvSpPr>
            <a:spLocks noGrp="1"/>
          </p:cNvSpPr>
          <p:nvPr>
            <p:ph type="title"/>
          </p:nvPr>
        </p:nvSpPr>
        <p:spPr>
          <a:xfrm>
            <a:off x="214458" y="306888"/>
            <a:ext cx="8435975" cy="114300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Struktura realizacji PDE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785442" y="3267064"/>
            <a:ext cx="2679348" cy="700509"/>
            <a:chOff x="535114" y="3700249"/>
            <a:chExt cx="6545005" cy="821295"/>
          </a:xfrm>
        </p:grpSpPr>
        <p:sp>
          <p:nvSpPr>
            <p:cNvPr id="26" name="Prostokąt zaokrąglony 25"/>
            <p:cNvSpPr/>
            <p:nvPr/>
          </p:nvSpPr>
          <p:spPr>
            <a:xfrm>
              <a:off x="535114" y="3700249"/>
              <a:ext cx="6545005" cy="82129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shade val="80000"/>
                <a:hueOff val="218907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rostokąt 26"/>
            <p:cNvSpPr/>
            <p:nvPr/>
          </p:nvSpPr>
          <p:spPr>
            <a:xfrm>
              <a:off x="559169" y="3724304"/>
              <a:ext cx="6496894" cy="773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15 </a:t>
              </a:r>
              <a:r>
                <a:rPr lang="pl-PL" sz="2000" b="1" kern="1200" dirty="0" err="1" smtClean="0"/>
                <a:t>WFOŚiGW</a:t>
              </a:r>
              <a:endParaRPr lang="pl-PL" sz="2000" b="1" kern="1200" dirty="0" smtClean="0"/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737222" y="4079850"/>
            <a:ext cx="2727568" cy="842483"/>
            <a:chOff x="427072" y="3700249"/>
            <a:chExt cx="6653048" cy="821295"/>
          </a:xfrm>
        </p:grpSpPr>
        <p:sp>
          <p:nvSpPr>
            <p:cNvPr id="29" name="Prostokąt zaokrąglony 28"/>
            <p:cNvSpPr/>
            <p:nvPr/>
          </p:nvSpPr>
          <p:spPr>
            <a:xfrm>
              <a:off x="535115" y="3700249"/>
              <a:ext cx="6545005" cy="82129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shade val="80000"/>
                <a:hueOff val="218907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rostokąt 29"/>
            <p:cNvSpPr/>
            <p:nvPr/>
          </p:nvSpPr>
          <p:spPr>
            <a:xfrm>
              <a:off x="427072" y="3721335"/>
              <a:ext cx="6496894" cy="773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Województwo Lubelskie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>
            <a:off x="763898" y="5050120"/>
            <a:ext cx="2700892" cy="1115184"/>
            <a:chOff x="535115" y="3700249"/>
            <a:chExt cx="6545005" cy="821295"/>
          </a:xfrm>
        </p:grpSpPr>
        <p:sp>
          <p:nvSpPr>
            <p:cNvPr id="33" name="Prostokąt zaokrąglony 32"/>
            <p:cNvSpPr/>
            <p:nvPr/>
          </p:nvSpPr>
          <p:spPr>
            <a:xfrm>
              <a:off x="535115" y="3700249"/>
              <a:ext cx="6545005" cy="821295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shade val="80000"/>
                <a:hueOff val="218907"/>
                <a:satOff val="-1431"/>
                <a:lumOff val="2455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Prostokąt 33"/>
            <p:cNvSpPr/>
            <p:nvPr/>
          </p:nvSpPr>
          <p:spPr>
            <a:xfrm>
              <a:off x="559169" y="3724304"/>
              <a:ext cx="6496894" cy="773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NFOŚiGW</a:t>
              </a:r>
              <a:br>
                <a:rPr lang="pl-PL" sz="2000" b="1" kern="1200" dirty="0" smtClean="0"/>
              </a:br>
              <a:r>
                <a:rPr lang="pl-PL" sz="1600" dirty="0" smtClean="0"/>
                <a:t>Wydział </a:t>
              </a:r>
              <a:r>
                <a:rPr lang="pl-PL" sz="1600" dirty="0"/>
                <a:t/>
              </a:r>
              <a:br>
                <a:rPr lang="pl-PL" sz="1600" dirty="0"/>
              </a:br>
              <a:r>
                <a:rPr lang="pl-PL" sz="1600" dirty="0"/>
                <a:t>Projektu Doradztwa </a:t>
              </a:r>
              <a:r>
                <a:rPr lang="pl-PL" sz="1600" dirty="0" smtClean="0"/>
                <a:t>Energetycznego</a:t>
              </a:r>
              <a:r>
                <a:rPr lang="pl-PL" sz="1600" kern="1200" dirty="0" smtClean="0"/>
                <a:t> </a:t>
              </a:r>
            </a:p>
          </p:txBody>
        </p:sp>
      </p:grpSp>
      <p:sp>
        <p:nvSpPr>
          <p:cNvPr id="36" name="Prostokąt 9"/>
          <p:cNvSpPr>
            <a:spLocks noChangeArrowheads="1"/>
          </p:cNvSpPr>
          <p:nvPr/>
        </p:nvSpPr>
        <p:spPr bwMode="auto">
          <a:xfrm>
            <a:off x="983627" y="2865969"/>
            <a:ext cx="2361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Poziom </a:t>
            </a:r>
            <a:r>
              <a:rPr lang="pl-PL" sz="20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regionalny</a:t>
            </a:r>
          </a:p>
        </p:txBody>
      </p:sp>
      <p:sp>
        <p:nvSpPr>
          <p:cNvPr id="70" name="Prostokąt 9"/>
          <p:cNvSpPr>
            <a:spLocks noChangeArrowheads="1"/>
          </p:cNvSpPr>
          <p:nvPr/>
        </p:nvSpPr>
        <p:spPr bwMode="auto">
          <a:xfrm>
            <a:off x="795289" y="1397689"/>
            <a:ext cx="27685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Poziom </a:t>
            </a:r>
            <a:r>
              <a:rPr lang="pl-PL" sz="2000" b="1" dirty="0" smtClean="0">
                <a:solidFill>
                  <a:srgbClr val="5F790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ogólnokrajowy</a:t>
            </a:r>
            <a:endParaRPr lang="pl-PL" sz="2000" b="1" dirty="0">
              <a:solidFill>
                <a:srgbClr val="5F790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pl-PL" sz="1600" b="1" dirty="0" smtClean="0">
              <a:latin typeface="Calibri" pitchFamily="34" charset="0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755717" y="1803030"/>
            <a:ext cx="2699145" cy="1027758"/>
            <a:chOff x="535115" y="2468305"/>
            <a:chExt cx="6545005" cy="821295"/>
          </a:xfrm>
        </p:grpSpPr>
        <p:sp>
          <p:nvSpPr>
            <p:cNvPr id="72" name="Prostokąt zaokrąglony 71"/>
            <p:cNvSpPr/>
            <p:nvPr/>
          </p:nvSpPr>
          <p:spPr>
            <a:xfrm>
              <a:off x="535115" y="2468305"/>
              <a:ext cx="6545005" cy="821295"/>
            </a:xfrm>
            <a:prstGeom prst="roundRect">
              <a:avLst>
                <a:gd name="adj" fmla="val 10000"/>
              </a:avLst>
            </a:prstGeom>
            <a:solidFill>
              <a:srgbClr val="8CAE48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3">
                <a:shade val="80000"/>
                <a:hueOff val="145938"/>
                <a:satOff val="-954"/>
                <a:lumOff val="163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3" name="Prostokąt 72"/>
            <p:cNvSpPr/>
            <p:nvPr/>
          </p:nvSpPr>
          <p:spPr>
            <a:xfrm>
              <a:off x="559170" y="2492360"/>
              <a:ext cx="6496895" cy="773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kern="1200" dirty="0" smtClean="0"/>
                <a:t>NFOŚiGW - Beneficjent Projektu</a:t>
              </a:r>
              <a:br>
                <a:rPr lang="pl-PL" sz="2000" b="1" kern="1200" dirty="0" smtClean="0"/>
              </a:br>
              <a:r>
                <a:rPr lang="pl-PL" sz="1600" kern="1200" dirty="0" smtClean="0"/>
                <a:t>(Partner Wiodący)</a:t>
              </a: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3707904" y="1738592"/>
            <a:ext cx="4798268" cy="4498720"/>
            <a:chOff x="3772061" y="1284311"/>
            <a:chExt cx="5142302" cy="4970255"/>
          </a:xfrm>
        </p:grpSpPr>
        <p:pic>
          <p:nvPicPr>
            <p:cNvPr id="2" name="Obraz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2061" y="1284311"/>
              <a:ext cx="5142302" cy="4970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3250" y="3323536"/>
              <a:ext cx="799534" cy="5707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24" name="Obraz 307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20421" y="5319013"/>
              <a:ext cx="992936" cy="4366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26" name="Obraz 307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18177" y="5094395"/>
              <a:ext cx="759276" cy="5734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" name="Obraz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61676" y="2890431"/>
              <a:ext cx="563602" cy="6574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Obraz 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99992" y="4101480"/>
              <a:ext cx="699221" cy="5997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" name="Obraz 3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7642" y="2530551"/>
              <a:ext cx="585339" cy="4808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27227" y="3727337"/>
              <a:ext cx="661417" cy="5516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2" name="Obraz 41"/>
            <p:cNvPicPr>
              <a:picLocks noChangeAspect="1"/>
            </p:cNvPicPr>
            <p:nvPr/>
          </p:nvPicPr>
          <p:blipFill rotWithShape="1">
            <a:blip r:embed="rId11"/>
            <a:srcRect r="32897"/>
            <a:stretch/>
          </p:blipFill>
          <p:spPr>
            <a:xfrm>
              <a:off x="7901403" y="3863754"/>
              <a:ext cx="469714" cy="755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Obraz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72720" y="4570728"/>
              <a:ext cx="649724" cy="5501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Obraz 43"/>
            <p:cNvPicPr>
              <a:picLocks noChangeAspect="1"/>
            </p:cNvPicPr>
            <p:nvPr/>
          </p:nvPicPr>
          <p:blipFill rotWithShape="1">
            <a:blip r:embed="rId13"/>
            <a:srcRect t="1" b="-11856"/>
            <a:stretch/>
          </p:blipFill>
          <p:spPr>
            <a:xfrm>
              <a:off x="7857778" y="2273337"/>
              <a:ext cx="649225" cy="6170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5" name="Obraz 4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21549" y="1660346"/>
              <a:ext cx="1031292" cy="5619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6" name="Obraz 4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860385" y="4543101"/>
              <a:ext cx="722391" cy="6534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7" name="Obraz 4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97586" y="1880901"/>
              <a:ext cx="1221238" cy="5322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Obraz 4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721851" y="4356407"/>
              <a:ext cx="706197" cy="6896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Obraz 4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790688" y="1949315"/>
              <a:ext cx="1322835" cy="5608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Obraz 4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786528" y="3131932"/>
              <a:ext cx="731786" cy="5968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Obraz 5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2811" y="2770960"/>
              <a:ext cx="404791" cy="476609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8" name="Prostokąt 7"/>
          <p:cNvSpPr/>
          <p:nvPr/>
        </p:nvSpPr>
        <p:spPr>
          <a:xfrm>
            <a:off x="2411761" y="1160221"/>
            <a:ext cx="6746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dirty="0">
                <a:solidFill>
                  <a:srgbClr val="5F7901"/>
                </a:solidFill>
                <a:latin typeface="+mj-lt"/>
              </a:rPr>
              <a:t>76 </a:t>
            </a:r>
            <a:r>
              <a:rPr lang="pl-PL" sz="2000" b="1" dirty="0" smtClean="0">
                <a:solidFill>
                  <a:srgbClr val="5F7901"/>
                </a:solidFill>
                <a:latin typeface="+mj-lt"/>
              </a:rPr>
              <a:t>Doradców Energetycznych /</a:t>
            </a:r>
            <a:r>
              <a:rPr lang="pl-PL" sz="2000" b="1" dirty="0">
                <a:solidFill>
                  <a:srgbClr val="5F7901"/>
                </a:solidFill>
                <a:latin typeface="+mj-lt"/>
              </a:rPr>
              <a:t> </a:t>
            </a:r>
            <a:r>
              <a:rPr lang="pl-PL" sz="2000" b="1" dirty="0" smtClean="0">
                <a:solidFill>
                  <a:srgbClr val="5F7901"/>
                </a:solidFill>
                <a:latin typeface="+mj-lt"/>
              </a:rPr>
              <a:t>13 </a:t>
            </a:r>
            <a:r>
              <a:rPr lang="pl-PL" sz="2000" b="1" dirty="0">
                <a:solidFill>
                  <a:srgbClr val="5F7901"/>
                </a:solidFill>
                <a:latin typeface="+mj-lt"/>
              </a:rPr>
              <a:t>osób JRP</a:t>
            </a:r>
          </a:p>
        </p:txBody>
      </p:sp>
    </p:spTree>
    <p:extLst>
      <p:ext uri="{BB962C8B-B14F-4D97-AF65-F5344CB8AC3E}">
        <p14:creationId xmlns:p14="http://schemas.microsoft.com/office/powerpoint/2010/main" val="27296462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413792"/>
            <a:ext cx="7615262" cy="1143000"/>
          </a:xfrm>
        </p:spPr>
        <p:txBody>
          <a:bodyPr/>
          <a:lstStyle/>
          <a:p>
            <a:pPr algn="ctr"/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Cel główny i cele szczegółowe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7138" y="4063936"/>
            <a:ext cx="4059921" cy="3024337"/>
          </a:xfrm>
        </p:spPr>
        <p:txBody>
          <a:bodyPr>
            <a:normAutofit/>
          </a:bodyPr>
          <a:lstStyle/>
          <a:p>
            <a:pPr marL="0" indent="0"/>
            <a:endParaRPr lang="pl-PL" sz="2200" dirty="0"/>
          </a:p>
          <a:p>
            <a:pPr marL="0" indent="0"/>
            <a:endParaRPr lang="pl-PL" sz="6200" i="1" dirty="0" smtClean="0"/>
          </a:p>
          <a:p>
            <a:pPr marL="0" indent="0"/>
            <a:endParaRPr lang="pl-PL" sz="2200" dirty="0" smtClean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71538" y="1500174"/>
            <a:ext cx="7911371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endParaRPr lang="pl-PL" sz="2800" b="1" dirty="0">
              <a:solidFill>
                <a:srgbClr val="012F6B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gray">
          <a:xfrm>
            <a:off x="7693492" y="3327974"/>
            <a:ext cx="675323" cy="120967"/>
          </a:xfrm>
          <a:custGeom>
            <a:avLst/>
            <a:gdLst>
              <a:gd name="T0" fmla="*/ 2147483647 w 1170"/>
              <a:gd name="T1" fmla="*/ 0 h 224"/>
              <a:gd name="T2" fmla="*/ 0 w 1170"/>
              <a:gd name="T3" fmla="*/ 2147483647 h 224"/>
              <a:gd name="T4" fmla="*/ 2147483647 w 1170"/>
              <a:gd name="T5" fmla="*/ 0 h 224"/>
              <a:gd name="T6" fmla="*/ 0 60000 65536"/>
              <a:gd name="T7" fmla="*/ 0 60000 65536"/>
              <a:gd name="T8" fmla="*/ 0 60000 65536"/>
              <a:gd name="T9" fmla="*/ 0 w 1170"/>
              <a:gd name="T10" fmla="*/ 0 h 224"/>
              <a:gd name="T11" fmla="*/ 1170 w 117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224">
                <a:moveTo>
                  <a:pt x="1170" y="0"/>
                </a:moveTo>
                <a:lnTo>
                  <a:pt x="0" y="224"/>
                </a:lnTo>
                <a:lnTo>
                  <a:pt x="1170" y="0"/>
                </a:lnTo>
                <a:close/>
              </a:path>
            </a:pathLst>
          </a:custGeom>
          <a:gradFill rotWithShape="1">
            <a:gsLst>
              <a:gs pos="0">
                <a:srgbClr val="C4C2C2"/>
              </a:gs>
              <a:gs pos="100000">
                <a:srgbClr val="EBEAEA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971600" y="1500174"/>
            <a:ext cx="7560840" cy="135276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200" b="1" dirty="0" smtClean="0"/>
              <a:t>Cel główny:</a:t>
            </a:r>
          </a:p>
          <a:p>
            <a:pPr algn="ctr"/>
            <a:r>
              <a:rPr lang="pl-PL" sz="2200" b="1" dirty="0" smtClean="0"/>
              <a:t>Wsparcie </a:t>
            </a:r>
            <a:r>
              <a:rPr lang="pl-PL" sz="2200" b="1" dirty="0"/>
              <a:t>projektów przyczyniających się do realizacji pakietu energetyczno-klimatycznego UE 20/20/20 </a:t>
            </a:r>
            <a:r>
              <a:rPr lang="pl-PL" sz="2200" b="1" dirty="0" smtClean="0"/>
              <a:t/>
            </a:r>
            <a:br>
              <a:rPr lang="pl-PL" sz="2200" b="1" dirty="0" smtClean="0"/>
            </a:br>
            <a:r>
              <a:rPr lang="pl-PL" sz="2200" b="1" dirty="0" smtClean="0"/>
              <a:t>oraz </a:t>
            </a:r>
            <a:r>
              <a:rPr lang="pl-PL" sz="2200" b="1" dirty="0"/>
              <a:t>zobowiązań państwa </a:t>
            </a:r>
            <a:r>
              <a:rPr lang="pl-PL" sz="2200" b="1" dirty="0" smtClean="0"/>
              <a:t>polskiego</a:t>
            </a:r>
            <a:endParaRPr lang="pl-PL" sz="2200" b="1" dirty="0"/>
          </a:p>
        </p:txBody>
      </p:sp>
      <p:sp>
        <p:nvSpPr>
          <p:cNvPr id="7" name="Prostokąt zaokrąglony 6"/>
          <p:cNvSpPr/>
          <p:nvPr/>
        </p:nvSpPr>
        <p:spPr>
          <a:xfrm>
            <a:off x="971600" y="2996952"/>
            <a:ext cx="7560840" cy="10035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</a:pPr>
            <a:r>
              <a:rPr lang="pl-PL" sz="1600" b="1" dirty="0">
                <a:solidFill>
                  <a:schemeClr val="accent3">
                    <a:lumMod val="50000"/>
                  </a:schemeClr>
                </a:solidFill>
              </a:rPr>
              <a:t>Cel szczegółowy </a:t>
            </a: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  <a:p>
            <a:pPr marL="0" indent="0" algn="ctr"/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</a:rPr>
              <a:t>Zwiększenie </a:t>
            </a:r>
            <a:r>
              <a:rPr lang="pl-PL" sz="1600" dirty="0">
                <a:solidFill>
                  <a:schemeClr val="accent3">
                    <a:lumMod val="50000"/>
                  </a:schemeClr>
                </a:solidFill>
              </a:rPr>
              <a:t>świadomości społecznej w zakresie rozwoju gospodarki </a:t>
            </a:r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</a:rPr>
              <a:t>niskoemisyjnej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2" name="Prostokąt zaokrąglony 101"/>
          <p:cNvSpPr/>
          <p:nvPr/>
        </p:nvSpPr>
        <p:spPr>
          <a:xfrm>
            <a:off x="965396" y="5132197"/>
            <a:ext cx="7567043" cy="102409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</a:pPr>
            <a:r>
              <a:rPr lang="pl-PL" sz="1600" b="1" dirty="0">
                <a:solidFill>
                  <a:schemeClr val="accent3">
                    <a:lumMod val="50000"/>
                  </a:schemeClr>
                </a:solidFill>
              </a:rPr>
              <a:t>Cel szczegółowy </a:t>
            </a: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  <a:p>
            <a:pPr marL="0" indent="0" algn="ctr"/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</a:rPr>
              <a:t>Wsparcie </a:t>
            </a:r>
            <a:r>
              <a:rPr lang="pl-PL" sz="1600" dirty="0">
                <a:solidFill>
                  <a:schemeClr val="accent3">
                    <a:lumMod val="50000"/>
                  </a:schemeClr>
                </a:solidFill>
              </a:rPr>
              <a:t>w przygotowaniu i wdrażaniu inwestycji w zakresie EE i </a:t>
            </a:r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</a:rPr>
              <a:t>OZE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3" name="Prostokąt zaokrąglony 102"/>
          <p:cNvSpPr/>
          <p:nvPr/>
        </p:nvSpPr>
        <p:spPr>
          <a:xfrm>
            <a:off x="960472" y="4060789"/>
            <a:ext cx="7571968" cy="10186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spcAft>
                <a:spcPts val="600"/>
              </a:spcAft>
            </a:pPr>
            <a:r>
              <a:rPr lang="pl-PL" sz="1600" b="1" dirty="0">
                <a:solidFill>
                  <a:schemeClr val="accent3">
                    <a:lumMod val="50000"/>
                  </a:schemeClr>
                </a:solidFill>
              </a:rPr>
              <a:t>Cel szczegółowy </a:t>
            </a:r>
            <a:r>
              <a:rPr lang="pl-PL" sz="16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  <a:p>
            <a:pPr marL="0" indent="0" algn="ctr"/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</a:rPr>
              <a:t>Wsparcie </a:t>
            </a:r>
            <a:r>
              <a:rPr lang="pl-PL" sz="1600" dirty="0">
                <a:solidFill>
                  <a:schemeClr val="accent3">
                    <a:lumMod val="50000"/>
                  </a:schemeClr>
                </a:solidFill>
              </a:rPr>
              <a:t>gmin w przygotowaniu i wdrażaniu </a:t>
            </a:r>
            <a:r>
              <a:rPr lang="pl-PL" sz="1600" dirty="0" smtClean="0">
                <a:solidFill>
                  <a:schemeClr val="accent3">
                    <a:lumMod val="50000"/>
                  </a:schemeClr>
                </a:solidFill>
              </a:rPr>
              <a:t>PGN/SEAP</a:t>
            </a:r>
            <a:endParaRPr lang="pl-PL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8" name="Freeform 9"/>
          <p:cNvSpPr>
            <a:spLocks/>
          </p:cNvSpPr>
          <p:nvPr/>
        </p:nvSpPr>
        <p:spPr bwMode="gray">
          <a:xfrm>
            <a:off x="9355850" y="990569"/>
            <a:ext cx="422225" cy="45719"/>
          </a:xfrm>
          <a:custGeom>
            <a:avLst/>
            <a:gdLst>
              <a:gd name="T0" fmla="*/ 2147483647 w 1170"/>
              <a:gd name="T1" fmla="*/ 0 h 224"/>
              <a:gd name="T2" fmla="*/ 0 w 1170"/>
              <a:gd name="T3" fmla="*/ 2147483647 h 224"/>
              <a:gd name="T4" fmla="*/ 2147483647 w 1170"/>
              <a:gd name="T5" fmla="*/ 0 h 224"/>
              <a:gd name="T6" fmla="*/ 0 60000 65536"/>
              <a:gd name="T7" fmla="*/ 0 60000 65536"/>
              <a:gd name="T8" fmla="*/ 0 60000 65536"/>
              <a:gd name="T9" fmla="*/ 0 w 1170"/>
              <a:gd name="T10" fmla="*/ 0 h 224"/>
              <a:gd name="T11" fmla="*/ 1170 w 117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0" h="224">
                <a:moveTo>
                  <a:pt x="1170" y="0"/>
                </a:moveTo>
                <a:lnTo>
                  <a:pt x="0" y="224"/>
                </a:lnTo>
                <a:lnTo>
                  <a:pt x="1170" y="0"/>
                </a:lnTo>
                <a:close/>
              </a:path>
            </a:pathLst>
          </a:custGeom>
          <a:gradFill rotWithShape="1">
            <a:gsLst>
              <a:gs pos="0">
                <a:srgbClr val="C4C2C2"/>
              </a:gs>
              <a:gs pos="100000">
                <a:srgbClr val="EBEAEA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99" name="Symbol zastępczy numeru slajdu 4"/>
          <p:cNvSpPr>
            <a:spLocks noGrp="1"/>
          </p:cNvSpPr>
          <p:nvPr>
            <p:ph type="sldNum" sz="quarter" idx="11"/>
          </p:nvPr>
        </p:nvSpPr>
        <p:spPr bwMode="auto">
          <a:xfrm>
            <a:off x="8639175" y="6356350"/>
            <a:ext cx="504825" cy="36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412705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/>
          <p:cNvGraphicFramePr/>
          <p:nvPr>
            <p:extLst/>
          </p:nvPr>
        </p:nvGraphicFramePr>
        <p:xfrm>
          <a:off x="1259632" y="3284984"/>
          <a:ext cx="6096000" cy="219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59451235"/>
              </p:ext>
            </p:extLst>
          </p:nvPr>
        </p:nvGraphicFramePr>
        <p:xfrm>
          <a:off x="1088298" y="1124743"/>
          <a:ext cx="717287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259632" y="140354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687348" y="206509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924472" y="28031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2027612" y="349636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4</a:t>
            </a:r>
            <a:endParaRPr lang="pl-PL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1924472" y="419817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</a:t>
            </a:r>
            <a:endParaRPr lang="pl-PL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1687348" y="489998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6</a:t>
            </a:r>
            <a:endParaRPr lang="pl-PL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1259632" y="55892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7</a:t>
            </a:r>
            <a:endParaRPr lang="pl-PL" b="1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8610864" y="6356350"/>
            <a:ext cx="425632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20" name="Tytuł 2"/>
          <p:cNvSpPr>
            <a:spLocks noGrp="1"/>
          </p:cNvSpPr>
          <p:nvPr>
            <p:ph type="title"/>
          </p:nvPr>
        </p:nvSpPr>
        <p:spPr>
          <a:xfrm>
            <a:off x="863588" y="610045"/>
            <a:ext cx="7416824" cy="72008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dirty="0" smtClean="0">
                <a:solidFill>
                  <a:schemeClr val="tx2">
                    <a:lumMod val="75000"/>
                  </a:schemeClr>
                </a:solidFill>
              </a:rPr>
              <a:t>Działania</a:t>
            </a:r>
            <a:endParaRPr lang="pl-PL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0754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042755"/>
              </p:ext>
            </p:extLst>
          </p:nvPr>
        </p:nvGraphicFramePr>
        <p:xfrm>
          <a:off x="251520" y="1958181"/>
          <a:ext cx="3175000" cy="381000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udzielonych konsultacji - 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udzielonych konsultacji - wykonanie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Wrocław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Toruń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 Lublin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Zielona Góra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Kraków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Rzeszów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Białystok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Gdańsk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Katowice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Olsztyn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Poznań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Szczecin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2 744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801711"/>
              </p:ext>
            </p:extLst>
          </p:nvPr>
        </p:nvGraphicFramePr>
        <p:xfrm>
          <a:off x="3667125" y="1741487"/>
          <a:ext cx="501967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ytuł 2"/>
          <p:cNvSpPr txBox="1">
            <a:spLocks/>
          </p:cNvSpPr>
          <p:nvPr/>
        </p:nvSpPr>
        <p:spPr bwMode="auto">
          <a:xfrm>
            <a:off x="683568" y="615305"/>
            <a:ext cx="75968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Realizacja celów projektu – usługi doradcze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Udzielone konsultacje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9675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665921"/>
              </p:ext>
            </p:extLst>
          </p:nvPr>
        </p:nvGraphicFramePr>
        <p:xfrm>
          <a:off x="251520" y="1958181"/>
          <a:ext cx="3175000" cy="3810000"/>
        </p:xfrm>
        <a:graphic>
          <a:graphicData uri="http://schemas.openxmlformats.org/drawingml/2006/table">
            <a:tbl>
              <a:tblPr/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Partner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ocenionych PGN - plan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ocenionych PGN - wykonanie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Warszawa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Wrocław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Toruń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 Lublin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Zielona Góra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Łódź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Kraków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Rzeszów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Białystok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Gdańsk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Katowice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Olsztyn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Poznań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Szczecin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PROJEKT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64119"/>
              </p:ext>
            </p:extLst>
          </p:nvPr>
        </p:nvGraphicFramePr>
        <p:xfrm>
          <a:off x="3623008" y="1741487"/>
          <a:ext cx="5019675" cy="42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ytuł 2"/>
          <p:cNvSpPr txBox="1">
            <a:spLocks/>
          </p:cNvSpPr>
          <p:nvPr/>
        </p:nvSpPr>
        <p:spPr bwMode="auto">
          <a:xfrm>
            <a:off x="683568" y="615305"/>
            <a:ext cx="75968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Realizacja celów projektu – usługi doradcze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200" dirty="0">
                <a:solidFill>
                  <a:schemeClr val="tx2">
                    <a:lumMod val="75000"/>
                  </a:schemeClr>
                </a:solidFill>
              </a:rPr>
              <a:t>Plany gospodarki niskoemisyjnej (PGN)</a:t>
            </a:r>
          </a:p>
        </p:txBody>
      </p:sp>
    </p:spTree>
    <p:extLst>
      <p:ext uri="{BB962C8B-B14F-4D97-AF65-F5344CB8AC3E}">
        <p14:creationId xmlns:p14="http://schemas.microsoft.com/office/powerpoint/2010/main" val="34500476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395536" y="1485704"/>
            <a:ext cx="2520280" cy="445395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accent3">
                    <a:lumMod val="50000"/>
                  </a:schemeClr>
                </a:solidFill>
              </a:rPr>
              <a:t>SZKOLENIA </a:t>
            </a:r>
            <a:r>
              <a:rPr lang="pl-PL" sz="2400" b="1" dirty="0" smtClean="0">
                <a:solidFill>
                  <a:schemeClr val="accent3">
                    <a:lumMod val="50000"/>
                  </a:schemeClr>
                </a:solidFill>
              </a:rPr>
              <a:t>PRACOWNIKÓW OŚRODKÓW POMOCY SPOŁECZNEJ</a:t>
            </a:r>
            <a:endParaRPr lang="pl-PL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3131840" y="1485704"/>
            <a:ext cx="5757862" cy="44539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ealizowane w ramach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programu </a:t>
            </a:r>
            <a:r>
              <a:rPr lang="pl-PL" sz="2000" b="1" dirty="0">
                <a:solidFill>
                  <a:schemeClr val="tx2">
                    <a:lumMod val="75000"/>
                  </a:schemeClr>
                </a:solidFill>
              </a:rPr>
              <a:t>„Czyste Powietrze” 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XI-XII 2017 r. pilotażowe szkolenia 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we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wszystkich województwach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w</a:t>
            </a: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 2018 r:</a:t>
            </a:r>
            <a:endParaRPr lang="pl-PL" sz="2000" dirty="0">
              <a:solidFill>
                <a:schemeClr val="tx2">
                  <a:lumMod val="75000"/>
                </a:schemeClr>
              </a:solidFill>
            </a:endParaRPr>
          </a:p>
          <a:p>
            <a:pPr marL="714375" indent="-352425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90600" algn="l"/>
              </a:tabLs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odbyło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się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137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szkoleń</a:t>
            </a:r>
          </a:p>
          <a:p>
            <a:pPr marL="714375" indent="-352425" algn="just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990600" algn="l"/>
              </a:tabLs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przeszkolono </a:t>
            </a:r>
            <a:r>
              <a:rPr lang="pl-PL" sz="2000" dirty="0">
                <a:solidFill>
                  <a:schemeClr val="tx2">
                    <a:lumMod val="75000"/>
                  </a:schemeClr>
                </a:solidFill>
              </a:rPr>
              <a:t>ok </a:t>
            </a:r>
            <a:r>
              <a:rPr lang="pl-PL" sz="2000" b="1" dirty="0" smtClean="0">
                <a:solidFill>
                  <a:schemeClr val="tx2">
                    <a:lumMod val="75000"/>
                  </a:schemeClr>
                </a:solidFill>
              </a:rPr>
              <a:t>2 802 osoby</a:t>
            </a: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352425" indent="-352425" algn="just"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990600" algn="l"/>
              </a:tabLst>
            </a:pPr>
            <a:r>
              <a:rPr lang="pl-PL" sz="2000" dirty="0" smtClean="0">
                <a:solidFill>
                  <a:schemeClr val="tx2">
                    <a:lumMod val="75000"/>
                  </a:schemeClr>
                </a:solidFill>
              </a:rPr>
              <a:t>w 2019 r szkolenia są kontynuowane</a:t>
            </a:r>
            <a:endParaRPr lang="pl-PL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9" name="Tytuł 2"/>
          <p:cNvSpPr txBox="1">
            <a:spLocks/>
          </p:cNvSpPr>
          <p:nvPr/>
        </p:nvSpPr>
        <p:spPr bwMode="auto">
          <a:xfrm>
            <a:off x="683568" y="615305"/>
            <a:ext cx="75968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Realizacja celów projektu – usługi doradcze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</a:rPr>
              <a:t>Szkolenia</a:t>
            </a:r>
            <a:endParaRPr lang="pl-PL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2301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11261</TotalTime>
  <Words>734</Words>
  <Application>Microsoft Office PowerPoint</Application>
  <PresentationFormat>Pokaz na ekranie (4:3)</PresentationFormat>
  <Paragraphs>262</Paragraphs>
  <Slides>16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Courier New</vt:lpstr>
      <vt:lpstr>Wingdings</vt:lpstr>
      <vt:lpstr>Motyw pakietu Office</vt:lpstr>
      <vt:lpstr>Prezentacja programu PowerPoint</vt:lpstr>
      <vt:lpstr>Projekt Doradztwa Energetycznego</vt:lpstr>
      <vt:lpstr>Struktura realizacji PDE</vt:lpstr>
      <vt:lpstr>Struktura realizacji PDE</vt:lpstr>
      <vt:lpstr>Cel główny i cele szczegółowe</vt:lpstr>
      <vt:lpstr>Działania</vt:lpstr>
      <vt:lpstr>Prezentacja programu PowerPoint</vt:lpstr>
      <vt:lpstr>Prezentacja programu PowerPoint</vt:lpstr>
      <vt:lpstr>Prezentacja programu PowerPoint</vt:lpstr>
      <vt:lpstr>Prezentacja programu PowerPoint</vt:lpstr>
      <vt:lpstr>PDE: inwestycje wsparte ogółem</vt:lpstr>
      <vt:lpstr>Prezentacja programu PowerPoint</vt:lpstr>
      <vt:lpstr>Prezentacja programu PowerPoint</vt:lpstr>
      <vt:lpstr>Prezentacja programu PowerPoint</vt:lpstr>
      <vt:lpstr>Efekty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Trudzik Anna</cp:lastModifiedBy>
  <cp:revision>995</cp:revision>
  <cp:lastPrinted>2017-06-07T12:36:25Z</cp:lastPrinted>
  <dcterms:created xsi:type="dcterms:W3CDTF">2014-08-06T13:18:13Z</dcterms:created>
  <dcterms:modified xsi:type="dcterms:W3CDTF">2019-02-27T08:25:07Z</dcterms:modified>
</cp:coreProperties>
</file>