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360" r:id="rId3"/>
    <p:sldId id="361" r:id="rId4"/>
    <p:sldId id="366" r:id="rId5"/>
    <p:sldId id="365" r:id="rId6"/>
    <p:sldId id="363" r:id="rId7"/>
    <p:sldId id="346" r:id="rId8"/>
    <p:sldId id="351" r:id="rId9"/>
    <p:sldId id="347" r:id="rId10"/>
    <p:sldId id="352" r:id="rId11"/>
    <p:sldId id="353" r:id="rId12"/>
    <p:sldId id="343" r:id="rId13"/>
    <p:sldId id="333" r:id="rId14"/>
    <p:sldId id="289" r:id="rId15"/>
    <p:sldId id="312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255">
          <p15:clr>
            <a:srgbClr val="A4A3A4"/>
          </p15:clr>
        </p15:guide>
        <p15:guide id="4" orient="horz" pos="2432">
          <p15:clr>
            <a:srgbClr val="A4A3A4"/>
          </p15:clr>
        </p15:guide>
        <p15:guide id="5" orient="horz" pos="981">
          <p15:clr>
            <a:srgbClr val="A4A3A4"/>
          </p15:clr>
        </p15:guide>
        <p15:guide id="6" orient="horz" pos="754">
          <p15:clr>
            <a:srgbClr val="A4A3A4"/>
          </p15:clr>
        </p15:guide>
        <p15:guide id="7" pos="340">
          <p15:clr>
            <a:srgbClr val="A4A3A4"/>
          </p15:clr>
        </p15:guide>
        <p15:guide id="8" pos="5420">
          <p15:clr>
            <a:srgbClr val="A4A3A4"/>
          </p15:clr>
        </p15:guide>
        <p15:guide id="9" pos="2336">
          <p15:clr>
            <a:srgbClr val="A4A3A4"/>
          </p15:clr>
        </p15:guide>
        <p15:guide id="10" pos="2245">
          <p15:clr>
            <a:srgbClr val="A4A3A4"/>
          </p15:clr>
        </p15:guide>
        <p15:guide id="11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ziura Mariusz" initials="DM" lastIdx="15" clrIdx="0">
    <p:extLst/>
  </p:cmAuthor>
  <p:cmAuthor id="2" name="Klimowicz Katarzyna [PGE Energia Ciepła S.A.]" initials="KK[ECS" lastIdx="1" clrIdx="1">
    <p:extLst>
      <p:ext uri="{19B8F6BF-5375-455C-9EA6-DF929625EA0E}">
        <p15:presenceInfo xmlns:p15="http://schemas.microsoft.com/office/powerpoint/2012/main" userId="S-1-5-21-1887773015-683614931-332450543-65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F00"/>
    <a:srgbClr val="042D74"/>
    <a:srgbClr val="FFFFFF"/>
    <a:srgbClr val="FFE9D1"/>
    <a:srgbClr val="007434"/>
    <a:srgbClr val="00B050"/>
    <a:srgbClr val="FDD235"/>
    <a:srgbClr val="000000"/>
    <a:srgbClr val="DCF73D"/>
    <a:srgbClr val="9F2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7" autoAdjust="0"/>
    <p:restoredTop sz="96376" autoAdjust="0"/>
  </p:normalViewPr>
  <p:slideViewPr>
    <p:cSldViewPr>
      <p:cViewPr varScale="1">
        <p:scale>
          <a:sx n="70" d="100"/>
          <a:sy n="70" d="100"/>
        </p:scale>
        <p:origin x="936" y="48"/>
      </p:cViewPr>
      <p:guideLst>
        <p:guide orient="horz" pos="572"/>
        <p:guide orient="horz" pos="3884"/>
        <p:guide orient="horz" pos="255"/>
        <p:guide orient="horz" pos="2432"/>
        <p:guide orient="horz" pos="981"/>
        <p:guide orient="horz" pos="754"/>
        <p:guide pos="340"/>
        <p:guide pos="5420"/>
        <p:guide pos="2336"/>
        <p:guide pos="22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52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866D6-2476-4E15-BAB5-BDA76ABDBAB3}" type="datetimeFigureOut">
              <a:rPr lang="pl-PL" smtClean="0"/>
              <a:t>22.02.2019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AE5E-E46C-44EE-90BE-E585CBE5E6A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5823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CA68F-6DE0-4049-92FD-BB1A851A7420}" type="datetimeFigureOut">
              <a:rPr lang="pl-PL" smtClean="0"/>
              <a:t>22.02.2019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17747-D38A-489A-9076-E8FEB573C6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568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908720"/>
            <a:ext cx="9144000" cy="6096762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2" y="2505"/>
            <a:ext cx="9143999" cy="4218583"/>
          </a:xfrm>
          <a:prstGeom prst="rect">
            <a:avLst/>
          </a:prstGeom>
          <a:gradFill>
            <a:gsLst>
              <a:gs pos="0">
                <a:schemeClr val="bg2"/>
              </a:gs>
              <a:gs pos="34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4" name="Tytuł 1"/>
          <p:cNvSpPr>
            <a:spLocks noGrp="1"/>
          </p:cNvSpPr>
          <p:nvPr>
            <p:ph type="ctrTitle" hasCustomPrompt="1"/>
          </p:nvPr>
        </p:nvSpPr>
        <p:spPr>
          <a:xfrm>
            <a:off x="2843808" y="2204864"/>
            <a:ext cx="6300192" cy="867106"/>
          </a:xfrm>
          <a:solidFill>
            <a:schemeClr val="bg1"/>
          </a:solidFill>
        </p:spPr>
        <p:txBody>
          <a:bodyPr lIns="216000" tIns="216000" rIns="1080000" bIns="216000" anchor="b" anchorCtr="0">
            <a:spAutoFit/>
          </a:bodyPr>
          <a:lstStyle>
            <a:lvl1pPr marL="0">
              <a:spcBef>
                <a:spcPts val="600"/>
              </a:spcBef>
              <a:defRPr sz="2800" b="1" i="0" baseline="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5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843808" y="3178608"/>
            <a:ext cx="6300192" cy="68244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216000" tIns="216000" rIns="1080000" bIns="21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6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Opis tytułu</a:t>
            </a:r>
            <a:endParaRPr lang="pl-PL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9" y="1070691"/>
            <a:ext cx="2133118" cy="7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05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sz="quarter" idx="14"/>
          </p:nvPr>
        </p:nvSpPr>
        <p:spPr>
          <a:xfrm>
            <a:off x="539751" y="1556792"/>
            <a:ext cx="8064500" cy="460905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>
          <a:xfrm>
            <a:off x="539553" y="858198"/>
            <a:ext cx="8064500" cy="33855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9552" y="385500"/>
            <a:ext cx="8064896" cy="523220"/>
          </a:xfrm>
        </p:spPr>
        <p:txBody>
          <a:bodyPr>
            <a:noAutofit/>
          </a:bodyPr>
          <a:lstStyle>
            <a:lvl1pPr>
              <a:defRPr sz="2800" i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" y="457508"/>
            <a:ext cx="456555" cy="3339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9000">
                <a:schemeClr val="accent1"/>
              </a:gs>
              <a:gs pos="100000">
                <a:schemeClr val="bg2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E4C2C7C-400C-42CC-8997-464A70F4A68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285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5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sz="quarter" idx="10"/>
          </p:nvPr>
        </p:nvSpPr>
        <p:spPr>
          <a:xfrm>
            <a:off x="3851922" y="1556793"/>
            <a:ext cx="4752527" cy="460905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5" name="Symbol zastępczy zawartości 12"/>
          <p:cNvSpPr>
            <a:spLocks noGrp="1"/>
          </p:cNvSpPr>
          <p:nvPr>
            <p:ph sz="quarter" idx="14"/>
          </p:nvPr>
        </p:nvSpPr>
        <p:spPr>
          <a:xfrm>
            <a:off x="539750" y="1556792"/>
            <a:ext cx="3024139" cy="4609059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tekstu 5"/>
          <p:cNvSpPr>
            <a:spLocks noGrp="1"/>
          </p:cNvSpPr>
          <p:nvPr>
            <p:ph type="body" sz="quarter" idx="16"/>
          </p:nvPr>
        </p:nvSpPr>
        <p:spPr>
          <a:xfrm>
            <a:off x="539553" y="858198"/>
            <a:ext cx="8064500" cy="33855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9552" y="385500"/>
            <a:ext cx="8064896" cy="523220"/>
          </a:xfrm>
        </p:spPr>
        <p:txBody>
          <a:bodyPr>
            <a:noAutofit/>
          </a:bodyPr>
          <a:lstStyle>
            <a:lvl1pPr>
              <a:defRPr sz="2800" i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" y="457508"/>
            <a:ext cx="456555" cy="3339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9000">
                <a:schemeClr val="accent1"/>
              </a:gs>
              <a:gs pos="100000">
                <a:schemeClr val="bg2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E4C2C7C-400C-42CC-8997-464A70F4A68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641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tuł +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" y="457508"/>
            <a:ext cx="456555" cy="3339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9000">
                <a:schemeClr val="accent1"/>
              </a:gs>
              <a:gs pos="100000">
                <a:schemeClr val="bg2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E4C2C7C-400C-42CC-8997-464A70F4A68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49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" y="457508"/>
            <a:ext cx="456555" cy="3339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9000">
                <a:schemeClr val="accent1"/>
              </a:gs>
              <a:gs pos="100000">
                <a:schemeClr val="bg2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E4C2C7C-400C-42CC-8997-464A70F4A68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596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zawartość w pio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552" y="1196975"/>
            <a:ext cx="8064896" cy="49291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" y="457508"/>
            <a:ext cx="456555" cy="3339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9000">
                <a:schemeClr val="accent1"/>
              </a:gs>
              <a:gs pos="100000">
                <a:schemeClr val="bg2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E4C2C7C-400C-42CC-8997-464A70F4A68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43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DR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5076056" y="548681"/>
            <a:ext cx="1656184" cy="5577483"/>
          </a:xfrm>
        </p:spPr>
        <p:txBody>
          <a:bodyPr vert="eaVert" anchor="b"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 rot="5400000">
            <a:off x="1803669" y="2956975"/>
            <a:ext cx="5616622" cy="800036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4334" y="1291299"/>
            <a:ext cx="2133118" cy="7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67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ajd pionowy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48681"/>
            <a:ext cx="2057400" cy="557748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9749" y="548681"/>
            <a:ext cx="5937251" cy="55774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 txBox="1">
            <a:spLocks/>
          </p:cNvSpPr>
          <p:nvPr userDrawn="1"/>
        </p:nvSpPr>
        <p:spPr>
          <a:xfrm rot="5400000">
            <a:off x="8183091" y="72309"/>
            <a:ext cx="456555" cy="3339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9000">
                <a:schemeClr val="accent1"/>
              </a:gs>
              <a:gs pos="100000">
                <a:schemeClr val="bg2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C2C7C-400C-42CC-8997-464A70F4A68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857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ękuję za uwagę pionowy DR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5076056" y="548681"/>
            <a:ext cx="1656184" cy="5577483"/>
          </a:xfrm>
        </p:spPr>
        <p:txBody>
          <a:bodyPr vert="eaVert" anchor="b"/>
          <a:lstStyle>
            <a:lvl1pPr marL="216000"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Dziękuję za uwagę</a:t>
            </a: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4334" y="1291299"/>
            <a:ext cx="2133118" cy="7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26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 GK PGE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397" r="46849" b="1"/>
          <a:stretch/>
        </p:blipFill>
        <p:spPr>
          <a:xfrm flipH="1">
            <a:off x="17851" y="2243165"/>
            <a:ext cx="2790665" cy="4614835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8925" y="188640"/>
            <a:ext cx="2808515" cy="6378824"/>
          </a:xfrm>
          <a:prstGeom prst="rect">
            <a:avLst/>
          </a:prstGeom>
          <a:gradFill>
            <a:gsLst>
              <a:gs pos="0">
                <a:schemeClr val="bg2"/>
              </a:gs>
              <a:gs pos="34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/>
          <p:cNvSpPr/>
          <p:nvPr userDrawn="1"/>
        </p:nvSpPr>
        <p:spPr>
          <a:xfrm>
            <a:off x="2843810" y="1859340"/>
            <a:ext cx="6300191" cy="2652210"/>
          </a:xfrm>
          <a:prstGeom prst="rect">
            <a:avLst/>
          </a:prstGeom>
        </p:spPr>
        <p:txBody>
          <a:bodyPr wrap="square" lIns="216000" tIns="216000" rIns="1080000" bIns="216000">
            <a:spAutoFit/>
          </a:bodyPr>
          <a:lstStyle/>
          <a:p>
            <a:pPr marL="0">
              <a:spcBef>
                <a:spcPts val="600"/>
              </a:spcBef>
            </a:pPr>
            <a:r>
              <a:rPr lang="pl-PL" sz="1600" b="1" dirty="0" smtClean="0">
                <a:solidFill>
                  <a:schemeClr val="tx1"/>
                </a:solidFill>
              </a:rPr>
              <a:t>Grupa Kapitałowa PGE jest największym w Polsce przedsiębiorstwem sektora elektroenergetycznego 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pod względem przychodów i generowanego zysku. 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/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Dzięki połączeniu własnych zasobów paliwa 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i wytwarzania energii oraz posiadaniu sieci dystrybucyjnych, PGE gwarantuje bezpieczne 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i stabilne dostawy energii elektrycznej do ponad </a:t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pięciu milionów klientów.</a:t>
            </a:r>
            <a:endParaRPr lang="pl-PL" sz="1600" b="1" dirty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9" y="1070691"/>
            <a:ext cx="2133118" cy="7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51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7"/>
          <a:stretch/>
        </p:blipFill>
        <p:spPr>
          <a:xfrm flipH="1">
            <a:off x="-3" y="1700808"/>
            <a:ext cx="2810797" cy="5190319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1" y="2504"/>
            <a:ext cx="2808515" cy="5802761"/>
          </a:xfrm>
          <a:prstGeom prst="rect">
            <a:avLst/>
          </a:prstGeom>
          <a:gradFill>
            <a:gsLst>
              <a:gs pos="0">
                <a:schemeClr val="bg2"/>
              </a:gs>
              <a:gs pos="34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2843810" y="1484784"/>
            <a:ext cx="5328591" cy="867106"/>
          </a:xfrm>
          <a:noFill/>
        </p:spPr>
        <p:txBody>
          <a:bodyPr lIns="216000" tIns="216000" rIns="1080000" bIns="216000" anchor="t" anchorCtr="0">
            <a:spAutoFit/>
          </a:bodyPr>
          <a:lstStyle>
            <a:lvl1pPr marL="0">
              <a:spcBef>
                <a:spcPts val="600"/>
              </a:spcBef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Spis treści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" y="457508"/>
            <a:ext cx="456555" cy="3339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9000">
                <a:schemeClr val="accent1"/>
              </a:gs>
              <a:gs pos="100000">
                <a:schemeClr val="bg2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E4C2C7C-400C-42CC-8997-464A70F4A68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650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ytuł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" r="34715"/>
          <a:stretch/>
        </p:blipFill>
        <p:spPr>
          <a:xfrm>
            <a:off x="1" y="413667"/>
            <a:ext cx="2808515" cy="6446836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1" y="2504"/>
            <a:ext cx="2808515" cy="5802761"/>
          </a:xfrm>
          <a:prstGeom prst="rect">
            <a:avLst/>
          </a:prstGeom>
          <a:gradFill>
            <a:gsLst>
              <a:gs pos="0">
                <a:schemeClr val="bg2"/>
              </a:gs>
              <a:gs pos="34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Tytuł 1"/>
          <p:cNvSpPr>
            <a:spLocks noGrp="1"/>
          </p:cNvSpPr>
          <p:nvPr>
            <p:ph type="ctrTitle" hasCustomPrompt="1"/>
          </p:nvPr>
        </p:nvSpPr>
        <p:spPr>
          <a:xfrm>
            <a:off x="2843808" y="2204864"/>
            <a:ext cx="6300192" cy="867106"/>
          </a:xfrm>
          <a:solidFill>
            <a:schemeClr val="bg1"/>
          </a:solidFill>
        </p:spPr>
        <p:txBody>
          <a:bodyPr lIns="216000" tIns="216000" rIns="1080000" bIns="216000" anchor="b" anchorCtr="0">
            <a:spAutoFit/>
          </a:bodyPr>
          <a:lstStyle>
            <a:lvl1pPr marL="0">
              <a:spcBef>
                <a:spcPts val="600"/>
              </a:spcBef>
              <a:defRPr sz="2800" b="1" i="0" baseline="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Podtytuł prezentacji</a:t>
            </a:r>
            <a:endParaRPr lang="pl-PL" dirty="0"/>
          </a:p>
        </p:txBody>
      </p:sp>
      <p:sp>
        <p:nvSpPr>
          <p:cNvPr id="11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843808" y="3108686"/>
            <a:ext cx="6300192" cy="464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216000" tIns="0" rIns="1080000" bIns="21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6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Opis podtytułu</a:t>
            </a:r>
            <a:endParaRPr lang="pl-PL" dirty="0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" y="457508"/>
            <a:ext cx="456555" cy="3339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9000">
                <a:schemeClr val="accent1"/>
              </a:gs>
              <a:gs pos="100000">
                <a:schemeClr val="bg2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E4C2C7C-400C-42CC-8997-464A70F4A68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204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tytuł z autorem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72"/>
          <a:stretch/>
        </p:blipFill>
        <p:spPr>
          <a:xfrm>
            <a:off x="1" y="288032"/>
            <a:ext cx="2808515" cy="6569968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1" y="2504"/>
            <a:ext cx="2808515" cy="5802761"/>
          </a:xfrm>
          <a:prstGeom prst="rect">
            <a:avLst/>
          </a:prstGeom>
          <a:gradFill>
            <a:gsLst>
              <a:gs pos="0">
                <a:schemeClr val="bg2"/>
              </a:gs>
              <a:gs pos="34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Symbol zastępczy obrazu 4"/>
          <p:cNvSpPr>
            <a:spLocks noGrp="1"/>
          </p:cNvSpPr>
          <p:nvPr>
            <p:ph type="pic" sz="quarter" idx="11"/>
          </p:nvPr>
        </p:nvSpPr>
        <p:spPr>
          <a:xfrm>
            <a:off x="3059832" y="2794001"/>
            <a:ext cx="1651000" cy="17653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1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843810" y="4581129"/>
            <a:ext cx="5328591" cy="634941"/>
          </a:xfrm>
          <a:prstGeom prst="rect">
            <a:avLst/>
          </a:prstGeom>
        </p:spPr>
        <p:txBody>
          <a:bodyPr lIns="216000" tIns="216000" rIns="1080000" bIns="108000">
            <a:sp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Imię Nazwisko</a:t>
            </a:r>
            <a:endParaRPr lang="pl-PL" dirty="0"/>
          </a:p>
        </p:txBody>
      </p:sp>
      <p:sp>
        <p:nvSpPr>
          <p:cNvPr id="12" name="Tytuł 1"/>
          <p:cNvSpPr>
            <a:spLocks noGrp="1"/>
          </p:cNvSpPr>
          <p:nvPr>
            <p:ph type="ctrTitle" hasCustomPrompt="1"/>
          </p:nvPr>
        </p:nvSpPr>
        <p:spPr>
          <a:xfrm>
            <a:off x="2843810" y="1481774"/>
            <a:ext cx="5328591" cy="867106"/>
          </a:xfrm>
          <a:noFill/>
        </p:spPr>
        <p:txBody>
          <a:bodyPr lIns="216000" tIns="216000" rIns="1080000" bIns="216000" anchor="ctr">
            <a:spAutoFit/>
          </a:bodyPr>
          <a:lstStyle>
            <a:lvl1pPr marL="0">
              <a:spcBef>
                <a:spcPts val="600"/>
              </a:spcBef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Podtytuł prezentacji</a:t>
            </a:r>
            <a:endParaRPr lang="pl-PL" dirty="0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2843213" y="5229201"/>
            <a:ext cx="5329187" cy="464331"/>
          </a:xfrm>
        </p:spPr>
        <p:txBody>
          <a:bodyPr lIns="216000" tIns="0" rIns="1080000" bIns="216000">
            <a:spAutoFit/>
          </a:bodyPr>
          <a:lstStyle>
            <a:lvl1pPr marL="0">
              <a:spcBef>
                <a:spcPts val="600"/>
              </a:spcBef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pl-PL" dirty="0" smtClean="0"/>
              <a:t>Stanowisko</a:t>
            </a:r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" y="457508"/>
            <a:ext cx="456555" cy="3339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9000">
                <a:schemeClr val="accent1"/>
              </a:gs>
              <a:gs pos="100000">
                <a:schemeClr val="bg2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E4C2C7C-400C-42CC-8997-464A70F4A68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6204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ziękuję za uwagę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88032"/>
            <a:ext cx="9143999" cy="656996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2" y="18140"/>
            <a:ext cx="9143999" cy="5802761"/>
          </a:xfrm>
          <a:prstGeom prst="rect">
            <a:avLst/>
          </a:prstGeom>
          <a:gradFill>
            <a:gsLst>
              <a:gs pos="0">
                <a:schemeClr val="bg2"/>
              </a:gs>
              <a:gs pos="34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4" name="Tytuł 1"/>
          <p:cNvSpPr>
            <a:spLocks noGrp="1"/>
          </p:cNvSpPr>
          <p:nvPr>
            <p:ph type="ctrTitle" hasCustomPrompt="1"/>
          </p:nvPr>
        </p:nvSpPr>
        <p:spPr>
          <a:xfrm>
            <a:off x="2843808" y="2204864"/>
            <a:ext cx="6300192" cy="867106"/>
          </a:xfrm>
          <a:solidFill>
            <a:schemeClr val="bg1"/>
          </a:solidFill>
        </p:spPr>
        <p:txBody>
          <a:bodyPr lIns="216000" tIns="216000" rIns="1080000" bIns="216000" anchor="b" anchorCtr="0">
            <a:spAutoFit/>
          </a:bodyPr>
          <a:lstStyle>
            <a:lvl1pPr marL="0">
              <a:spcBef>
                <a:spcPts val="600"/>
              </a:spcBef>
              <a:defRPr sz="2800" b="1" i="0" baseline="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Dziękuję za uwagę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9" y="1070691"/>
            <a:ext cx="2133118" cy="7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08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85500"/>
            <a:ext cx="8064896" cy="523220"/>
          </a:xfrm>
        </p:spPr>
        <p:txBody>
          <a:bodyPr>
            <a:noAutofit/>
          </a:bodyPr>
          <a:lstStyle>
            <a:lvl1pPr>
              <a:defRPr sz="2800" i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14"/>
          </p:nvPr>
        </p:nvSpPr>
        <p:spPr>
          <a:xfrm>
            <a:off x="539751" y="1196752"/>
            <a:ext cx="8064500" cy="4969098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" y="457508"/>
            <a:ext cx="456555" cy="3339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9000">
                <a:schemeClr val="accent1"/>
              </a:gs>
              <a:gs pos="100000">
                <a:schemeClr val="bg2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E4C2C7C-400C-42CC-8997-464A70F4A68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899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zawartości 12"/>
          <p:cNvSpPr>
            <a:spLocks noGrp="1"/>
          </p:cNvSpPr>
          <p:nvPr>
            <p:ph sz="quarter" idx="14"/>
          </p:nvPr>
        </p:nvSpPr>
        <p:spPr>
          <a:xfrm>
            <a:off x="539750" y="1556792"/>
            <a:ext cx="3024139" cy="4609059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5" name="Symbol zastępczy zawartości 14"/>
          <p:cNvSpPr>
            <a:spLocks noGrp="1"/>
          </p:cNvSpPr>
          <p:nvPr>
            <p:ph sz="quarter" idx="15"/>
          </p:nvPr>
        </p:nvSpPr>
        <p:spPr>
          <a:xfrm>
            <a:off x="3707904" y="1557337"/>
            <a:ext cx="4896347" cy="460851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6"/>
          </p:nvPr>
        </p:nvSpPr>
        <p:spPr>
          <a:xfrm>
            <a:off x="539553" y="858198"/>
            <a:ext cx="8064500" cy="33855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39552" y="385500"/>
            <a:ext cx="8064896" cy="523220"/>
          </a:xfrm>
        </p:spPr>
        <p:txBody>
          <a:bodyPr>
            <a:noAutofit/>
          </a:bodyPr>
          <a:lstStyle>
            <a:lvl1pPr>
              <a:defRPr sz="2800" i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" y="457508"/>
            <a:ext cx="456555" cy="3339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9000">
                <a:schemeClr val="accent1"/>
              </a:gs>
              <a:gs pos="100000">
                <a:schemeClr val="bg2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E4C2C7C-400C-42CC-8997-464A70F4A68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153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85500"/>
            <a:ext cx="8064896" cy="52322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9553" y="1268760"/>
            <a:ext cx="3957836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268760"/>
            <a:ext cx="3959423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zawartości 14"/>
          <p:cNvSpPr>
            <a:spLocks noGrp="1"/>
          </p:cNvSpPr>
          <p:nvPr>
            <p:ph sz="quarter" idx="14"/>
          </p:nvPr>
        </p:nvSpPr>
        <p:spPr>
          <a:xfrm>
            <a:off x="539749" y="1988840"/>
            <a:ext cx="3960243" cy="417701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7" name="Symbol zastępczy zawartości 16"/>
          <p:cNvSpPr>
            <a:spLocks noGrp="1"/>
          </p:cNvSpPr>
          <p:nvPr>
            <p:ph sz="quarter" idx="15"/>
          </p:nvPr>
        </p:nvSpPr>
        <p:spPr>
          <a:xfrm>
            <a:off x="4643439" y="1988840"/>
            <a:ext cx="3960812" cy="417701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" y="457508"/>
            <a:ext cx="456555" cy="3339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9000">
                <a:schemeClr val="accent1"/>
              </a:gs>
              <a:gs pos="100000">
                <a:schemeClr val="bg2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FE4C2C7C-400C-42CC-8997-464A70F4A68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834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39552" y="385500"/>
            <a:ext cx="8064896" cy="5232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4" name="Symbol zastępczy tekstu 13"/>
          <p:cNvSpPr>
            <a:spLocks noGrp="1"/>
          </p:cNvSpPr>
          <p:nvPr>
            <p:ph type="body" idx="1"/>
          </p:nvPr>
        </p:nvSpPr>
        <p:spPr>
          <a:xfrm>
            <a:off x="539749" y="1196975"/>
            <a:ext cx="8064699" cy="492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644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6" r:id="rId2"/>
    <p:sldLayoutId id="2147483787" r:id="rId3"/>
    <p:sldLayoutId id="2147483766" r:id="rId4"/>
    <p:sldLayoutId id="2147483767" r:id="rId5"/>
    <p:sldLayoutId id="2147483765" r:id="rId6"/>
    <p:sldLayoutId id="2147483650" r:id="rId7"/>
    <p:sldLayoutId id="2147483703" r:id="rId8"/>
    <p:sldLayoutId id="2147483653" r:id="rId9"/>
    <p:sldLayoutId id="2147483663" r:id="rId10"/>
    <p:sldLayoutId id="2147483657" r:id="rId11"/>
    <p:sldLayoutId id="2147483654" r:id="rId12"/>
    <p:sldLayoutId id="2147483655" r:id="rId13"/>
    <p:sldLayoutId id="2147483658" r:id="rId14"/>
    <p:sldLayoutId id="2147483676" r:id="rId15"/>
    <p:sldLayoutId id="2147483659" r:id="rId16"/>
    <p:sldLayoutId id="214748367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marR="0" indent="-36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3"/>
        </a:buClr>
        <a:buSzTx/>
        <a:buFont typeface="Wingdings" panose="05000000000000000000" pitchFamily="2" charset="2"/>
        <a:buChar char="ü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marR="0" indent="-36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marR="0" indent="-36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marR="0" indent="-36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11760" y="1988840"/>
            <a:ext cx="640871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 smtClean="0"/>
              <a:t>Rynki Małej Mocy PGE EC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 smtClean="0"/>
              <a:t>oferta współpracy i rozwoju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159263" y="5357630"/>
            <a:ext cx="2029786" cy="877163"/>
          </a:xfrm>
          <a:prstGeom prst="rect">
            <a:avLst/>
          </a:prstGeom>
          <a:solidFill>
            <a:schemeClr val="accent4">
              <a:lumMod val="40000"/>
              <a:lumOff val="60000"/>
              <a:alpha val="86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pl-PL" sz="800" dirty="0" smtClean="0"/>
          </a:p>
          <a:p>
            <a:pPr algn="ctr">
              <a:lnSpc>
                <a:spcPct val="150000"/>
              </a:lnSpc>
            </a:pPr>
            <a:r>
              <a:rPr lang="pl-PL" sz="1400" dirty="0" smtClean="0"/>
              <a:t>Konferencja ENEX</a:t>
            </a:r>
          </a:p>
          <a:p>
            <a:pPr algn="ctr"/>
            <a:r>
              <a:rPr lang="pl-PL" sz="1400" dirty="0" smtClean="0"/>
              <a:t>Kielce, 27-28 </a:t>
            </a:r>
            <a:r>
              <a:rPr lang="pl-PL" sz="1400" dirty="0" smtClean="0"/>
              <a:t>lutego </a:t>
            </a:r>
            <a:r>
              <a:rPr lang="pl-PL" sz="1400" dirty="0" smtClean="0"/>
              <a:t>2019</a:t>
            </a:r>
          </a:p>
          <a:p>
            <a:pPr algn="ctr"/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2262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Obszary współpracy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0" y="457200"/>
            <a:ext cx="457200" cy="334963"/>
          </a:xfrm>
          <a:prstGeom prst="rect">
            <a:avLst/>
          </a:prstGeom>
          <a:gradFill>
            <a:gsLst>
              <a:gs pos="0">
                <a:srgbClr val="EF7F00"/>
              </a:gs>
              <a:gs pos="59000">
                <a:srgbClr val="EF7F00"/>
              </a:gs>
              <a:gs pos="100000">
                <a:schemeClr val="bg2"/>
              </a:gs>
            </a:gsLst>
            <a:lin ang="10800000" scaled="1"/>
          </a:gradFill>
        </p:spPr>
        <p:txBody>
          <a:bodyPr/>
          <a:lstStyle/>
          <a:p>
            <a:pPr algn="r">
              <a:defRPr/>
            </a:pPr>
            <a:fld id="{159154E5-4CFE-48B0-B31B-A2D78F56E4D0}" type="slidenum">
              <a:rPr lang="pl-PL" sz="1400" b="1" smtClean="0">
                <a:solidFill>
                  <a:schemeClr val="bg1"/>
                </a:solidFill>
              </a:rPr>
              <a:pPr algn="r">
                <a:defRPr/>
              </a:pPr>
              <a:t>10</a:t>
            </a:fld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67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tekstu 3"/>
          <p:cNvSpPr txBox="1">
            <a:spLocks/>
          </p:cNvSpPr>
          <p:nvPr/>
        </p:nvSpPr>
        <p:spPr>
          <a:xfrm>
            <a:off x="457200" y="908720"/>
            <a:ext cx="8362911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ato"/>
              <a:buChar char="○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Lato"/>
              <a:buChar char="■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39700" indent="0">
              <a:buNone/>
            </a:pPr>
            <a:endParaRPr lang="pl-PL" sz="2000" b="1" dirty="0" smtClean="0">
              <a:latin typeface="+mn-lt"/>
            </a:endParaRPr>
          </a:p>
          <a:p>
            <a:pPr marL="139700" indent="0" algn="just">
              <a:buNone/>
            </a:pPr>
            <a:r>
              <a:rPr lang="pl-PL" sz="2000" b="1" dirty="0" smtClean="0">
                <a:latin typeface="+mn-lt"/>
              </a:rPr>
              <a:t>Ustawa </a:t>
            </a:r>
            <a:r>
              <a:rPr lang="pl-PL" sz="2000" b="1" dirty="0">
                <a:latin typeface="+mn-lt"/>
              </a:rPr>
              <a:t>promująca </a:t>
            </a:r>
            <a:r>
              <a:rPr lang="pl-PL" sz="2000" b="1" dirty="0" smtClean="0">
                <a:latin typeface="+mn-lt"/>
              </a:rPr>
              <a:t>produkcję energii elektrycznej </a:t>
            </a:r>
            <a:r>
              <a:rPr lang="pl-PL" sz="2000" b="1" dirty="0">
                <a:latin typeface="+mn-lt"/>
              </a:rPr>
              <a:t>z wysokosprawnej kogeneracji </a:t>
            </a:r>
            <a:r>
              <a:rPr lang="pl-PL" sz="2000" dirty="0" smtClean="0">
                <a:latin typeface="+mn-lt"/>
              </a:rPr>
              <a:t>(będzie obowiązywać </a:t>
            </a:r>
            <a:r>
              <a:rPr lang="pl-PL" sz="2000" dirty="0">
                <a:latin typeface="+mn-lt"/>
              </a:rPr>
              <a:t>od przyszłego </a:t>
            </a:r>
            <a:r>
              <a:rPr lang="pl-PL" sz="2000" dirty="0" smtClean="0">
                <a:latin typeface="+mn-lt"/>
              </a:rPr>
              <a:t>roku):</a:t>
            </a:r>
          </a:p>
          <a:p>
            <a:pPr marL="139700" indent="0">
              <a:buNone/>
            </a:pPr>
            <a:endParaRPr lang="pl-PL" sz="2000" dirty="0">
              <a:latin typeface="+mn-lt"/>
            </a:endParaRPr>
          </a:p>
          <a:p>
            <a:pPr lvl="0">
              <a:buFontTx/>
              <a:buChar char="-"/>
            </a:pPr>
            <a:r>
              <a:rPr lang="pl-PL" sz="2000" dirty="0" smtClean="0">
                <a:latin typeface="+mn-lt"/>
              </a:rPr>
              <a:t>promuje </a:t>
            </a:r>
            <a:r>
              <a:rPr lang="pl-PL" sz="2000" b="1" dirty="0">
                <a:latin typeface="+mn-lt"/>
              </a:rPr>
              <a:t>inwestycje w modernizacje i inwestycje w nowe źródła </a:t>
            </a:r>
            <a:r>
              <a:rPr lang="pl-PL" sz="2000" b="1" dirty="0" smtClean="0">
                <a:latin typeface="+mn-lt"/>
              </a:rPr>
              <a:t>kogeneracyjne</a:t>
            </a:r>
            <a:r>
              <a:rPr lang="pl-PL" sz="2000" dirty="0" smtClean="0">
                <a:latin typeface="+mn-lt"/>
              </a:rPr>
              <a:t>, </a:t>
            </a:r>
          </a:p>
          <a:p>
            <a:pPr lvl="0">
              <a:buFontTx/>
              <a:buChar char="-"/>
            </a:pPr>
            <a:r>
              <a:rPr lang="pl-PL" sz="2000" dirty="0">
                <a:latin typeface="+mn-lt"/>
              </a:rPr>
              <a:t>j</a:t>
            </a:r>
            <a:r>
              <a:rPr lang="pl-PL" sz="2000" dirty="0" smtClean="0">
                <a:latin typeface="+mn-lt"/>
              </a:rPr>
              <a:t>est </a:t>
            </a:r>
            <a:r>
              <a:rPr lang="pl-PL" sz="2000" dirty="0" smtClean="0">
                <a:latin typeface="+mn-lt"/>
              </a:rPr>
              <a:t>ukierunkowana </a:t>
            </a:r>
            <a:r>
              <a:rPr lang="pl-PL" sz="2000" dirty="0">
                <a:latin typeface="+mn-lt"/>
              </a:rPr>
              <a:t>na </a:t>
            </a:r>
            <a:r>
              <a:rPr lang="pl-PL" sz="2000" b="1" dirty="0">
                <a:latin typeface="+mn-lt"/>
              </a:rPr>
              <a:t>rozwój nisko-emisyjnych źródeł</a:t>
            </a:r>
            <a:r>
              <a:rPr lang="pl-PL" sz="2000" dirty="0">
                <a:latin typeface="+mn-lt"/>
              </a:rPr>
              <a:t>, co wpisuje </a:t>
            </a:r>
            <a:r>
              <a:rPr lang="pl-PL" sz="2000" dirty="0" smtClean="0">
                <a:latin typeface="+mn-lt"/>
              </a:rPr>
              <a:t>się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w </a:t>
            </a:r>
            <a:r>
              <a:rPr lang="pl-PL" sz="2000" dirty="0">
                <a:latin typeface="+mn-lt"/>
              </a:rPr>
              <a:t>politykę klimatyczną UE, która wymaga od nas </a:t>
            </a:r>
            <a:r>
              <a:rPr lang="pl-PL" sz="2000" b="1" dirty="0">
                <a:latin typeface="+mn-lt"/>
              </a:rPr>
              <a:t>zmniejszenia udziału węgla</a:t>
            </a:r>
            <a:r>
              <a:rPr lang="pl-PL" sz="2000" dirty="0">
                <a:latin typeface="+mn-lt"/>
              </a:rPr>
              <a:t> i wprowadzania nowych </a:t>
            </a:r>
            <a:r>
              <a:rPr lang="pl-PL" sz="2000" dirty="0" smtClean="0">
                <a:latin typeface="+mn-lt"/>
              </a:rPr>
              <a:t>paliw, </a:t>
            </a:r>
            <a:endParaRPr lang="pl-PL" sz="2000" dirty="0">
              <a:latin typeface="+mn-lt"/>
            </a:endParaRPr>
          </a:p>
          <a:p>
            <a:pPr lvl="0">
              <a:buFontTx/>
              <a:buChar char="-"/>
            </a:pPr>
            <a:r>
              <a:rPr lang="pl-PL" sz="2000" dirty="0">
                <a:latin typeface="+mn-lt"/>
              </a:rPr>
              <a:t>j</a:t>
            </a:r>
            <a:r>
              <a:rPr lang="pl-PL" sz="2000" dirty="0" smtClean="0">
                <a:latin typeface="+mn-lt"/>
              </a:rPr>
              <a:t>est stabilną </a:t>
            </a:r>
            <a:r>
              <a:rPr lang="pl-PL" sz="2000" b="1" dirty="0" smtClean="0">
                <a:latin typeface="+mn-lt"/>
              </a:rPr>
              <a:t>formą </a:t>
            </a:r>
            <a:r>
              <a:rPr lang="pl-PL" sz="2000" b="1" dirty="0">
                <a:latin typeface="+mn-lt"/>
              </a:rPr>
              <a:t>wsparcia dla nowych i znacznie zmodernizowanych jednostek kogeneracyjnych</a:t>
            </a:r>
            <a:r>
              <a:rPr lang="pl-PL" sz="2000" dirty="0">
                <a:latin typeface="+mn-lt"/>
              </a:rPr>
              <a:t> </a:t>
            </a:r>
            <a:r>
              <a:rPr lang="pl-PL" sz="2000" b="1" dirty="0">
                <a:latin typeface="+mn-lt"/>
              </a:rPr>
              <a:t>nawet do 15</a:t>
            </a:r>
            <a:r>
              <a:rPr lang="pl-PL" sz="2000" dirty="0">
                <a:latin typeface="+mn-lt"/>
              </a:rPr>
              <a:t> </a:t>
            </a:r>
            <a:r>
              <a:rPr lang="pl-PL" sz="2000" b="1" dirty="0" smtClean="0">
                <a:latin typeface="+mn-lt"/>
              </a:rPr>
              <a:t>lat</a:t>
            </a:r>
            <a:r>
              <a:rPr lang="pl-PL" sz="2000" dirty="0" smtClean="0">
                <a:latin typeface="+mn-lt"/>
              </a:rPr>
              <a:t>, </a:t>
            </a:r>
          </a:p>
          <a:p>
            <a:pPr lvl="0">
              <a:buFontTx/>
              <a:buChar char="-"/>
            </a:pPr>
            <a:r>
              <a:rPr lang="pl-PL" sz="2000" dirty="0" smtClean="0">
                <a:latin typeface="+mn-lt"/>
              </a:rPr>
              <a:t>daje wsparcie jednostkom, </a:t>
            </a:r>
            <a:r>
              <a:rPr lang="pl-PL" sz="2000" dirty="0">
                <a:latin typeface="+mn-lt"/>
              </a:rPr>
              <a:t>które zapewniają </a:t>
            </a:r>
            <a:r>
              <a:rPr lang="pl-PL" sz="2000" b="1" dirty="0">
                <a:latin typeface="+mn-lt"/>
              </a:rPr>
              <a:t>ciepło dla odbiorców komunalnych</a:t>
            </a:r>
            <a:r>
              <a:rPr lang="pl-PL" sz="2000" dirty="0">
                <a:latin typeface="+mn-lt"/>
              </a:rPr>
              <a:t>, co wpisuje się w walkę o czyste </a:t>
            </a:r>
            <a:r>
              <a:rPr lang="pl-PL" sz="2000" dirty="0" smtClean="0">
                <a:latin typeface="+mn-lt"/>
              </a:rPr>
              <a:t>powietrze. </a:t>
            </a:r>
          </a:p>
          <a:p>
            <a:pPr lvl="0">
              <a:buFontTx/>
              <a:buChar char="-"/>
            </a:pPr>
            <a:endParaRPr lang="pl-PL" sz="2000" dirty="0">
              <a:latin typeface="+mn-lt"/>
            </a:endParaRPr>
          </a:p>
          <a:p>
            <a:pPr lvl="0">
              <a:buFontTx/>
              <a:buChar char="-"/>
            </a:pPr>
            <a:endParaRPr lang="pl-PL" sz="2000" dirty="0">
              <a:latin typeface="+mn-lt"/>
            </a:endParaRP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470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39700" algn="just"/>
            <a:r>
              <a:rPr lang="pl-PL" dirty="0" smtClean="0"/>
              <a:t>BADANIE </a:t>
            </a:r>
            <a:r>
              <a:rPr lang="pl-PL" dirty="0"/>
              <a:t>OPINII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0" y="457200"/>
            <a:ext cx="457200" cy="334963"/>
          </a:xfrm>
          <a:prstGeom prst="rect">
            <a:avLst/>
          </a:prstGeom>
          <a:gradFill>
            <a:gsLst>
              <a:gs pos="0">
                <a:srgbClr val="EF7F00"/>
              </a:gs>
              <a:gs pos="59000">
                <a:srgbClr val="EF7F00"/>
              </a:gs>
              <a:gs pos="100000">
                <a:schemeClr val="bg2"/>
              </a:gs>
            </a:gsLst>
            <a:lin ang="10800000" scaled="1"/>
          </a:gradFill>
        </p:spPr>
        <p:txBody>
          <a:bodyPr/>
          <a:lstStyle/>
          <a:p>
            <a:pPr algn="r">
              <a:defRPr/>
            </a:pPr>
            <a:fld id="{159154E5-4CFE-48B0-B31B-A2D78F56E4D0}" type="slidenum">
              <a:rPr lang="pl-PL" sz="1400" b="1" smtClean="0">
                <a:solidFill>
                  <a:schemeClr val="bg1"/>
                </a:solidFill>
              </a:rPr>
              <a:pPr algn="r">
                <a:defRPr/>
              </a:pPr>
              <a:t>11</a:t>
            </a:fld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67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tekstu 5"/>
          <p:cNvSpPr>
            <a:spLocks noGrp="1"/>
          </p:cNvSpPr>
          <p:nvPr>
            <p:ph type="body" idx="4294967295"/>
          </p:nvPr>
        </p:nvSpPr>
        <p:spPr>
          <a:xfrm>
            <a:off x="454944" y="908720"/>
            <a:ext cx="8363272" cy="543588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139700" indent="0" algn="just">
              <a:buNone/>
            </a:pPr>
            <a:endParaRPr lang="pl-PL" dirty="0" smtClean="0"/>
          </a:p>
          <a:p>
            <a:pPr marL="457200" lvl="0" indent="-4572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l-PL" sz="2900" b="0" dirty="0"/>
              <a:t>PGE Energia Ciepła przeprowadziła w sierpniu wśród klientów indywidualnych, instytucjonalnych, deweloperów oraz architektów </a:t>
            </a:r>
            <a:r>
              <a:rPr lang="pl-PL" sz="2900" b="0" dirty="0" smtClean="0"/>
              <a:t/>
            </a:r>
            <a:br>
              <a:rPr lang="pl-PL" sz="2900" b="0" dirty="0" smtClean="0"/>
            </a:br>
            <a:r>
              <a:rPr lang="pl-PL" sz="2900" b="0" dirty="0" smtClean="0"/>
              <a:t>i </a:t>
            </a:r>
            <a:r>
              <a:rPr lang="pl-PL" sz="2900" b="0" dirty="0"/>
              <a:t>projektantów budynków badania satysfakcji z oferowanych przez spółkę produktu i </a:t>
            </a:r>
            <a:r>
              <a:rPr lang="pl-PL" sz="2900" b="0" dirty="0" smtClean="0"/>
              <a:t>usług.</a:t>
            </a:r>
          </a:p>
          <a:p>
            <a:pPr marL="457200" lvl="0" indent="-457200"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pl-PL" sz="2900" b="0" dirty="0" smtClean="0"/>
          </a:p>
          <a:p>
            <a:pPr marL="457200" lvl="0" indent="-4572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l-PL" sz="2900" b="0" dirty="0" smtClean="0"/>
              <a:t>Aż 70% badanych </a:t>
            </a:r>
            <a:r>
              <a:rPr lang="pl-PL" sz="2900" b="0" dirty="0"/>
              <a:t>klientów wskazało, że są gotowi ponosić większe koszty, w zamian za brak smogu i bezpieczeństwo </a:t>
            </a:r>
            <a:r>
              <a:rPr lang="pl-PL" sz="2900" b="0" dirty="0" smtClean="0"/>
              <a:t>dostaw.</a:t>
            </a:r>
          </a:p>
          <a:p>
            <a:pPr marL="457200" lvl="0" indent="-457200"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pl-PL" sz="2900" b="0" dirty="0" smtClean="0"/>
          </a:p>
          <a:p>
            <a:pPr marL="457200" lvl="0" indent="-45720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pl-PL" sz="2900" b="0" dirty="0" smtClean="0"/>
              <a:t>Ponad 90% klientów </a:t>
            </a:r>
            <a:r>
              <a:rPr lang="pl-PL" sz="2900" b="0" dirty="0"/>
              <a:t>instytucjonalnych i indywidualnych bardzo wysoko oceniła produkt jakim jest ciepło z miejskiej sieci ciepłowniczej, </a:t>
            </a:r>
            <a:r>
              <a:rPr lang="pl-PL" sz="2900" b="0" dirty="0" smtClean="0"/>
              <a:t>zarówno</a:t>
            </a:r>
            <a:br>
              <a:rPr lang="pl-PL" sz="2900" b="0" dirty="0" smtClean="0"/>
            </a:br>
            <a:r>
              <a:rPr lang="pl-PL" sz="2900" b="0" dirty="0" smtClean="0"/>
              <a:t>w </a:t>
            </a:r>
            <a:r>
              <a:rPr lang="pl-PL" sz="2900" b="0" dirty="0"/>
              <a:t>aspekcie ogrzewania budynków, jak i podgrzewania ciepłej </a:t>
            </a:r>
            <a:r>
              <a:rPr lang="pl-PL" sz="2900" b="0" dirty="0" smtClean="0"/>
              <a:t>wody.</a:t>
            </a:r>
            <a:endParaRPr lang="pl-PL" sz="2900" b="0" dirty="0"/>
          </a:p>
          <a:p>
            <a:pPr algn="just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678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oferujemy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665566" y="1268760"/>
            <a:ext cx="8100900" cy="4968552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/>
              <a:t>Opracowujemy analizy techniczne i ekonomiczne optymalnych rozwiązań technicznych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/>
              <a:t>Identyfikujemy potencjalne zagrożenia działalności przedsiębiorstwa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/>
              <a:t>Zapewniamy rozwój systemu, szczególnie w oparciu o systemy kogeneracyjne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/>
              <a:t>Proponujemy możliwość rozwoju zakresu działalności</a:t>
            </a:r>
            <a:endParaRPr lang="pl-PL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/>
              <a:t>Proponujemy wsparcie finansowe </a:t>
            </a:r>
            <a:r>
              <a:rPr lang="pl-PL" sz="2000" dirty="0"/>
              <a:t>w realizacji niezbędnych zadań inwestycyjnych </a:t>
            </a:r>
            <a:endParaRPr lang="pl-PL" sz="20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/>
              <a:t>Jesteśmy </a:t>
            </a:r>
            <a:r>
              <a:rPr lang="pl-PL" sz="2000" dirty="0"/>
              <a:t>zainteresowani długoterminową współpracą, która zapewni korzyści wszystkim interesariuszom realizowanych projektów.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l-PL" sz="2000" dirty="0"/>
          </a:p>
          <a:p>
            <a:pPr algn="ctr"/>
            <a:r>
              <a:rPr lang="pl-PL" sz="2100" dirty="0" smtClean="0">
                <a:solidFill>
                  <a:srgbClr val="FF0000"/>
                </a:solidFill>
              </a:rPr>
              <a:t> </a:t>
            </a:r>
            <a:endParaRPr lang="pl-PL" sz="2100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gradFill>
            <a:gsLst>
              <a:gs pos="0">
                <a:srgbClr val="EF7F00"/>
              </a:gs>
              <a:gs pos="59000">
                <a:srgbClr val="EF7F00"/>
              </a:gs>
              <a:gs pos="100000">
                <a:schemeClr val="bg2"/>
              </a:gs>
            </a:gsLst>
          </a:gradFill>
        </p:spPr>
        <p:txBody>
          <a:bodyPr/>
          <a:lstStyle/>
          <a:p>
            <a:fld id="{FE4C2C7C-400C-42CC-8997-464A70F4A682}" type="slidenum">
              <a:rPr lang="pl-PL" sz="1400" smtClean="0"/>
              <a:pPr/>
              <a:t>12</a:t>
            </a:fld>
            <a:endParaRPr lang="pl-PL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67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5229200"/>
            <a:ext cx="1912888" cy="11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8596" y="437129"/>
            <a:ext cx="8064896" cy="523220"/>
          </a:xfrm>
        </p:spPr>
        <p:txBody>
          <a:bodyPr/>
          <a:lstStyle/>
          <a:p>
            <a:r>
              <a:rPr lang="pl-PL" dirty="0" smtClean="0"/>
              <a:t>Ścieżka do sukcesu</a:t>
            </a:r>
            <a:endParaRPr lang="fr-FR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gradFill>
            <a:gsLst>
              <a:gs pos="0">
                <a:srgbClr val="EF7F00"/>
              </a:gs>
              <a:gs pos="59000">
                <a:srgbClr val="EF7F00"/>
              </a:gs>
              <a:gs pos="100000">
                <a:schemeClr val="bg2"/>
              </a:gs>
            </a:gsLst>
          </a:gradFill>
        </p:spPr>
        <p:txBody>
          <a:bodyPr/>
          <a:lstStyle/>
          <a:p>
            <a:fld id="{FE4C2C7C-400C-42CC-8997-464A70F4A682}" type="slidenum">
              <a:rPr lang="pl-PL" sz="1400" smtClean="0"/>
              <a:pPr/>
              <a:t>13</a:t>
            </a:fld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 flipH="1">
            <a:off x="242679" y="5574269"/>
            <a:ext cx="2698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Analiza możliwych obszarów współpracy</a:t>
            </a:r>
            <a:endParaRPr lang="pl-PL" sz="20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6E2BFA8-3D9B-4977-A56B-E3B6C6839666}"/>
              </a:ext>
            </a:extLst>
          </p:cNvPr>
          <p:cNvSpPr txBox="1"/>
          <p:nvPr/>
        </p:nvSpPr>
        <p:spPr>
          <a:xfrm flipH="1">
            <a:off x="1854434" y="4063774"/>
            <a:ext cx="174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List intencyjny</a:t>
            </a:r>
            <a:endParaRPr lang="pl-PL" sz="2000" dirty="0"/>
          </a:p>
        </p:txBody>
      </p:sp>
      <p:sp>
        <p:nvSpPr>
          <p:cNvPr id="10" name="pole tekstowe 9"/>
          <p:cNvSpPr txBox="1"/>
          <p:nvPr/>
        </p:nvSpPr>
        <p:spPr>
          <a:xfrm flipH="1">
            <a:off x="2405919" y="2813712"/>
            <a:ext cx="3727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Prezentacja wyników, </a:t>
            </a:r>
          </a:p>
          <a:p>
            <a:pPr algn="ctr"/>
            <a:r>
              <a:rPr lang="pl-PL" sz="2000" dirty="0" smtClean="0"/>
              <a:t>oferta wstępna</a:t>
            </a:r>
            <a:endParaRPr lang="pl-PL" sz="2000" dirty="0"/>
          </a:p>
        </p:txBody>
      </p:sp>
      <p:sp>
        <p:nvSpPr>
          <p:cNvPr id="11" name="pole tekstowe 10"/>
          <p:cNvSpPr txBox="1"/>
          <p:nvPr/>
        </p:nvSpPr>
        <p:spPr>
          <a:xfrm flipH="1">
            <a:off x="6348149" y="2546621"/>
            <a:ext cx="2731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Ostateczna oferta współpracy</a:t>
            </a:r>
            <a:endParaRPr lang="pl-PL" sz="2000" dirty="0"/>
          </a:p>
        </p:txBody>
      </p:sp>
      <p:sp>
        <p:nvSpPr>
          <p:cNvPr id="9" name="pole tekstowe 8"/>
          <p:cNvSpPr txBox="1"/>
          <p:nvPr/>
        </p:nvSpPr>
        <p:spPr>
          <a:xfrm flipH="1">
            <a:off x="4657800" y="3841542"/>
            <a:ext cx="374846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Analiza techniczna i ekonomiczna proponowanych rozwiązań</a:t>
            </a:r>
          </a:p>
          <a:p>
            <a:pPr algn="ctr"/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 flipH="1">
            <a:off x="1838896" y="4894977"/>
            <a:ext cx="335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</a:t>
            </a:r>
            <a:r>
              <a:rPr lang="pl-PL" sz="2000" dirty="0" smtClean="0"/>
              <a:t>owołanie zespołu</a:t>
            </a:r>
          </a:p>
          <a:p>
            <a:pPr algn="ctr"/>
            <a:r>
              <a:rPr lang="pl-PL" sz="2000" dirty="0" smtClean="0"/>
              <a:t> projektowego</a:t>
            </a:r>
            <a:endParaRPr lang="pl-PL" sz="2000" dirty="0"/>
          </a:p>
        </p:txBody>
      </p:sp>
      <p:sp>
        <p:nvSpPr>
          <p:cNvPr id="13" name="Kształt 12"/>
          <p:cNvSpPr/>
          <p:nvPr/>
        </p:nvSpPr>
        <p:spPr>
          <a:xfrm rot="4959054" flipH="1">
            <a:off x="1911589" y="-1217951"/>
            <a:ext cx="4383293" cy="8429229"/>
          </a:xfrm>
          <a:prstGeom prst="swooshArrow">
            <a:avLst>
              <a:gd name="adj1" fmla="val 16310"/>
              <a:gd name="adj2" fmla="val 313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Elipsa 13"/>
          <p:cNvSpPr/>
          <p:nvPr/>
        </p:nvSpPr>
        <p:spPr>
          <a:xfrm rot="10800000" flipH="1">
            <a:off x="850976" y="5445224"/>
            <a:ext cx="126541" cy="7290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 rot="10800000" flipH="1">
            <a:off x="2247743" y="4943893"/>
            <a:ext cx="158176" cy="816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 rot="10800000" flipH="1">
            <a:off x="3656976" y="4294490"/>
            <a:ext cx="162672" cy="14233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 rot="10800000" flipH="1">
            <a:off x="4518712" y="3809343"/>
            <a:ext cx="212332" cy="19740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 rot="10800000" flipH="1">
            <a:off x="5508104" y="3112623"/>
            <a:ext cx="241681" cy="21071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 rot="10800000" flipH="1">
            <a:off x="6133788" y="2471915"/>
            <a:ext cx="310420" cy="2371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" name="Grupa 3"/>
          <p:cNvGrpSpPr/>
          <p:nvPr/>
        </p:nvGrpSpPr>
        <p:grpSpPr>
          <a:xfrm rot="10800000" flipH="1">
            <a:off x="6357690" y="977239"/>
            <a:ext cx="1522096" cy="717149"/>
            <a:chOff x="1110496" y="2158046"/>
            <a:chExt cx="1272024" cy="530279"/>
          </a:xfrm>
        </p:grpSpPr>
        <p:sp>
          <p:nvSpPr>
            <p:cNvPr id="20" name="pole tekstowe 19"/>
            <p:cNvSpPr txBox="1"/>
            <p:nvPr/>
          </p:nvSpPr>
          <p:spPr>
            <a:xfrm rot="10800000">
              <a:off x="1744301" y="2252448"/>
              <a:ext cx="6382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>
                  <a:solidFill>
                    <a:schemeClr val="bg1"/>
                  </a:solidFill>
                </a:rPr>
                <a:t>win</a:t>
              </a:r>
              <a:endParaRPr lang="pl-PL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Elipsa 20"/>
            <p:cNvSpPr/>
            <p:nvPr/>
          </p:nvSpPr>
          <p:spPr>
            <a:xfrm rot="10800000">
              <a:off x="1612126" y="2158046"/>
              <a:ext cx="631716" cy="53027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Elipsa 23"/>
            <p:cNvSpPr/>
            <p:nvPr/>
          </p:nvSpPr>
          <p:spPr>
            <a:xfrm rot="10800000">
              <a:off x="1110496" y="2158046"/>
              <a:ext cx="654605" cy="53027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/>
            <p:cNvSpPr txBox="1"/>
            <p:nvPr/>
          </p:nvSpPr>
          <p:spPr>
            <a:xfrm rot="10800000">
              <a:off x="1114960" y="2264041"/>
              <a:ext cx="604019" cy="341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b="1" dirty="0" smtClean="0">
                  <a:solidFill>
                    <a:schemeClr val="bg1"/>
                  </a:solidFill>
                </a:rPr>
                <a:t>win</a:t>
              </a:r>
              <a:endParaRPr lang="pl-PL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Elipsa 25"/>
          <p:cNvSpPr/>
          <p:nvPr/>
        </p:nvSpPr>
        <p:spPr>
          <a:xfrm rot="10800000" flipH="1">
            <a:off x="6573823" y="1808431"/>
            <a:ext cx="356241" cy="27746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 flipH="1">
            <a:off x="3440274" y="1701863"/>
            <a:ext cx="2791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Umowa o współpracę</a:t>
            </a:r>
            <a:endParaRPr lang="pl-PL" sz="2000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1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5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PGE Energia Ciepła – gotowość do współpracy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1043608" y="1240411"/>
            <a:ext cx="7056784" cy="20882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800" dirty="0"/>
              <a:t>Jesteśmy </a:t>
            </a:r>
            <a:r>
              <a:rPr lang="pl-PL" sz="2800" dirty="0" smtClean="0"/>
              <a:t>firmą </a:t>
            </a:r>
            <a:r>
              <a:rPr lang="pl-PL" sz="2800" dirty="0" smtClean="0"/>
              <a:t>ciepłowniczą</a:t>
            </a:r>
            <a:br>
              <a:rPr lang="pl-PL" sz="2800" dirty="0" smtClean="0"/>
            </a:br>
            <a:r>
              <a:rPr lang="pl-PL" sz="2800" dirty="0" smtClean="0"/>
              <a:t>z </a:t>
            </a:r>
            <a:r>
              <a:rPr lang="pl-PL" sz="2800" dirty="0"/>
              <a:t>polskim kapitałem, </a:t>
            </a:r>
            <a:r>
              <a:rPr lang="pl-PL" sz="2800" dirty="0" smtClean="0"/>
              <a:t>bogatym </a:t>
            </a:r>
            <a:r>
              <a:rPr lang="pl-PL" sz="2800" dirty="0"/>
              <a:t>doświadczeniem </a:t>
            </a:r>
            <a:endParaRPr lang="pl-PL" sz="2800" dirty="0" smtClean="0"/>
          </a:p>
          <a:p>
            <a:pPr algn="ctr"/>
            <a:r>
              <a:rPr lang="pl-PL" sz="2800" dirty="0" smtClean="0"/>
              <a:t>i nastawieniem na współpracę. </a:t>
            </a:r>
            <a:r>
              <a:rPr lang="pl-PL" sz="2000" dirty="0">
                <a:solidFill>
                  <a:srgbClr val="FF0000"/>
                </a:solidFill>
              </a:rPr>
              <a:t> 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endParaRPr lang="pl-PL" sz="2000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gradFill>
            <a:gsLst>
              <a:gs pos="0">
                <a:srgbClr val="EF7F00"/>
              </a:gs>
              <a:gs pos="59000">
                <a:srgbClr val="EF7F00"/>
              </a:gs>
              <a:gs pos="100000">
                <a:schemeClr val="bg2"/>
              </a:gs>
            </a:gsLst>
          </a:gradFill>
        </p:spPr>
        <p:txBody>
          <a:bodyPr/>
          <a:lstStyle/>
          <a:p>
            <a:fld id="{FE4C2C7C-400C-42CC-8997-464A70F4A682}" type="slidenum">
              <a:rPr lang="pl-PL" sz="1400" smtClean="0"/>
              <a:pPr/>
              <a:t>14</a:t>
            </a:fld>
            <a:endParaRPr lang="pl-PL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67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501008"/>
            <a:ext cx="2880320" cy="20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ytuł 1"/>
          <p:cNvSpPr txBox="1">
            <a:spLocks/>
          </p:cNvSpPr>
          <p:nvPr/>
        </p:nvSpPr>
        <p:spPr>
          <a:xfrm>
            <a:off x="2541979" y="2276872"/>
            <a:ext cx="4032448" cy="867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/>
              <a:t>Dziękuję za uwagę</a:t>
            </a:r>
            <a:endParaRPr lang="pl-PL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85" y="3284984"/>
            <a:ext cx="3874635" cy="132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4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Grupy Kapitałowej PGE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0" y="457200"/>
            <a:ext cx="457200" cy="334963"/>
          </a:xfrm>
          <a:prstGeom prst="rect">
            <a:avLst/>
          </a:prstGeom>
          <a:gradFill>
            <a:gsLst>
              <a:gs pos="0">
                <a:srgbClr val="EF7F00"/>
              </a:gs>
              <a:gs pos="59000">
                <a:srgbClr val="EF7F00"/>
              </a:gs>
              <a:gs pos="100000">
                <a:schemeClr val="bg2"/>
              </a:gs>
            </a:gsLst>
            <a:lin ang="10800000" scaled="1"/>
          </a:gradFill>
        </p:spPr>
        <p:txBody>
          <a:bodyPr/>
          <a:lstStyle/>
          <a:p>
            <a:pPr algn="r">
              <a:defRPr/>
            </a:pPr>
            <a:fld id="{159154E5-4CFE-48B0-B31B-A2D78F56E4D0}" type="slidenum">
              <a:rPr lang="pl-PL" sz="1400" b="1" smtClean="0">
                <a:solidFill>
                  <a:schemeClr val="bg1"/>
                </a:solidFill>
              </a:rPr>
              <a:pPr algn="r">
                <a:defRPr/>
              </a:pPr>
              <a:t>2</a:t>
            </a:fld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67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1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a 8"/>
          <p:cNvGrpSpPr/>
          <p:nvPr/>
        </p:nvGrpSpPr>
        <p:grpSpPr>
          <a:xfrm>
            <a:off x="203887" y="980728"/>
            <a:ext cx="8721102" cy="5384096"/>
            <a:chOff x="296657" y="1462449"/>
            <a:chExt cx="8721102" cy="5321524"/>
          </a:xfrm>
        </p:grpSpPr>
        <p:sp>
          <p:nvSpPr>
            <p:cNvPr id="10" name="Rectangle 14"/>
            <p:cNvSpPr>
              <a:spLocks noChangeArrowheads="1"/>
            </p:cNvSpPr>
            <p:nvPr/>
          </p:nvSpPr>
          <p:spPr bwMode="gray">
            <a:xfrm>
              <a:off x="2596345" y="1462449"/>
              <a:ext cx="4127430" cy="1143889"/>
            </a:xfrm>
            <a:prstGeom prst="rect">
              <a:avLst/>
            </a:prstGeom>
            <a:solidFill>
              <a:schemeClr val="accent1"/>
            </a:solidFill>
            <a:ln w="38100">
              <a:noFill/>
              <a:miter lim="800000"/>
              <a:headEnd/>
              <a:tailEnd/>
            </a:ln>
          </p:spPr>
          <p:txBody>
            <a:bodyPr wrap="none" lIns="85016" tIns="42543" rIns="85016" bIns="42543" anchor="ctr"/>
            <a:lstStyle/>
            <a:p>
              <a:pPr algn="ctr" defTabSz="930591">
                <a:lnSpc>
                  <a:spcPct val="110000"/>
                </a:lnSpc>
                <a:defRPr/>
              </a:pPr>
              <a:r>
                <a:rPr lang="en-US" sz="1600" b="1" dirty="0">
                  <a:solidFill>
                    <a:prstClr val="white"/>
                  </a:solidFill>
                  <a:cs typeface="Calibri" pitchFamily="34" charset="0"/>
                </a:rPr>
                <a:t>PGE</a:t>
              </a:r>
              <a:r>
                <a:rPr lang="pl-PL" sz="1600" b="1" dirty="0">
                  <a:solidFill>
                    <a:prstClr val="white"/>
                  </a:solidFill>
                  <a:cs typeface="Calibri" pitchFamily="34" charset="0"/>
                </a:rPr>
                <a:t> Polska Grupa Energetyczna S.A</a:t>
              </a:r>
              <a:r>
                <a:rPr lang="pl-PL" sz="1600" b="1" dirty="0" smtClean="0">
                  <a:solidFill>
                    <a:prstClr val="white"/>
                  </a:solidFill>
                  <a:cs typeface="Calibri" pitchFamily="34" charset="0"/>
                </a:rPr>
                <a:t>.</a:t>
              </a:r>
              <a:endParaRPr lang="pl-PL" sz="1600" b="1" dirty="0">
                <a:solidFill>
                  <a:prstClr val="white"/>
                </a:solidFill>
                <a:cs typeface="Calibri" pitchFamily="34" charset="0"/>
              </a:endParaRPr>
            </a:p>
          </p:txBody>
        </p:sp>
        <p:sp>
          <p:nvSpPr>
            <p:cNvPr id="11" name="Rectangle 96"/>
            <p:cNvSpPr>
              <a:spLocks noChangeArrowheads="1"/>
            </p:cNvSpPr>
            <p:nvPr/>
          </p:nvSpPr>
          <p:spPr bwMode="auto">
            <a:xfrm>
              <a:off x="755576" y="1462449"/>
              <a:ext cx="1296000" cy="504000"/>
            </a:xfrm>
            <a:prstGeom prst="rect">
              <a:avLst/>
            </a:prstGeom>
            <a:solidFill>
              <a:srgbClr val="FFFFFF"/>
            </a:solidFill>
            <a:ln w="6350" algn="ctr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defRPr/>
              </a:pPr>
              <a:r>
                <a:rPr lang="pl-PL" sz="900" dirty="0">
                  <a:solidFill>
                    <a:srgbClr val="5A5A50">
                      <a:lumMod val="65000"/>
                      <a:lumOff val="35000"/>
                    </a:srgbClr>
                  </a:solidFill>
                </a:rPr>
                <a:t>PGE Dom Maklerski S.A</a:t>
              </a:r>
              <a:r>
                <a:rPr lang="pl-PL" sz="900" dirty="0" smtClean="0">
                  <a:solidFill>
                    <a:srgbClr val="5A5A50">
                      <a:lumMod val="65000"/>
                      <a:lumOff val="35000"/>
                    </a:srgbClr>
                  </a:solidFill>
                </a:rPr>
                <a:t>.</a:t>
              </a:r>
              <a:endParaRPr lang="pl-PL" sz="900" dirty="0">
                <a:solidFill>
                  <a:srgbClr val="5A5A5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2" name="Rectangle 96"/>
            <p:cNvSpPr>
              <a:spLocks noChangeArrowheads="1"/>
            </p:cNvSpPr>
            <p:nvPr/>
          </p:nvSpPr>
          <p:spPr bwMode="auto">
            <a:xfrm>
              <a:off x="765265" y="2102336"/>
              <a:ext cx="1286311" cy="504000"/>
            </a:xfrm>
            <a:prstGeom prst="rect">
              <a:avLst/>
            </a:prstGeom>
            <a:solidFill>
              <a:srgbClr val="FFFFFF"/>
            </a:solidFill>
            <a:ln w="6350" algn="ctr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/>
              <a:r>
                <a:rPr lang="en-US" sz="900" dirty="0">
                  <a:solidFill>
                    <a:srgbClr val="5A5A50">
                      <a:lumMod val="65000"/>
                      <a:lumOff val="35000"/>
                    </a:srgbClr>
                  </a:solidFill>
                </a:rPr>
                <a:t>PGE Sweden AB </a:t>
              </a:r>
            </a:p>
          </p:txBody>
        </p:sp>
        <p:cxnSp>
          <p:nvCxnSpPr>
            <p:cNvPr id="13" name="Łącznik prosty ze strzałką 12"/>
            <p:cNvCxnSpPr/>
            <p:nvPr/>
          </p:nvCxnSpPr>
          <p:spPr>
            <a:xfrm flipH="1">
              <a:off x="2065395" y="1698469"/>
              <a:ext cx="530967" cy="0"/>
            </a:xfrm>
            <a:prstGeom prst="straightConnector1">
              <a:avLst/>
            </a:prstGeom>
            <a:ln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/>
            <p:nvPr/>
          </p:nvCxnSpPr>
          <p:spPr>
            <a:xfrm flipH="1">
              <a:off x="2065395" y="2328599"/>
              <a:ext cx="530967" cy="0"/>
            </a:xfrm>
            <a:prstGeom prst="straightConnector1">
              <a:avLst/>
            </a:prstGeom>
            <a:ln>
              <a:solidFill>
                <a:srgbClr val="00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>
              <a:off x="2166318" y="1487963"/>
              <a:ext cx="395888" cy="207315"/>
            </a:xfrm>
            <a:prstGeom prst="rect">
              <a:avLst/>
            </a:prstGeom>
            <a:noFill/>
          </p:spPr>
          <p:txBody>
            <a:bodyPr wrap="none" lIns="83317" tIns="41695" rIns="83317" bIns="41695" rtlCol="0">
              <a:sp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tx1">
                      <a:lumMod val="75000"/>
                    </a:schemeClr>
                  </a:solidFill>
                  <a:latin typeface="Neo Sans Pro" pitchFamily="34" charset="0"/>
                  <a:cs typeface="Calibri" pitchFamily="34" charset="0"/>
                </a:defRPr>
              </a:lvl1pPr>
            </a:lstStyle>
            <a:p>
              <a:pPr defTabSz="930591"/>
              <a:r>
                <a:rPr lang="pl-PL" dirty="0" smtClean="0">
                  <a:solidFill>
                    <a:srgbClr val="5A5A50">
                      <a:lumMod val="75000"/>
                    </a:srgbClr>
                  </a:solidFill>
                  <a:latin typeface="+mn-lt"/>
                </a:rPr>
                <a:t>100%</a:t>
              </a:r>
              <a:endParaRPr lang="pl-PL" dirty="0">
                <a:solidFill>
                  <a:srgbClr val="5A5A50">
                    <a:lumMod val="75000"/>
                  </a:srgbClr>
                </a:solidFill>
                <a:latin typeface="+mn-lt"/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2166318" y="2102336"/>
              <a:ext cx="430027" cy="207315"/>
            </a:xfrm>
            <a:prstGeom prst="rect">
              <a:avLst/>
            </a:prstGeom>
            <a:noFill/>
          </p:spPr>
          <p:txBody>
            <a:bodyPr wrap="square" lIns="83317" tIns="41695" rIns="83317" bIns="41695" rtlCol="0">
              <a:sp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tx1">
                      <a:lumMod val="75000"/>
                    </a:schemeClr>
                  </a:solidFill>
                  <a:latin typeface="Neo Sans Pro" pitchFamily="34" charset="0"/>
                  <a:cs typeface="Calibri" pitchFamily="34" charset="0"/>
                </a:defRPr>
              </a:lvl1pPr>
            </a:lstStyle>
            <a:p>
              <a:pPr defTabSz="930591"/>
              <a:r>
                <a:rPr lang="pl-PL" dirty="0" smtClean="0">
                  <a:solidFill>
                    <a:srgbClr val="5A5A50">
                      <a:lumMod val="75000"/>
                    </a:srgbClr>
                  </a:solidFill>
                  <a:latin typeface="+mn-lt"/>
                </a:rPr>
                <a:t>100%</a:t>
              </a:r>
              <a:endParaRPr lang="pl-PL" dirty="0">
                <a:solidFill>
                  <a:srgbClr val="5A5A50">
                    <a:lumMod val="75000"/>
                  </a:srgbClr>
                </a:solidFill>
                <a:latin typeface="+mn-lt"/>
              </a:endParaRPr>
            </a:p>
          </p:txBody>
        </p:sp>
        <p:sp>
          <p:nvSpPr>
            <p:cNvPr id="17" name="Rectangle 96"/>
            <p:cNvSpPr>
              <a:spLocks noChangeArrowheads="1"/>
            </p:cNvSpPr>
            <p:nvPr/>
          </p:nvSpPr>
          <p:spPr bwMode="auto">
            <a:xfrm>
              <a:off x="7257806" y="1462449"/>
              <a:ext cx="1296009" cy="504000"/>
            </a:xfrm>
            <a:prstGeom prst="rect">
              <a:avLst/>
            </a:prstGeom>
            <a:solidFill>
              <a:srgbClr val="FFFFFF"/>
            </a:solidFill>
            <a:ln w="6350" algn="ctr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spcBef>
                  <a:spcPct val="50000"/>
                </a:spcBef>
                <a:defRPr/>
              </a:pPr>
              <a:r>
                <a:rPr lang="pl-PL" sz="900" dirty="0">
                  <a:solidFill>
                    <a:srgbClr val="5A5A50">
                      <a:lumMod val="65000"/>
                      <a:lumOff val="35000"/>
                    </a:srgbClr>
                  </a:solidFill>
                </a:rPr>
                <a:t>PGE Systemy S.A.</a:t>
              </a:r>
            </a:p>
            <a:p>
              <a:pPr algn="ctr" defTabSz="930591">
                <a:spcBef>
                  <a:spcPct val="50000"/>
                </a:spcBef>
                <a:defRPr/>
              </a:pPr>
              <a:r>
                <a:rPr lang="pl-PL" sz="800" i="1" dirty="0" smtClean="0">
                  <a:solidFill>
                    <a:srgbClr val="5A5A50">
                      <a:lumMod val="65000"/>
                      <a:lumOff val="35000"/>
                    </a:srgbClr>
                  </a:solidFill>
                </a:rPr>
                <a:t>CUW IT</a:t>
              </a:r>
              <a:endParaRPr lang="en-US" sz="800" i="1" dirty="0">
                <a:solidFill>
                  <a:srgbClr val="5A5A5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8" name="Rectangle 96"/>
            <p:cNvSpPr>
              <a:spLocks noChangeArrowheads="1"/>
            </p:cNvSpPr>
            <p:nvPr/>
          </p:nvSpPr>
          <p:spPr bwMode="auto">
            <a:xfrm>
              <a:off x="7257816" y="2102338"/>
              <a:ext cx="1296000" cy="504000"/>
            </a:xfrm>
            <a:prstGeom prst="rect">
              <a:avLst/>
            </a:prstGeom>
            <a:solidFill>
              <a:srgbClr val="FFFFFF"/>
            </a:solidFill>
            <a:ln w="6350" algn="ctr">
              <a:solidFill>
                <a:srgbClr val="FFFFFF">
                  <a:lumMod val="65000"/>
                </a:srgbClr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spcBef>
                  <a:spcPct val="50000"/>
                </a:spcBef>
                <a:defRPr/>
              </a:pPr>
              <a:r>
                <a:rPr lang="pl-PL" sz="900" dirty="0">
                  <a:solidFill>
                    <a:srgbClr val="5A5A50">
                      <a:lumMod val="65000"/>
                      <a:lumOff val="35000"/>
                    </a:srgbClr>
                  </a:solidFill>
                </a:rPr>
                <a:t>PGE OKK </a:t>
              </a:r>
              <a:r>
                <a:rPr lang="en-GB" sz="900" dirty="0">
                  <a:solidFill>
                    <a:srgbClr val="5A5A50">
                      <a:lumMod val="65000"/>
                      <a:lumOff val="35000"/>
                    </a:srgbClr>
                  </a:solidFill>
                </a:rPr>
                <a:t>Sp. z o.o</a:t>
              </a:r>
              <a:r>
                <a:rPr lang="en-GB" sz="900" dirty="0">
                  <a:solidFill>
                    <a:srgbClr val="CCCCCC">
                      <a:lumMod val="90000"/>
                    </a:srgbClr>
                  </a:solidFill>
                </a:rPr>
                <a:t>.</a:t>
              </a:r>
              <a:endParaRPr lang="pl-PL" sz="900" dirty="0">
                <a:solidFill>
                  <a:srgbClr val="CCCCCC">
                    <a:lumMod val="90000"/>
                  </a:srgbClr>
                </a:solidFill>
              </a:endParaRPr>
            </a:p>
            <a:p>
              <a:pPr algn="ctr" defTabSz="930591">
                <a:spcBef>
                  <a:spcPct val="50000"/>
                </a:spcBef>
                <a:defRPr/>
              </a:pPr>
              <a:r>
                <a:rPr lang="pl-PL" sz="800" i="1" dirty="0" smtClean="0">
                  <a:solidFill>
                    <a:srgbClr val="5A5A50">
                      <a:lumMod val="65000"/>
                      <a:lumOff val="35000"/>
                    </a:srgbClr>
                  </a:solidFill>
                </a:rPr>
                <a:t>CUW Księgowo-Kadrowy+</a:t>
              </a:r>
              <a:endParaRPr lang="en-US" sz="800" i="1" dirty="0">
                <a:solidFill>
                  <a:srgbClr val="5A5A50">
                    <a:lumMod val="65000"/>
                    <a:lumOff val="35000"/>
                  </a:srgbClr>
                </a:solidFill>
              </a:endParaRPr>
            </a:p>
          </p:txBody>
        </p:sp>
        <p:cxnSp>
          <p:nvCxnSpPr>
            <p:cNvPr id="19" name="Straight Arrow Connector 114"/>
            <p:cNvCxnSpPr>
              <a:cxnSpLocks noChangeShapeType="1"/>
            </p:cNvCxnSpPr>
            <p:nvPr/>
          </p:nvCxnSpPr>
          <p:spPr bwMode="auto">
            <a:xfrm flipH="1">
              <a:off x="6724665" y="1698469"/>
              <a:ext cx="534011" cy="0"/>
            </a:xfrm>
            <a:prstGeom prst="straightConnector1">
              <a:avLst/>
            </a:prstGeom>
            <a:noFill/>
            <a:ln w="9525" algn="ctr">
              <a:solidFill>
                <a:srgbClr val="092D74"/>
              </a:solidFill>
              <a:round/>
              <a:headEnd type="triangle" w="med" len="med"/>
              <a:tailEnd/>
            </a:ln>
          </p:spPr>
        </p:cxnSp>
        <p:cxnSp>
          <p:nvCxnSpPr>
            <p:cNvPr id="20" name="Straight Arrow Connector 114"/>
            <p:cNvCxnSpPr>
              <a:cxnSpLocks noChangeShapeType="1"/>
            </p:cNvCxnSpPr>
            <p:nvPr/>
          </p:nvCxnSpPr>
          <p:spPr bwMode="auto">
            <a:xfrm flipH="1">
              <a:off x="6724659" y="2328599"/>
              <a:ext cx="534011" cy="0"/>
            </a:xfrm>
            <a:prstGeom prst="straightConnector1">
              <a:avLst/>
            </a:prstGeom>
            <a:noFill/>
            <a:ln w="9525" algn="ctr">
              <a:solidFill>
                <a:srgbClr val="092D74"/>
              </a:solidFill>
              <a:round/>
              <a:headEnd type="triangle" w="med" len="med"/>
              <a:tailEnd/>
            </a:ln>
          </p:spPr>
        </p:cxnSp>
        <p:sp>
          <p:nvSpPr>
            <p:cNvPr id="21" name="pole tekstowe 20"/>
            <p:cNvSpPr txBox="1"/>
            <p:nvPr/>
          </p:nvSpPr>
          <p:spPr>
            <a:xfrm>
              <a:off x="6801068" y="1487963"/>
              <a:ext cx="395888" cy="207315"/>
            </a:xfrm>
            <a:prstGeom prst="rect">
              <a:avLst/>
            </a:prstGeom>
            <a:noFill/>
          </p:spPr>
          <p:txBody>
            <a:bodyPr wrap="none" lIns="83317" tIns="41695" rIns="83317" bIns="41695" rtlCol="0">
              <a:sp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tx1">
                      <a:lumMod val="75000"/>
                    </a:schemeClr>
                  </a:solidFill>
                  <a:latin typeface="Neo Sans Pro" pitchFamily="34" charset="0"/>
                  <a:cs typeface="Calibri" pitchFamily="34" charset="0"/>
                </a:defRPr>
              </a:lvl1pPr>
            </a:lstStyle>
            <a:p>
              <a:pPr defTabSz="930591"/>
              <a:r>
                <a:rPr lang="pl-PL" dirty="0">
                  <a:solidFill>
                    <a:srgbClr val="5A5A50">
                      <a:lumMod val="75000"/>
                    </a:srgbClr>
                  </a:solidFill>
                  <a:latin typeface="+mn-lt"/>
                </a:rPr>
                <a:t>100%</a:t>
              </a: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6792421" y="2116541"/>
              <a:ext cx="395888" cy="207315"/>
            </a:xfrm>
            <a:prstGeom prst="rect">
              <a:avLst/>
            </a:prstGeom>
            <a:noFill/>
          </p:spPr>
          <p:txBody>
            <a:bodyPr wrap="none" lIns="83317" tIns="41695" rIns="83317" bIns="41695" rtlCol="0">
              <a:sp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tx1">
                      <a:lumMod val="75000"/>
                    </a:schemeClr>
                  </a:solidFill>
                  <a:latin typeface="Neo Sans Pro" pitchFamily="34" charset="0"/>
                  <a:cs typeface="Calibri" pitchFamily="34" charset="0"/>
                </a:defRPr>
              </a:lvl1pPr>
            </a:lstStyle>
            <a:p>
              <a:pPr defTabSz="930591"/>
              <a:r>
                <a:rPr lang="pl-PL" dirty="0">
                  <a:solidFill>
                    <a:srgbClr val="5A5A50">
                      <a:lumMod val="75000"/>
                    </a:srgbClr>
                  </a:solidFill>
                  <a:latin typeface="+mn-lt"/>
                </a:rPr>
                <a:t>100%</a:t>
              </a:r>
            </a:p>
          </p:txBody>
        </p:sp>
        <p:sp>
          <p:nvSpPr>
            <p:cNvPr id="23" name="Rectangle 97"/>
            <p:cNvSpPr>
              <a:spLocks noChangeArrowheads="1"/>
            </p:cNvSpPr>
            <p:nvPr/>
          </p:nvSpPr>
          <p:spPr bwMode="auto">
            <a:xfrm>
              <a:off x="457127" y="3436736"/>
              <a:ext cx="1378569" cy="98162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spcBef>
                  <a:spcPct val="50000"/>
                </a:spcBef>
                <a:defRPr/>
              </a:pPr>
              <a:r>
                <a:rPr lang="pl-PL" sz="1100" dirty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PGE </a:t>
              </a:r>
              <a:r>
                <a:rPr lang="pl-PL" sz="1100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/>
              </a:r>
              <a:br>
                <a:rPr lang="pl-PL" sz="1100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</a:br>
              <a:r>
                <a:rPr lang="pl-PL" sz="1100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Górnictwo i </a:t>
              </a:r>
              <a:r>
                <a:rPr lang="pl-PL" sz="1100" dirty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Energetyka Konwencjonalna S.A.</a:t>
              </a:r>
            </a:p>
          </p:txBody>
        </p:sp>
        <p:sp>
          <p:nvSpPr>
            <p:cNvPr id="24" name="Rectangle 97"/>
            <p:cNvSpPr>
              <a:spLocks noChangeArrowheads="1"/>
            </p:cNvSpPr>
            <p:nvPr/>
          </p:nvSpPr>
          <p:spPr bwMode="auto">
            <a:xfrm>
              <a:off x="1994616" y="3432525"/>
              <a:ext cx="1203458" cy="94693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spcBef>
                  <a:spcPct val="50000"/>
                </a:spcBef>
                <a:defRPr/>
              </a:pPr>
              <a:r>
                <a:rPr lang="pl-PL" sz="1100" dirty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PGE </a:t>
              </a:r>
              <a:r>
                <a:rPr lang="pl-PL" sz="1100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/>
              </a:r>
              <a:br>
                <a:rPr lang="pl-PL" sz="1100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</a:br>
              <a:r>
                <a:rPr lang="pl-PL" sz="1100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Energia Odnawialna </a:t>
              </a:r>
              <a:r>
                <a:rPr lang="pl-PL" sz="1100" dirty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S.A.</a:t>
              </a:r>
            </a:p>
          </p:txBody>
        </p:sp>
        <p:sp>
          <p:nvSpPr>
            <p:cNvPr id="25" name="Rectangle 97"/>
            <p:cNvSpPr>
              <a:spLocks noChangeArrowheads="1"/>
            </p:cNvSpPr>
            <p:nvPr/>
          </p:nvSpPr>
          <p:spPr bwMode="auto">
            <a:xfrm>
              <a:off x="5216393" y="3424467"/>
              <a:ext cx="1161053" cy="99389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spcBef>
                  <a:spcPct val="50000"/>
                </a:spcBef>
                <a:defRPr/>
              </a:pPr>
              <a:r>
                <a:rPr lang="pl-PL" sz="1100" dirty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PGE </a:t>
              </a:r>
              <a:r>
                <a:rPr lang="pl-PL" sz="1100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/>
              </a:r>
              <a:br>
                <a:rPr lang="pl-PL" sz="1100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</a:br>
              <a:r>
                <a:rPr lang="pl-PL" sz="1100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Dystrybucja </a:t>
              </a:r>
              <a:r>
                <a:rPr lang="pl-PL" sz="1100" dirty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S.A.</a:t>
              </a:r>
            </a:p>
          </p:txBody>
        </p:sp>
        <p:sp>
          <p:nvSpPr>
            <p:cNvPr id="26" name="Rectangle 97"/>
            <p:cNvSpPr>
              <a:spLocks noChangeArrowheads="1"/>
            </p:cNvSpPr>
            <p:nvPr/>
          </p:nvSpPr>
          <p:spPr bwMode="auto">
            <a:xfrm>
              <a:off x="6568937" y="3410323"/>
              <a:ext cx="1031856" cy="993893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spcBef>
                  <a:spcPct val="50000"/>
                </a:spcBef>
                <a:defRPr/>
              </a:pPr>
              <a:r>
                <a:rPr lang="pl-PL" sz="1100" dirty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PGE </a:t>
              </a:r>
              <a:r>
                <a:rPr lang="pl-PL" sz="1100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/>
              </a:r>
              <a:br>
                <a:rPr lang="pl-PL" sz="1100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</a:br>
              <a:r>
                <a:rPr lang="pl-PL" sz="1100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Obrót </a:t>
              </a:r>
              <a:r>
                <a:rPr lang="pl-PL" sz="1100" dirty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S.A.</a:t>
              </a:r>
            </a:p>
          </p:txBody>
        </p:sp>
        <p:sp>
          <p:nvSpPr>
            <p:cNvPr id="27" name="Rectangle 97"/>
            <p:cNvSpPr>
              <a:spLocks noChangeArrowheads="1"/>
            </p:cNvSpPr>
            <p:nvPr/>
          </p:nvSpPr>
          <p:spPr bwMode="auto">
            <a:xfrm>
              <a:off x="7790364" y="3423753"/>
              <a:ext cx="995806" cy="98319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spcBef>
                  <a:spcPct val="50000"/>
                </a:spcBef>
                <a:defRPr/>
              </a:pPr>
              <a:r>
                <a:rPr lang="pl-PL" sz="1100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PGE EJ 1      sp</a:t>
              </a:r>
              <a:r>
                <a:rPr lang="pl-PL" sz="1100" dirty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. z o.o. </a:t>
              </a: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1379771" y="2829726"/>
              <a:ext cx="395888" cy="207315"/>
            </a:xfrm>
            <a:prstGeom prst="rect">
              <a:avLst/>
            </a:prstGeom>
            <a:noFill/>
          </p:spPr>
          <p:txBody>
            <a:bodyPr wrap="none" lIns="83317" tIns="41695" rIns="83317" bIns="41695" rtlCol="0">
              <a:spAutoFit/>
            </a:bodyPr>
            <a:lstStyle/>
            <a:p>
              <a:pPr algn="ctr" defTabSz="930591"/>
              <a:r>
                <a:rPr lang="pl-PL" sz="800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100%</a:t>
              </a:r>
              <a:endParaRPr lang="pl-PL" sz="800" dirty="0">
                <a:solidFill>
                  <a:srgbClr val="5A5A50">
                    <a:lumMod val="75000"/>
                  </a:srgbClr>
                </a:solidFill>
                <a:cs typeface="Calibri" pitchFamily="34" charset="0"/>
              </a:endParaRPr>
            </a:p>
          </p:txBody>
        </p:sp>
        <p:cxnSp>
          <p:nvCxnSpPr>
            <p:cNvPr id="29" name="AutoShape 54"/>
            <p:cNvCxnSpPr>
              <a:cxnSpLocks noChangeShapeType="1"/>
            </p:cNvCxnSpPr>
            <p:nvPr/>
          </p:nvCxnSpPr>
          <p:spPr bwMode="auto">
            <a:xfrm rot="5400000">
              <a:off x="2561439" y="1323487"/>
              <a:ext cx="818136" cy="337910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92D7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0" name="AutoShape 60"/>
            <p:cNvCxnSpPr>
              <a:cxnSpLocks noChangeShapeType="1"/>
            </p:cNvCxnSpPr>
            <p:nvPr/>
          </p:nvCxnSpPr>
          <p:spPr bwMode="auto">
            <a:xfrm rot="5400000">
              <a:off x="3776513" y="3902761"/>
              <a:ext cx="2622862" cy="703"/>
            </a:xfrm>
            <a:prstGeom prst="bentConnector3">
              <a:avLst>
                <a:gd name="adj1" fmla="val 49652"/>
              </a:avLst>
            </a:prstGeom>
            <a:noFill/>
            <a:ln w="9525">
              <a:solidFill>
                <a:srgbClr val="092D7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1" name="AutoShape 59"/>
            <p:cNvCxnSpPr>
              <a:cxnSpLocks noChangeShapeType="1"/>
            </p:cNvCxnSpPr>
            <p:nvPr/>
          </p:nvCxnSpPr>
          <p:spPr bwMode="auto">
            <a:xfrm rot="16200000" flipH="1">
              <a:off x="4671419" y="2594979"/>
              <a:ext cx="818130" cy="84084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92D7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2" name="AutoShape 60"/>
            <p:cNvCxnSpPr>
              <a:cxnSpLocks noChangeShapeType="1"/>
            </p:cNvCxnSpPr>
            <p:nvPr/>
          </p:nvCxnSpPr>
          <p:spPr bwMode="auto">
            <a:xfrm rot="16200000" flipH="1">
              <a:off x="5449038" y="1812145"/>
              <a:ext cx="813405" cy="239706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92D74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3" name="pole tekstowe 32"/>
            <p:cNvSpPr txBox="1"/>
            <p:nvPr/>
          </p:nvSpPr>
          <p:spPr>
            <a:xfrm>
              <a:off x="7585869" y="2829984"/>
              <a:ext cx="344592" cy="207315"/>
            </a:xfrm>
            <a:prstGeom prst="rect">
              <a:avLst/>
            </a:prstGeom>
            <a:noFill/>
          </p:spPr>
          <p:txBody>
            <a:bodyPr wrap="none" lIns="83317" tIns="41695" rIns="83317" bIns="41695" rtlCol="0">
              <a:sp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tx1">
                      <a:lumMod val="75000"/>
                    </a:schemeClr>
                  </a:solidFill>
                  <a:latin typeface="Neo Sans Pro" pitchFamily="34" charset="0"/>
                  <a:cs typeface="Calibri" pitchFamily="34" charset="0"/>
                </a:defRPr>
              </a:lvl1pPr>
            </a:lstStyle>
            <a:p>
              <a:pPr defTabSz="930591"/>
              <a:r>
                <a:rPr lang="pl-PL" dirty="0">
                  <a:solidFill>
                    <a:srgbClr val="5A5A50">
                      <a:lumMod val="75000"/>
                    </a:srgbClr>
                  </a:solidFill>
                  <a:latin typeface="+mn-lt"/>
                </a:rPr>
                <a:t>7</a:t>
              </a:r>
              <a:r>
                <a:rPr lang="pl-PL" dirty="0" smtClean="0">
                  <a:solidFill>
                    <a:srgbClr val="5A5A50">
                      <a:lumMod val="75000"/>
                    </a:srgbClr>
                  </a:solidFill>
                  <a:latin typeface="+mn-lt"/>
                </a:rPr>
                <a:t>0</a:t>
              </a:r>
              <a:r>
                <a:rPr lang="pl-PL" dirty="0">
                  <a:solidFill>
                    <a:srgbClr val="5A5A50">
                      <a:lumMod val="75000"/>
                    </a:srgbClr>
                  </a:solidFill>
                  <a:latin typeface="+mn-lt"/>
                </a:rPr>
                <a:t>%</a:t>
              </a:r>
            </a:p>
          </p:txBody>
        </p:sp>
        <p:cxnSp>
          <p:nvCxnSpPr>
            <p:cNvPr id="34" name="AutoShape 56"/>
            <p:cNvCxnSpPr>
              <a:cxnSpLocks noChangeShapeType="1"/>
            </p:cNvCxnSpPr>
            <p:nvPr/>
          </p:nvCxnSpPr>
          <p:spPr bwMode="auto">
            <a:xfrm rot="16200000" flipH="1">
              <a:off x="6149954" y="1116443"/>
              <a:ext cx="817415" cy="3797203"/>
            </a:xfrm>
            <a:prstGeom prst="bentConnector3">
              <a:avLst>
                <a:gd name="adj1" fmla="val 48858"/>
              </a:avLst>
            </a:prstGeom>
            <a:noFill/>
            <a:ln w="9525">
              <a:solidFill>
                <a:srgbClr val="092D74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5" name="pole tekstowe 34"/>
            <p:cNvSpPr txBox="1"/>
            <p:nvPr/>
          </p:nvSpPr>
          <p:spPr>
            <a:xfrm>
              <a:off x="6164609" y="2830359"/>
              <a:ext cx="395888" cy="207315"/>
            </a:xfrm>
            <a:prstGeom prst="rect">
              <a:avLst/>
            </a:prstGeom>
            <a:noFill/>
          </p:spPr>
          <p:txBody>
            <a:bodyPr wrap="none" lIns="83317" tIns="41695" rIns="83317" bIns="41695" rtlCol="0">
              <a:sp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tx1">
                      <a:lumMod val="75000"/>
                    </a:schemeClr>
                  </a:solidFill>
                  <a:latin typeface="Neo Sans Pro" pitchFamily="34" charset="0"/>
                  <a:cs typeface="Calibri" pitchFamily="34" charset="0"/>
                </a:defRPr>
              </a:lvl1pPr>
            </a:lstStyle>
            <a:p>
              <a:pPr defTabSz="930591"/>
              <a:r>
                <a:rPr lang="pl-PL" dirty="0" smtClean="0">
                  <a:solidFill>
                    <a:srgbClr val="5A5A50">
                      <a:lumMod val="75000"/>
                    </a:srgbClr>
                  </a:solidFill>
                  <a:latin typeface="+mn-lt"/>
                </a:rPr>
                <a:t>100%</a:t>
              </a:r>
              <a:endParaRPr lang="pl-PL" dirty="0">
                <a:solidFill>
                  <a:srgbClr val="5A5A50">
                    <a:lumMod val="75000"/>
                  </a:srgbClr>
                </a:solidFill>
                <a:latin typeface="+mn-lt"/>
              </a:endParaRPr>
            </a:p>
          </p:txBody>
        </p:sp>
        <p:sp>
          <p:nvSpPr>
            <p:cNvPr id="36" name="pole tekstowe 35"/>
            <p:cNvSpPr txBox="1"/>
            <p:nvPr/>
          </p:nvSpPr>
          <p:spPr>
            <a:xfrm>
              <a:off x="4808804" y="2829772"/>
              <a:ext cx="395888" cy="207315"/>
            </a:xfrm>
            <a:prstGeom prst="rect">
              <a:avLst/>
            </a:prstGeom>
            <a:noFill/>
          </p:spPr>
          <p:txBody>
            <a:bodyPr wrap="none" lIns="83317" tIns="41695" rIns="83317" bIns="41695" rtlCol="0">
              <a:sp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tx1">
                      <a:lumMod val="75000"/>
                    </a:schemeClr>
                  </a:solidFill>
                  <a:latin typeface="Neo Sans Pro" pitchFamily="34" charset="0"/>
                  <a:cs typeface="Calibri" pitchFamily="34" charset="0"/>
                </a:defRPr>
              </a:lvl1pPr>
            </a:lstStyle>
            <a:p>
              <a:pPr defTabSz="930591"/>
              <a:r>
                <a:rPr lang="pl-PL" dirty="0" smtClean="0">
                  <a:solidFill>
                    <a:srgbClr val="5A5A50">
                      <a:lumMod val="75000"/>
                    </a:srgbClr>
                  </a:solidFill>
                  <a:latin typeface="+mn-lt"/>
                </a:rPr>
                <a:t>100%</a:t>
              </a:r>
              <a:endParaRPr lang="pl-PL" dirty="0">
                <a:solidFill>
                  <a:srgbClr val="5A5A50">
                    <a:lumMod val="75000"/>
                  </a:srgbClr>
                </a:solidFill>
                <a:latin typeface="+mn-lt"/>
              </a:endParaRPr>
            </a:p>
          </p:txBody>
        </p:sp>
        <p:sp>
          <p:nvSpPr>
            <p:cNvPr id="37" name="pole tekstowe 36"/>
            <p:cNvSpPr txBox="1"/>
            <p:nvPr/>
          </p:nvSpPr>
          <p:spPr>
            <a:xfrm>
              <a:off x="2970507" y="2829726"/>
              <a:ext cx="593381" cy="207315"/>
            </a:xfrm>
            <a:prstGeom prst="rect">
              <a:avLst/>
            </a:prstGeom>
            <a:noFill/>
          </p:spPr>
          <p:txBody>
            <a:bodyPr wrap="square" lIns="83317" tIns="41695" rIns="83317" bIns="41695" rtlCol="0">
              <a:sp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tx1">
                      <a:lumMod val="75000"/>
                    </a:schemeClr>
                  </a:solidFill>
                  <a:latin typeface="Neo Sans Pro" pitchFamily="34" charset="0"/>
                  <a:cs typeface="Calibri" pitchFamily="34" charset="0"/>
                </a:defRPr>
              </a:lvl1pPr>
            </a:lstStyle>
            <a:p>
              <a:pPr defTabSz="930591"/>
              <a:r>
                <a:rPr lang="pl-PL" dirty="0">
                  <a:solidFill>
                    <a:srgbClr val="5A5A50">
                      <a:lumMod val="75000"/>
                    </a:srgbClr>
                  </a:solidFill>
                  <a:latin typeface="+mn-lt"/>
                </a:rPr>
                <a:t>100%</a:t>
              </a:r>
            </a:p>
          </p:txBody>
        </p:sp>
        <p:sp>
          <p:nvSpPr>
            <p:cNvPr id="38" name="Rectangle 97"/>
            <p:cNvSpPr>
              <a:spLocks noChangeArrowheads="1"/>
            </p:cNvSpPr>
            <p:nvPr/>
          </p:nvSpPr>
          <p:spPr bwMode="auto">
            <a:xfrm>
              <a:off x="457126" y="4364571"/>
              <a:ext cx="1378570" cy="499801"/>
            </a:xfrm>
            <a:prstGeom prst="rect">
              <a:avLst/>
            </a:prstGeom>
            <a:solidFill>
              <a:srgbClr val="C4C5CB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spcBef>
                  <a:spcPct val="50000"/>
                </a:spcBef>
                <a:defRPr/>
              </a:pPr>
              <a:r>
                <a:rPr lang="pl-PL" sz="1000" b="1" dirty="0" smtClean="0">
                  <a:solidFill>
                    <a:srgbClr val="5A5A50"/>
                  </a:solidFill>
                </a:rPr>
                <a:t>Wytwarzanie Konwencjonalne</a:t>
              </a:r>
              <a:endParaRPr lang="en-US" sz="1000" b="1" dirty="0">
                <a:solidFill>
                  <a:srgbClr val="5A5A50"/>
                </a:solidFill>
              </a:endParaRPr>
            </a:p>
          </p:txBody>
        </p:sp>
        <p:sp>
          <p:nvSpPr>
            <p:cNvPr id="39" name="Rectangle 97"/>
            <p:cNvSpPr>
              <a:spLocks noChangeArrowheads="1"/>
            </p:cNvSpPr>
            <p:nvPr/>
          </p:nvSpPr>
          <p:spPr bwMode="auto">
            <a:xfrm>
              <a:off x="1994616" y="4384117"/>
              <a:ext cx="1203458" cy="469598"/>
            </a:xfrm>
            <a:prstGeom prst="rect">
              <a:avLst/>
            </a:prstGeom>
            <a:solidFill>
              <a:srgbClr val="C4C5CB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spcBef>
                  <a:spcPct val="50000"/>
                </a:spcBef>
                <a:defRPr/>
              </a:pPr>
              <a:r>
                <a:rPr lang="pl-PL" sz="1000" b="1" dirty="0" smtClean="0">
                  <a:solidFill>
                    <a:srgbClr val="5A5A50"/>
                  </a:solidFill>
                </a:rPr>
                <a:t>Wytwarzanie OZE</a:t>
              </a:r>
              <a:endParaRPr lang="en-US" sz="1000" b="1" dirty="0">
                <a:solidFill>
                  <a:srgbClr val="5A5A50"/>
                </a:solidFill>
              </a:endParaRPr>
            </a:p>
          </p:txBody>
        </p:sp>
        <p:sp>
          <p:nvSpPr>
            <p:cNvPr id="40" name="Rectangle 97"/>
            <p:cNvSpPr>
              <a:spLocks noChangeArrowheads="1"/>
            </p:cNvSpPr>
            <p:nvPr/>
          </p:nvSpPr>
          <p:spPr bwMode="auto">
            <a:xfrm>
              <a:off x="5216392" y="4400303"/>
              <a:ext cx="1161053" cy="481214"/>
            </a:xfrm>
            <a:prstGeom prst="rect">
              <a:avLst/>
            </a:prstGeom>
            <a:solidFill>
              <a:srgbClr val="C4C5CB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spcBef>
                  <a:spcPct val="50000"/>
                </a:spcBef>
                <a:defRPr/>
              </a:pPr>
              <a:r>
                <a:rPr lang="pl-PL" sz="1000" b="1" dirty="0" smtClean="0">
                  <a:solidFill>
                    <a:srgbClr val="5A5A50"/>
                  </a:solidFill>
                </a:rPr>
                <a:t>Operator Systemu Dystrybucyjnego</a:t>
              </a:r>
              <a:endParaRPr lang="en-US" sz="1000" b="1" dirty="0">
                <a:solidFill>
                  <a:srgbClr val="5A5A50"/>
                </a:solidFill>
              </a:endParaRPr>
            </a:p>
          </p:txBody>
        </p:sp>
        <p:sp>
          <p:nvSpPr>
            <p:cNvPr id="41" name="Rectangle 97"/>
            <p:cNvSpPr>
              <a:spLocks noChangeArrowheads="1"/>
            </p:cNvSpPr>
            <p:nvPr/>
          </p:nvSpPr>
          <p:spPr bwMode="auto">
            <a:xfrm>
              <a:off x="6568937" y="4397494"/>
              <a:ext cx="1031856" cy="475636"/>
            </a:xfrm>
            <a:prstGeom prst="rect">
              <a:avLst/>
            </a:prstGeom>
            <a:solidFill>
              <a:srgbClr val="C4C5CB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spcBef>
                  <a:spcPct val="50000"/>
                </a:spcBef>
                <a:defRPr/>
              </a:pPr>
              <a:r>
                <a:rPr lang="pl-PL" sz="1000" b="1" dirty="0" smtClean="0">
                  <a:solidFill>
                    <a:srgbClr val="5A5A50"/>
                  </a:solidFill>
                </a:rPr>
                <a:t>Sprzedaż do OF</a:t>
              </a:r>
              <a:endParaRPr lang="en-US" sz="1000" b="1" dirty="0">
                <a:solidFill>
                  <a:srgbClr val="5A5A50"/>
                </a:solidFill>
              </a:endParaRPr>
            </a:p>
          </p:txBody>
        </p:sp>
        <p:sp>
          <p:nvSpPr>
            <p:cNvPr id="43" name="Rectangle 97"/>
            <p:cNvSpPr>
              <a:spLocks noChangeArrowheads="1"/>
            </p:cNvSpPr>
            <p:nvPr/>
          </p:nvSpPr>
          <p:spPr bwMode="auto">
            <a:xfrm>
              <a:off x="7792284" y="4403533"/>
              <a:ext cx="994745" cy="469597"/>
            </a:xfrm>
            <a:prstGeom prst="rect">
              <a:avLst/>
            </a:prstGeom>
            <a:solidFill>
              <a:srgbClr val="C4C5CB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spcBef>
                  <a:spcPct val="50000"/>
                </a:spcBef>
                <a:defRPr/>
              </a:pPr>
              <a:r>
                <a:rPr lang="pl-PL" sz="1000" b="1" dirty="0" smtClean="0">
                  <a:solidFill>
                    <a:srgbClr val="5A5A50"/>
                  </a:solidFill>
                </a:rPr>
                <a:t>PPEJ</a:t>
              </a:r>
              <a:endParaRPr lang="en-US" sz="1000" b="1" dirty="0">
                <a:solidFill>
                  <a:srgbClr val="5A5A50"/>
                </a:solidFill>
              </a:endParaRPr>
            </a:p>
          </p:txBody>
        </p:sp>
        <p:sp>
          <p:nvSpPr>
            <p:cNvPr id="45" name="Rectangle 97"/>
            <p:cNvSpPr>
              <a:spLocks noChangeArrowheads="1"/>
            </p:cNvSpPr>
            <p:nvPr/>
          </p:nvSpPr>
          <p:spPr bwMode="auto">
            <a:xfrm>
              <a:off x="4357504" y="5201854"/>
              <a:ext cx="1161054" cy="48563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spcBef>
                  <a:spcPct val="50000"/>
                </a:spcBef>
                <a:defRPr/>
              </a:pPr>
              <a:r>
                <a:rPr lang="pl-PL" sz="1100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Spółki EKW i POZ</a:t>
              </a:r>
              <a:endParaRPr lang="pl-PL" sz="1100" dirty="0">
                <a:solidFill>
                  <a:srgbClr val="5A5A50">
                    <a:lumMod val="75000"/>
                  </a:srgbClr>
                </a:solidFill>
                <a:cs typeface="Calibri" pitchFamily="34" charset="0"/>
              </a:endParaRPr>
            </a:p>
          </p:txBody>
        </p:sp>
        <p:sp>
          <p:nvSpPr>
            <p:cNvPr id="46" name="Rectangle 97"/>
            <p:cNvSpPr>
              <a:spLocks noChangeArrowheads="1"/>
            </p:cNvSpPr>
            <p:nvPr/>
          </p:nvSpPr>
          <p:spPr bwMode="auto">
            <a:xfrm>
              <a:off x="4357505" y="5677701"/>
              <a:ext cx="1161053" cy="320152"/>
            </a:xfrm>
            <a:prstGeom prst="rect">
              <a:avLst/>
            </a:prstGeom>
            <a:solidFill>
              <a:srgbClr val="C4C5CB"/>
            </a:solidFill>
            <a:ln w="9525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spcBef>
                  <a:spcPct val="50000"/>
                </a:spcBef>
                <a:defRPr/>
              </a:pPr>
              <a:r>
                <a:rPr lang="pl-PL" sz="1000" b="1" dirty="0" smtClean="0">
                  <a:solidFill>
                    <a:srgbClr val="5A5A50"/>
                  </a:solidFill>
                </a:rPr>
                <a:t>Działalność pomocnicza</a:t>
              </a:r>
              <a:endParaRPr lang="en-US" sz="1000" b="1" dirty="0">
                <a:solidFill>
                  <a:srgbClr val="5A5A50"/>
                </a:solidFill>
              </a:endParaRPr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1187624" y="5517232"/>
              <a:ext cx="1081973" cy="207315"/>
            </a:xfrm>
            <a:prstGeom prst="rect">
              <a:avLst/>
            </a:prstGeom>
            <a:noFill/>
          </p:spPr>
          <p:txBody>
            <a:bodyPr wrap="none" lIns="83317" tIns="41695" rIns="83317" bIns="41695" rtlCol="0">
              <a:sp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tx1">
                      <a:lumMod val="75000"/>
                    </a:schemeClr>
                  </a:solidFill>
                  <a:latin typeface="Neo Sans Pro" pitchFamily="34" charset="0"/>
                  <a:cs typeface="Calibri" pitchFamily="34" charset="0"/>
                </a:defRPr>
              </a:lvl1pPr>
            </a:lstStyle>
            <a:p>
              <a:pPr defTabSz="930591"/>
              <a:r>
                <a:rPr lang="pl-PL" dirty="0" smtClean="0">
                  <a:solidFill>
                    <a:srgbClr val="5A5A50">
                      <a:lumMod val="75000"/>
                    </a:srgbClr>
                  </a:solidFill>
                  <a:latin typeface="+mn-lt"/>
                </a:rPr>
                <a:t>Umowa o zarządzanie</a:t>
              </a:r>
              <a:endParaRPr lang="pl-PL" dirty="0">
                <a:solidFill>
                  <a:srgbClr val="5A5A50">
                    <a:lumMod val="75000"/>
                  </a:srgbClr>
                </a:solidFill>
                <a:latin typeface="+mn-lt"/>
              </a:endParaRPr>
            </a:p>
          </p:txBody>
        </p:sp>
        <p:cxnSp>
          <p:nvCxnSpPr>
            <p:cNvPr id="49" name="AutoShape 60"/>
            <p:cNvCxnSpPr>
              <a:cxnSpLocks noChangeShapeType="1"/>
              <a:endCxn id="45" idx="1"/>
            </p:cNvCxnSpPr>
            <p:nvPr/>
          </p:nvCxnSpPr>
          <p:spPr bwMode="auto">
            <a:xfrm>
              <a:off x="1280930" y="4883472"/>
              <a:ext cx="3076574" cy="561201"/>
            </a:xfrm>
            <a:prstGeom prst="bentConnector3">
              <a:avLst>
                <a:gd name="adj1" fmla="val 173"/>
              </a:avLst>
            </a:prstGeom>
            <a:noFill/>
            <a:ln w="9525">
              <a:solidFill>
                <a:srgbClr val="092D74"/>
              </a:solidFill>
              <a:prstDash val="dash"/>
              <a:miter lim="800000"/>
              <a:headEnd/>
              <a:tailEnd type="triangle" w="med" len="med"/>
            </a:ln>
          </p:spPr>
        </p:cxn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286861" y="3436735"/>
              <a:ext cx="1640519" cy="981625"/>
            </a:xfrm>
            <a:prstGeom prst="rect">
              <a:avLst/>
            </a:prstGeom>
            <a:solidFill>
              <a:srgbClr val="FFFFFF"/>
            </a:solidFill>
            <a:ln w="25400" algn="ctr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spcBef>
                  <a:spcPct val="50000"/>
                </a:spcBef>
                <a:defRPr/>
              </a:pPr>
              <a:r>
                <a:rPr lang="pl-PL" sz="1200" b="1" dirty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PGE </a:t>
              </a:r>
              <a:r>
                <a:rPr lang="pl-PL" sz="1200" b="1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/>
              </a:r>
              <a:br>
                <a:rPr lang="pl-PL" sz="1200" b="1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</a:br>
              <a:r>
                <a:rPr lang="pl-PL" sz="1200" b="1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Energia Ciepła S.A.</a:t>
              </a:r>
            </a:p>
            <a:p>
              <a:pPr algn="ctr" defTabSz="930591">
                <a:spcBef>
                  <a:spcPct val="50000"/>
                </a:spcBef>
                <a:defRPr/>
              </a:pPr>
              <a:r>
                <a:rPr lang="pl-PL" sz="1200" b="1" dirty="0" smtClean="0">
                  <a:solidFill>
                    <a:srgbClr val="5A5A50">
                      <a:lumMod val="75000"/>
                    </a:srgbClr>
                  </a:solidFill>
                  <a:cs typeface="Calibri" pitchFamily="34" charset="0"/>
                </a:rPr>
                <a:t>+ spółki zależne* </a:t>
              </a:r>
              <a:endParaRPr lang="pl-PL" sz="1200" b="1" dirty="0">
                <a:solidFill>
                  <a:srgbClr val="5A5A50">
                    <a:lumMod val="75000"/>
                  </a:srgbClr>
                </a:solidFill>
                <a:cs typeface="Calibri" pitchFamily="34" charset="0"/>
              </a:endParaRPr>
            </a:p>
          </p:txBody>
        </p:sp>
        <p:sp>
          <p:nvSpPr>
            <p:cNvPr id="51" name="pole tekstowe 50"/>
            <p:cNvSpPr txBox="1"/>
            <p:nvPr/>
          </p:nvSpPr>
          <p:spPr>
            <a:xfrm>
              <a:off x="3851920" y="2829727"/>
              <a:ext cx="504056" cy="207315"/>
            </a:xfrm>
            <a:prstGeom prst="rect">
              <a:avLst/>
            </a:prstGeom>
            <a:noFill/>
          </p:spPr>
          <p:txBody>
            <a:bodyPr wrap="square" lIns="83317" tIns="41695" rIns="83317" bIns="41695" rtlCol="0">
              <a:spAutoFit/>
            </a:bodyPr>
            <a:lstStyle>
              <a:defPPr>
                <a:defRPr lang="en-US"/>
              </a:defPPr>
              <a:lvl1pPr algn="ctr">
                <a:defRPr sz="800">
                  <a:solidFill>
                    <a:schemeClr val="tx1">
                      <a:lumMod val="75000"/>
                    </a:schemeClr>
                  </a:solidFill>
                  <a:latin typeface="Neo Sans Pro" pitchFamily="34" charset="0"/>
                  <a:cs typeface="Calibri" pitchFamily="34" charset="0"/>
                </a:defRPr>
              </a:lvl1pPr>
            </a:lstStyle>
            <a:p>
              <a:pPr defTabSz="930591"/>
              <a:r>
                <a:rPr lang="pl-PL" dirty="0" smtClean="0">
                  <a:solidFill>
                    <a:srgbClr val="5A5A50">
                      <a:lumMod val="75000"/>
                    </a:srgbClr>
                  </a:solidFill>
                  <a:latin typeface="+mn-lt"/>
                </a:rPr>
                <a:t>99,51%</a:t>
              </a:r>
              <a:endParaRPr lang="pl-PL" dirty="0">
                <a:solidFill>
                  <a:srgbClr val="5A5A50">
                    <a:lumMod val="75000"/>
                  </a:srgbClr>
                </a:solidFill>
                <a:latin typeface="+mn-lt"/>
              </a:endParaRPr>
            </a:p>
          </p:txBody>
        </p:sp>
        <p:sp>
          <p:nvSpPr>
            <p:cNvPr id="52" name="Rectangle 97"/>
            <p:cNvSpPr>
              <a:spLocks noChangeArrowheads="1"/>
            </p:cNvSpPr>
            <p:nvPr/>
          </p:nvSpPr>
          <p:spPr bwMode="auto">
            <a:xfrm>
              <a:off x="3283266" y="4409871"/>
              <a:ext cx="1644114" cy="454769"/>
            </a:xfrm>
            <a:prstGeom prst="rect">
              <a:avLst/>
            </a:prstGeom>
            <a:solidFill>
              <a:srgbClr val="C4C5CB"/>
            </a:solidFill>
            <a:ln w="25400" algn="ctr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lIns="85016" tIns="42543" rIns="85016" bIns="42543" anchor="ctr"/>
            <a:lstStyle/>
            <a:p>
              <a:pPr algn="ctr" defTabSz="930591">
                <a:spcBef>
                  <a:spcPct val="50000"/>
                </a:spcBef>
                <a:defRPr/>
              </a:pPr>
              <a:r>
                <a:rPr lang="pl-PL" sz="1100" b="1" dirty="0" smtClean="0">
                  <a:solidFill>
                    <a:srgbClr val="5A5A50"/>
                  </a:solidFill>
                </a:rPr>
                <a:t>Kogeneracja</a:t>
              </a:r>
              <a:endParaRPr lang="en-US" sz="1100" b="1" dirty="0">
                <a:solidFill>
                  <a:srgbClr val="5A5A50"/>
                </a:solidFill>
              </a:endParaRPr>
            </a:p>
          </p:txBody>
        </p:sp>
        <p:cxnSp>
          <p:nvCxnSpPr>
            <p:cNvPr id="53" name="AutoShape 54"/>
            <p:cNvCxnSpPr>
              <a:cxnSpLocks noChangeShapeType="1"/>
            </p:cNvCxnSpPr>
            <p:nvPr/>
          </p:nvCxnSpPr>
          <p:spPr bwMode="auto">
            <a:xfrm rot="5400000">
              <a:off x="5160055" y="1325854"/>
              <a:ext cx="818136" cy="337910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92D74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4" name="Łącznik łamany 53"/>
            <p:cNvCxnSpPr>
              <a:endCxn id="24" idx="0"/>
            </p:cNvCxnSpPr>
            <p:nvPr/>
          </p:nvCxnSpPr>
          <p:spPr>
            <a:xfrm rot="10800000" flipV="1">
              <a:off x="2596346" y="3005440"/>
              <a:ext cx="2103013" cy="427084"/>
            </a:xfrm>
            <a:prstGeom prst="bentConnector2">
              <a:avLst/>
            </a:prstGeom>
            <a:noFill/>
            <a:ln w="9525">
              <a:solidFill>
                <a:srgbClr val="092D74"/>
              </a:solidFill>
              <a:miter lim="800000"/>
              <a:headEnd/>
              <a:tailEnd type="triangle" w="med" len="med"/>
            </a:ln>
          </p:spPr>
        </p:cxnSp>
        <p:sp>
          <p:nvSpPr>
            <p:cNvPr id="55" name="pole tekstowe 54"/>
            <p:cNvSpPr txBox="1"/>
            <p:nvPr/>
          </p:nvSpPr>
          <p:spPr>
            <a:xfrm>
              <a:off x="296657" y="6049757"/>
              <a:ext cx="8721102" cy="734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l-PL" sz="14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* PGE Toruń S.A., KOGENERACJA S.A.         EC Zielona Góra S.A., PGE Paliwa sp., z o. o.,       PGE </a:t>
              </a:r>
              <a:r>
                <a:rPr lang="pl-PL" sz="1400" b="1" i="1" dirty="0">
                  <a:solidFill>
                    <a:schemeClr val="accent1">
                      <a:lumMod val="75000"/>
                    </a:schemeClr>
                  </a:solidFill>
                </a:rPr>
                <a:t>G</a:t>
              </a:r>
              <a:r>
                <a:rPr lang="pl-PL" sz="14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az Toruń sp. z o.o., TOREC sp. z o. o.;     PGE Ekoserwis sp. z o.o.</a:t>
              </a:r>
              <a:endParaRPr lang="pl-PL" sz="14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77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Struktura Grupy Kapitałowej PGE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0" y="457200"/>
            <a:ext cx="457200" cy="334963"/>
          </a:xfrm>
          <a:prstGeom prst="rect">
            <a:avLst/>
          </a:prstGeom>
          <a:gradFill>
            <a:gsLst>
              <a:gs pos="0">
                <a:srgbClr val="EF7F00"/>
              </a:gs>
              <a:gs pos="59000">
                <a:srgbClr val="EF7F00"/>
              </a:gs>
              <a:gs pos="100000">
                <a:schemeClr val="bg2"/>
              </a:gs>
            </a:gsLst>
            <a:lin ang="10800000" scaled="1"/>
          </a:gradFill>
        </p:spPr>
        <p:txBody>
          <a:bodyPr/>
          <a:lstStyle/>
          <a:p>
            <a:pPr algn="r">
              <a:defRPr/>
            </a:pPr>
            <a:fld id="{159154E5-4CFE-48B0-B31B-A2D78F56E4D0}" type="slidenum">
              <a:rPr lang="pl-PL" sz="1400" b="1" smtClean="0">
                <a:solidFill>
                  <a:schemeClr val="bg1"/>
                </a:solidFill>
              </a:rPr>
              <a:pPr algn="r">
                <a:defRPr/>
              </a:pPr>
              <a:t>3</a:t>
            </a:fld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67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1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Symbol zastępczy zawartości 2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084" y="1190771"/>
            <a:ext cx="5044028" cy="4792721"/>
          </a:xfrm>
          <a:prstGeom prst="rect">
            <a:avLst/>
          </a:prstGeom>
        </p:spPr>
      </p:pic>
      <p:grpSp>
        <p:nvGrpSpPr>
          <p:cNvPr id="58" name="Grupa 57"/>
          <p:cNvGrpSpPr/>
          <p:nvPr/>
        </p:nvGrpSpPr>
        <p:grpSpPr>
          <a:xfrm>
            <a:off x="4835238" y="908720"/>
            <a:ext cx="4294748" cy="5460646"/>
            <a:chOff x="5277225" y="1208715"/>
            <a:chExt cx="3951279" cy="5460646"/>
          </a:xfrm>
        </p:grpSpPr>
        <p:sp>
          <p:nvSpPr>
            <p:cNvPr id="59" name="AutoShape 32"/>
            <p:cNvSpPr>
              <a:spLocks noChangeArrowheads="1"/>
            </p:cNvSpPr>
            <p:nvPr/>
          </p:nvSpPr>
          <p:spPr bwMode="auto">
            <a:xfrm rot="5400000">
              <a:off x="5384312" y="1108588"/>
              <a:ext cx="564101" cy="764356"/>
            </a:xfrm>
            <a:prstGeom prst="homePlate">
              <a:avLst>
                <a:gd name="adj" fmla="val 18770"/>
              </a:avLst>
            </a:prstGeom>
            <a:solidFill>
              <a:srgbClr val="6633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vert270"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100" b="1" dirty="0" smtClean="0">
                  <a:solidFill>
                    <a:srgbClr val="FFFFFF"/>
                  </a:solidFill>
                </a:rPr>
                <a:t>Wydobycie</a:t>
              </a:r>
              <a:endParaRPr lang="en-U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60" name="AutoShape 33"/>
            <p:cNvSpPr>
              <a:spLocks noChangeArrowheads="1"/>
            </p:cNvSpPr>
            <p:nvPr/>
          </p:nvSpPr>
          <p:spPr bwMode="auto">
            <a:xfrm rot="5400000">
              <a:off x="4003311" y="2988884"/>
              <a:ext cx="3327040" cy="763419"/>
            </a:xfrm>
            <a:prstGeom prst="chevron">
              <a:avLst>
                <a:gd name="adj" fmla="val 16055"/>
              </a:avLst>
            </a:prstGeom>
            <a:solidFill>
              <a:srgbClr val="EF7F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vert270"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100" b="1" dirty="0" smtClean="0">
                  <a:solidFill>
                    <a:srgbClr val="FFFFFF"/>
                  </a:solidFill>
                </a:rPr>
                <a:t>Wytwarzanie</a:t>
              </a:r>
              <a:endParaRPr lang="en-U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61" name="AutoShape 35"/>
            <p:cNvSpPr>
              <a:spLocks noChangeArrowheads="1"/>
            </p:cNvSpPr>
            <p:nvPr/>
          </p:nvSpPr>
          <p:spPr bwMode="auto">
            <a:xfrm rot="5400000">
              <a:off x="5214629" y="5003768"/>
              <a:ext cx="896507" cy="771315"/>
            </a:xfrm>
            <a:prstGeom prst="chevron">
              <a:avLst>
                <a:gd name="adj" fmla="val 24040"/>
              </a:avLst>
            </a:prstGeom>
            <a:solidFill>
              <a:schemeClr val="tx2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vert="vert270"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100" b="1" dirty="0" smtClean="0">
                  <a:solidFill>
                    <a:srgbClr val="FFFFFF"/>
                  </a:solidFill>
                </a:rPr>
                <a:t>Dystrybucja</a:t>
              </a:r>
              <a:endParaRPr lang="en-U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62" name="AutoShape 36"/>
            <p:cNvSpPr>
              <a:spLocks noChangeArrowheads="1"/>
            </p:cNvSpPr>
            <p:nvPr/>
          </p:nvSpPr>
          <p:spPr bwMode="auto">
            <a:xfrm rot="5400000">
              <a:off x="5195566" y="5816389"/>
              <a:ext cx="941589" cy="764356"/>
            </a:xfrm>
            <a:prstGeom prst="chevron">
              <a:avLst>
                <a:gd name="adj" fmla="val 20369"/>
              </a:avLst>
            </a:prstGeom>
            <a:solidFill>
              <a:srgbClr val="FF000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vert270" wrap="none"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l-PL" sz="1100" b="1" dirty="0" smtClean="0">
                  <a:solidFill>
                    <a:srgbClr val="FFFFFF"/>
                  </a:solidFill>
                </a:rPr>
                <a:t>Sprzedaż</a:t>
              </a:r>
              <a:endParaRPr lang="en-US" sz="1100" b="1" dirty="0">
                <a:solidFill>
                  <a:srgbClr val="FFFFFF"/>
                </a:solidFill>
              </a:endParaRPr>
            </a:p>
          </p:txBody>
        </p:sp>
        <p:sp>
          <p:nvSpPr>
            <p:cNvPr id="63" name="Prostokąt 62"/>
            <p:cNvSpPr/>
            <p:nvPr/>
          </p:nvSpPr>
          <p:spPr>
            <a:xfrm>
              <a:off x="6048541" y="1211650"/>
              <a:ext cx="3179963" cy="495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369" tIns="44204" rIns="69604" bIns="44204" rtlCol="0" anchor="t"/>
            <a:lstStyle/>
            <a:p>
              <a:pPr marL="274650" indent="-274650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  <a:buFont typeface="Arial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</a:rPr>
                <a:t>2 </a:t>
              </a:r>
              <a:r>
                <a:rPr lang="pl-PL" sz="1200" dirty="0" smtClean="0">
                  <a:solidFill>
                    <a:srgbClr val="000000"/>
                  </a:solidFill>
                </a:rPr>
                <a:t>kopalnie węgla brunatnego </a:t>
              </a:r>
              <a:r>
                <a:rPr lang="en-US" sz="1200" dirty="0" smtClean="0">
                  <a:solidFill>
                    <a:srgbClr val="000000"/>
                  </a:solidFill>
                </a:rPr>
                <a:t>(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Bełchatów</a:t>
              </a:r>
              <a:r>
                <a:rPr lang="pl-PL" sz="1200" dirty="0" smtClean="0">
                  <a:solidFill>
                    <a:srgbClr val="000000"/>
                  </a:solidFill>
                </a:rPr>
                <a:t>,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Turów</a:t>
              </a:r>
              <a:r>
                <a:rPr lang="en-US" sz="1200" dirty="0">
                  <a:solidFill>
                    <a:srgbClr val="000000"/>
                  </a:solidFill>
                </a:rPr>
                <a:t>)</a:t>
              </a:r>
            </a:p>
            <a:p>
              <a:pPr marL="276157" indent="-276157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  <a:buFont typeface="Arial" pitchFamily="34" charset="0"/>
                <a:buChar char="•"/>
              </a:pPr>
              <a:r>
                <a:rPr lang="pl-PL" sz="1200" dirty="0" smtClean="0">
                  <a:solidFill>
                    <a:srgbClr val="000000"/>
                  </a:solidFill>
                </a:rPr>
                <a:t>Wydobycie: ok. </a:t>
              </a:r>
              <a:r>
                <a:rPr lang="en-US" sz="1200" dirty="0" smtClean="0">
                  <a:solidFill>
                    <a:srgbClr val="000000"/>
                  </a:solidFill>
                </a:rPr>
                <a:t>50</a:t>
              </a:r>
              <a:r>
                <a:rPr lang="pl-PL" sz="1200" dirty="0" smtClean="0">
                  <a:solidFill>
                    <a:srgbClr val="000000"/>
                  </a:solidFill>
                </a:rPr>
                <a:t> mln ton rocznie</a:t>
              </a:r>
              <a:r>
                <a:rPr lang="en-US" sz="1200" dirty="0" smtClean="0">
                  <a:solidFill>
                    <a:srgbClr val="000000"/>
                  </a:solidFill>
                </a:rPr>
                <a:t>.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4" name="Prostokąt 63"/>
            <p:cNvSpPr/>
            <p:nvPr/>
          </p:nvSpPr>
          <p:spPr>
            <a:xfrm>
              <a:off x="6048541" y="1877383"/>
              <a:ext cx="3113714" cy="30184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369" tIns="44204" rIns="88369" bIns="44204" rtlCol="0" anchor="t"/>
            <a:lstStyle/>
            <a:p>
              <a:pPr marL="276157" indent="-276157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  <a:buFont typeface="Arial" pitchFamily="34" charset="0"/>
                <a:buChar char="•"/>
              </a:pPr>
              <a:r>
                <a:rPr lang="pl-PL" sz="1200" dirty="0" smtClean="0">
                  <a:solidFill>
                    <a:srgbClr val="000000"/>
                  </a:solidFill>
                </a:rPr>
                <a:t>Produkcja energii el. netto: </a:t>
              </a:r>
              <a:r>
                <a:rPr lang="en-GB" sz="1200" dirty="0" smtClean="0">
                  <a:solidFill>
                    <a:srgbClr val="000000"/>
                  </a:solidFill>
                </a:rPr>
                <a:t>5</a:t>
              </a:r>
              <a:r>
                <a:rPr lang="pl-PL" sz="1200" dirty="0" smtClean="0">
                  <a:solidFill>
                    <a:srgbClr val="000000"/>
                  </a:solidFill>
                </a:rPr>
                <a:t>6,8</a:t>
              </a:r>
              <a:r>
                <a:rPr lang="en-GB" sz="1200" dirty="0" smtClean="0">
                  <a:solidFill>
                    <a:srgbClr val="000000"/>
                  </a:solidFill>
                </a:rPr>
                <a:t> TWh</a:t>
              </a:r>
            </a:p>
            <a:p>
              <a:pPr marL="276157" indent="-276157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  <a:buFont typeface="Arial" pitchFamily="34" charset="0"/>
                <a:buChar char="•"/>
              </a:pPr>
              <a:r>
                <a:rPr lang="pl-PL" sz="1200" dirty="0" smtClean="0">
                  <a:solidFill>
                    <a:srgbClr val="000000"/>
                  </a:solidFill>
                </a:rPr>
                <a:t>Moc zainstalowana: 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pl-PL" sz="1200" dirty="0" smtClean="0">
                  <a:solidFill>
                    <a:srgbClr val="000000"/>
                  </a:solidFill>
                </a:rPr>
                <a:t>16,3</a:t>
              </a:r>
              <a:r>
                <a:rPr lang="en-GB" sz="1200" dirty="0" smtClean="0">
                  <a:solidFill>
                    <a:srgbClr val="000000"/>
                  </a:solidFill>
                </a:rPr>
                <a:t> GW</a:t>
              </a:r>
            </a:p>
            <a:p>
              <a:pPr marL="276157" indent="-276157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  <a:buFont typeface="Arial" pitchFamily="34" charset="0"/>
                <a:buChar char="•"/>
              </a:pPr>
              <a:r>
                <a:rPr lang="pl-PL" sz="1200" dirty="0" smtClean="0">
                  <a:solidFill>
                    <a:srgbClr val="000000"/>
                  </a:solidFill>
                </a:rPr>
                <a:t>Sprzedaż ciepła: 24,8 mln </a:t>
              </a:r>
              <a:r>
                <a:rPr lang="en-GB" sz="1200" dirty="0" smtClean="0">
                  <a:solidFill>
                    <a:srgbClr val="000000"/>
                  </a:solidFill>
                </a:rPr>
                <a:t>GJ</a:t>
              </a:r>
            </a:p>
            <a:p>
              <a:pPr marL="276157" indent="-276157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  <a:buFont typeface="Arial" pitchFamily="34" charset="0"/>
                <a:buChar char="•"/>
              </a:pPr>
              <a:r>
                <a:rPr lang="en-GB" sz="1200" dirty="0" smtClean="0">
                  <a:solidFill>
                    <a:srgbClr val="000000"/>
                  </a:solidFill>
                </a:rPr>
                <a:t>2 </a:t>
              </a:r>
              <a:r>
                <a:rPr lang="pl-PL" sz="1200" dirty="0" smtClean="0">
                  <a:solidFill>
                    <a:srgbClr val="000000"/>
                  </a:solidFill>
                </a:rPr>
                <a:t>elektrownie opalane węglem brunatnym</a:t>
              </a:r>
              <a:endParaRPr lang="en-GB" sz="1200" dirty="0" smtClean="0">
                <a:solidFill>
                  <a:srgbClr val="000000"/>
                </a:solidFill>
              </a:endParaRPr>
            </a:p>
            <a:p>
              <a:pPr marL="260840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</a:pPr>
              <a:r>
                <a:rPr lang="en-GB" sz="1200" dirty="0" smtClean="0">
                  <a:solidFill>
                    <a:srgbClr val="000000"/>
                  </a:solidFill>
                </a:rPr>
                <a:t>(</a:t>
              </a:r>
              <a:r>
                <a:rPr lang="en-GB" sz="1200" dirty="0" err="1" smtClean="0">
                  <a:solidFill>
                    <a:srgbClr val="000000"/>
                  </a:solidFill>
                </a:rPr>
                <a:t>Bełchatów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pl-PL" sz="1200" dirty="0" smtClean="0">
                  <a:solidFill>
                    <a:srgbClr val="000000"/>
                  </a:solidFill>
                </a:rPr>
                <a:t>i</a:t>
              </a:r>
              <a:r>
                <a:rPr lang="en-GB" sz="1200" dirty="0" smtClean="0">
                  <a:solidFill>
                    <a:srgbClr val="000000"/>
                  </a:solidFill>
                </a:rPr>
                <a:t> Turów)</a:t>
              </a:r>
            </a:p>
            <a:p>
              <a:pPr marL="276157" indent="-276157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  <a:buFont typeface="Arial" pitchFamily="34" charset="0"/>
                <a:buChar char="•"/>
              </a:pPr>
              <a:r>
                <a:rPr lang="pl-PL" sz="1200" dirty="0" smtClean="0">
                  <a:solidFill>
                    <a:srgbClr val="000000"/>
                  </a:solidFill>
                </a:rPr>
                <a:t>3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pl-PL" sz="1200" dirty="0" smtClean="0">
                  <a:solidFill>
                    <a:srgbClr val="000000"/>
                  </a:solidFill>
                </a:rPr>
                <a:t>elektrownie opalane węglem kamiennym</a:t>
              </a:r>
              <a:endParaRPr lang="en-GB" sz="1200" dirty="0" smtClean="0">
                <a:solidFill>
                  <a:srgbClr val="000000"/>
                </a:solidFill>
              </a:endParaRPr>
            </a:p>
            <a:p>
              <a:pPr defTabSz="882125" eaLnBrk="0" fontAlgn="base" hangingPunct="0">
                <a:spcBef>
                  <a:spcPts val="204"/>
                </a:spcBef>
                <a:spcAft>
                  <a:spcPct val="0"/>
                </a:spcAft>
                <a:buSzPct val="95000"/>
              </a:pPr>
              <a:r>
                <a:rPr lang="en-GB" sz="1200" dirty="0" smtClean="0">
                  <a:solidFill>
                    <a:srgbClr val="000000"/>
                  </a:solidFill>
                </a:rPr>
                <a:t>        (Opole</a:t>
              </a:r>
              <a:r>
                <a:rPr lang="pl-PL" sz="1200" dirty="0" smtClean="0">
                  <a:solidFill>
                    <a:srgbClr val="000000"/>
                  </a:solidFill>
                </a:rPr>
                <a:t>, </a:t>
              </a:r>
              <a:r>
                <a:rPr lang="en-GB" sz="1200" dirty="0" err="1" smtClean="0">
                  <a:solidFill>
                    <a:srgbClr val="000000"/>
                  </a:solidFill>
                </a:rPr>
                <a:t>Dolna</a:t>
              </a:r>
              <a:r>
                <a:rPr lang="en-GB" sz="1200" dirty="0" smtClean="0">
                  <a:solidFill>
                    <a:srgbClr val="000000"/>
                  </a:solidFill>
                </a:rPr>
                <a:t> Odra</a:t>
              </a:r>
              <a:r>
                <a:rPr lang="pl-PL" sz="1200" dirty="0" smtClean="0">
                  <a:solidFill>
                    <a:srgbClr val="000000"/>
                  </a:solidFill>
                </a:rPr>
                <a:t>, Rybnik</a:t>
              </a:r>
              <a:r>
                <a:rPr lang="en-GB" sz="1200" dirty="0" smtClean="0">
                  <a:solidFill>
                    <a:srgbClr val="000000"/>
                  </a:solidFill>
                </a:rPr>
                <a:t>)</a:t>
              </a:r>
            </a:p>
            <a:p>
              <a:pPr marL="276157" indent="-276157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  <a:buFont typeface="Arial" pitchFamily="34" charset="0"/>
                <a:buChar char="•"/>
              </a:pPr>
              <a:r>
                <a:rPr lang="pl-PL" sz="1200" dirty="0" smtClean="0">
                  <a:solidFill>
                    <a:srgbClr val="000000"/>
                  </a:solidFill>
                </a:rPr>
                <a:t>Skojarzone wytwarzanie ciepła i energii elektrycznej </a:t>
              </a:r>
              <a:r>
                <a:rPr lang="en-GB" sz="1200" dirty="0" smtClean="0">
                  <a:solidFill>
                    <a:srgbClr val="000000"/>
                  </a:solidFill>
                </a:rPr>
                <a:t>(</a:t>
              </a:r>
              <a:r>
                <a:rPr lang="pl-PL" sz="1200" dirty="0" smtClean="0">
                  <a:solidFill>
                    <a:srgbClr val="000000"/>
                  </a:solidFill>
                </a:rPr>
                <a:t>jednostki gazowe w 7 lokalizacjach, jednostki </a:t>
              </a:r>
              <a:r>
                <a:rPr lang="pl-PL" sz="1200" dirty="0" err="1" smtClean="0">
                  <a:solidFill>
                    <a:srgbClr val="000000"/>
                  </a:solidFill>
                </a:rPr>
                <a:t>biomasowe</a:t>
              </a:r>
              <a:r>
                <a:rPr lang="pl-PL" sz="1200" dirty="0" smtClean="0">
                  <a:solidFill>
                    <a:srgbClr val="000000"/>
                  </a:solidFill>
                </a:rPr>
                <a:t> w 2 lokalizacjach</a:t>
              </a:r>
              <a:r>
                <a:rPr lang="en-GB" sz="1200" dirty="0" smtClean="0">
                  <a:solidFill>
                    <a:srgbClr val="000000"/>
                  </a:solidFill>
                </a:rPr>
                <a:t>)</a:t>
              </a:r>
              <a:endParaRPr lang="pl-PL" sz="1200" dirty="0" smtClean="0">
                <a:solidFill>
                  <a:srgbClr val="000000"/>
                </a:solidFill>
              </a:endParaRPr>
            </a:p>
            <a:p>
              <a:pPr marL="276157" indent="-276157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  <a:buFont typeface="Arial" pitchFamily="34" charset="0"/>
                <a:buChar char="•"/>
              </a:pPr>
              <a:r>
                <a:rPr lang="pl-PL" sz="1200" dirty="0" smtClean="0">
                  <a:solidFill>
                    <a:srgbClr val="000000"/>
                  </a:solidFill>
                </a:rPr>
                <a:t>Elektrownie wodne </a:t>
              </a:r>
              <a:r>
                <a:rPr lang="en-GB" sz="1200" dirty="0" smtClean="0">
                  <a:solidFill>
                    <a:srgbClr val="000000"/>
                  </a:solidFill>
                </a:rPr>
                <a:t>(</a:t>
              </a:r>
              <a:r>
                <a:rPr lang="pl-PL" sz="1200" dirty="0" smtClean="0">
                  <a:solidFill>
                    <a:srgbClr val="000000"/>
                  </a:solidFill>
                </a:rPr>
                <a:t>elektrownie wodne o mocy ok.</a:t>
              </a:r>
              <a:r>
                <a:rPr lang="en-GB" sz="1200" dirty="0" smtClean="0">
                  <a:solidFill>
                    <a:srgbClr val="000000"/>
                  </a:solidFill>
                </a:rPr>
                <a:t> 9</a:t>
              </a:r>
              <a:r>
                <a:rPr lang="pl-PL" sz="1200" dirty="0" smtClean="0">
                  <a:solidFill>
                    <a:srgbClr val="000000"/>
                  </a:solidFill>
                </a:rPr>
                <a:t>6</a:t>
              </a:r>
              <a:r>
                <a:rPr lang="en-GB" sz="1200" dirty="0" smtClean="0">
                  <a:solidFill>
                    <a:srgbClr val="000000"/>
                  </a:solidFill>
                </a:rPr>
                <a:t> MW, </a:t>
              </a:r>
              <a:r>
                <a:rPr lang="pl-PL" sz="1200" dirty="0" smtClean="0">
                  <a:solidFill>
                    <a:srgbClr val="000000"/>
                  </a:solidFill>
                </a:rPr>
                <a:t>ESP przepływowe  - 287 MW, ESP</a:t>
              </a:r>
              <a:r>
                <a:rPr lang="en-GB" sz="1200" dirty="0" smtClean="0">
                  <a:solidFill>
                    <a:srgbClr val="000000"/>
                  </a:solidFill>
                </a:rPr>
                <a:t>1</a:t>
              </a:r>
              <a:r>
                <a:rPr lang="pl-PL" sz="1200" dirty="0" smtClean="0">
                  <a:solidFill>
                    <a:srgbClr val="000000"/>
                  </a:solidFill>
                </a:rPr>
                <a:t> - 256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pl-PL" sz="1200" dirty="0" smtClean="0">
                  <a:solidFill>
                    <a:srgbClr val="000000"/>
                  </a:solidFill>
                </a:rPr>
                <a:t>M</a:t>
              </a:r>
              <a:r>
                <a:rPr lang="en-GB" sz="1200" dirty="0" smtClean="0">
                  <a:solidFill>
                    <a:srgbClr val="000000"/>
                  </a:solidFill>
                </a:rPr>
                <a:t>W)</a:t>
              </a:r>
              <a:endParaRPr lang="pl-PL" sz="1200" dirty="0" smtClean="0">
                <a:solidFill>
                  <a:srgbClr val="000000"/>
                </a:solidFill>
              </a:endParaRPr>
            </a:p>
            <a:p>
              <a:pPr marL="276157" indent="-276157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  <a:buFont typeface="Arial" pitchFamily="34" charset="0"/>
                <a:buChar char="•"/>
              </a:pPr>
              <a:r>
                <a:rPr lang="pl-PL" sz="1200" dirty="0" smtClean="0">
                  <a:solidFill>
                    <a:srgbClr val="000000"/>
                  </a:solidFill>
                </a:rPr>
                <a:t>Farmy wiatrowe: </a:t>
              </a:r>
              <a:r>
                <a:rPr lang="en-GB" sz="1200" dirty="0" smtClean="0">
                  <a:solidFill>
                    <a:srgbClr val="000000"/>
                  </a:solidFill>
                </a:rPr>
                <a:t>5</a:t>
              </a:r>
              <a:r>
                <a:rPr lang="pl-PL" sz="1200" dirty="0" smtClean="0">
                  <a:solidFill>
                    <a:srgbClr val="000000"/>
                  </a:solidFill>
                </a:rPr>
                <a:t>50</a:t>
              </a:r>
              <a:r>
                <a:rPr lang="en-GB" sz="1200" dirty="0" smtClean="0">
                  <a:solidFill>
                    <a:srgbClr val="000000"/>
                  </a:solidFill>
                </a:rPr>
                <a:t> MW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65" name="Prostokąt 64"/>
            <p:cNvSpPr/>
            <p:nvPr/>
          </p:nvSpPr>
          <p:spPr>
            <a:xfrm>
              <a:off x="6048541" y="4941170"/>
              <a:ext cx="3095459" cy="8045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369" tIns="44204" rIns="88369" bIns="442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74650" indent="-274650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  <a:buFont typeface="Arial" pitchFamily="34" charset="0"/>
                <a:buChar char="•"/>
              </a:pPr>
              <a:r>
                <a:rPr lang="pl-PL" sz="1200" dirty="0" smtClean="0">
                  <a:solidFill>
                    <a:srgbClr val="000000"/>
                  </a:solidFill>
                </a:rPr>
                <a:t>Dystrybuowana energia: </a:t>
              </a:r>
              <a:r>
                <a:rPr lang="en-GB" sz="1200" dirty="0" smtClean="0">
                  <a:solidFill>
                    <a:srgbClr val="000000"/>
                  </a:solidFill>
                </a:rPr>
                <a:t>3</a:t>
              </a:r>
              <a:r>
                <a:rPr lang="pl-PL" sz="1200" dirty="0" smtClean="0">
                  <a:solidFill>
                    <a:srgbClr val="000000"/>
                  </a:solidFill>
                </a:rPr>
                <a:t>5,</a:t>
              </a:r>
              <a:r>
                <a:rPr lang="en-GB" sz="1200" dirty="0" smtClean="0">
                  <a:solidFill>
                    <a:srgbClr val="000000"/>
                  </a:solidFill>
                </a:rPr>
                <a:t>3</a:t>
              </a:r>
              <a:r>
                <a:rPr lang="pl-PL" sz="1200" dirty="0" smtClean="0">
                  <a:solidFill>
                    <a:srgbClr val="000000"/>
                  </a:solidFill>
                </a:rPr>
                <a:t>4</a:t>
              </a:r>
              <a:r>
                <a:rPr lang="en-GB" sz="1200" dirty="0" smtClean="0">
                  <a:solidFill>
                    <a:srgbClr val="000000"/>
                  </a:solidFill>
                </a:rPr>
                <a:t> TWh</a:t>
              </a:r>
            </a:p>
            <a:p>
              <a:pPr marL="276157" indent="-276157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  <a:buFont typeface="Arial" pitchFamily="34" charset="0"/>
                <a:buChar char="•"/>
              </a:pPr>
              <a:r>
                <a:rPr lang="pl-PL" sz="1200" dirty="0" smtClean="0">
                  <a:solidFill>
                    <a:srgbClr val="000000"/>
                  </a:solidFill>
                </a:rPr>
                <a:t>Długość sieci</a:t>
              </a:r>
              <a:r>
                <a:rPr lang="en-GB" sz="1200" dirty="0" smtClean="0">
                  <a:solidFill>
                    <a:srgbClr val="000000"/>
                  </a:solidFill>
                </a:rPr>
                <a:t>: 28</a:t>
              </a:r>
              <a:r>
                <a:rPr lang="pl-PL" sz="1200" dirty="0" smtClean="0">
                  <a:solidFill>
                    <a:srgbClr val="000000"/>
                  </a:solidFill>
                </a:rPr>
                <a:t>7</a:t>
              </a:r>
              <a:r>
                <a:rPr lang="pl-PL" sz="1200" dirty="0">
                  <a:solidFill>
                    <a:srgbClr val="000000"/>
                  </a:solidFill>
                </a:rPr>
                <a:t> </a:t>
              </a:r>
              <a:r>
                <a:rPr lang="pl-PL" sz="1200" dirty="0" smtClean="0">
                  <a:solidFill>
                    <a:srgbClr val="000000"/>
                  </a:solidFill>
                </a:rPr>
                <a:t>864</a:t>
              </a:r>
              <a:r>
                <a:rPr lang="en-GB" sz="1200" dirty="0" smtClean="0">
                  <a:solidFill>
                    <a:srgbClr val="000000"/>
                  </a:solidFill>
                </a:rPr>
                <a:t> km</a:t>
              </a:r>
            </a:p>
            <a:p>
              <a:pPr marL="276157" indent="-276157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  <a:buFont typeface="Arial" pitchFamily="34" charset="0"/>
                <a:buChar char="•"/>
              </a:pPr>
              <a:r>
                <a:rPr lang="pl-PL" sz="1200" dirty="0" smtClean="0">
                  <a:solidFill>
                    <a:srgbClr val="000000"/>
                  </a:solidFill>
                </a:rPr>
                <a:t>Liczba stacji</a:t>
              </a:r>
              <a:r>
                <a:rPr lang="en-GB" sz="1200" dirty="0" smtClean="0">
                  <a:solidFill>
                    <a:srgbClr val="000000"/>
                  </a:solidFill>
                </a:rPr>
                <a:t>: 9</a:t>
              </a:r>
              <a:r>
                <a:rPr lang="pl-PL" sz="1200" dirty="0" smtClean="0">
                  <a:solidFill>
                    <a:srgbClr val="000000"/>
                  </a:solidFill>
                </a:rPr>
                <a:t>3 493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  <p:sp>
          <p:nvSpPr>
            <p:cNvPr id="66" name="Prostokąt 65"/>
            <p:cNvSpPr/>
            <p:nvPr/>
          </p:nvSpPr>
          <p:spPr>
            <a:xfrm>
              <a:off x="6048541" y="5821752"/>
              <a:ext cx="3095459" cy="7095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8369" tIns="44204" rIns="88369" bIns="442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76157" lvl="1" indent="-276157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  <a:buFont typeface="Arial" pitchFamily="34" charset="0"/>
                <a:buChar char="•"/>
              </a:pPr>
              <a:r>
                <a:rPr lang="pl-PL" sz="1200" dirty="0" smtClean="0">
                  <a:solidFill>
                    <a:srgbClr val="000000"/>
                  </a:solidFill>
                </a:rPr>
                <a:t>Klienci końcowi: 40,43</a:t>
              </a:r>
              <a:r>
                <a:rPr lang="en-GB" sz="1200" dirty="0" smtClean="0">
                  <a:solidFill>
                    <a:srgbClr val="000000"/>
                  </a:solidFill>
                </a:rPr>
                <a:t> TWh</a:t>
              </a:r>
            </a:p>
            <a:p>
              <a:pPr marL="276157" lvl="1" indent="-276157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  <a:buFont typeface="Arial" pitchFamily="34" charset="0"/>
                <a:buChar char="•"/>
              </a:pPr>
              <a:r>
                <a:rPr lang="pl-PL" sz="1200" dirty="0" smtClean="0">
                  <a:solidFill>
                    <a:srgbClr val="000000"/>
                  </a:solidFill>
                </a:rPr>
                <a:t>Rynek hurtowy: 22,67 </a:t>
              </a:r>
              <a:r>
                <a:rPr lang="en-GB" sz="1200" dirty="0" err="1" smtClean="0">
                  <a:solidFill>
                    <a:srgbClr val="000000"/>
                  </a:solidFill>
                </a:rPr>
                <a:t>TWh</a:t>
              </a:r>
              <a:endParaRPr lang="en-GB" sz="1200" dirty="0" smtClean="0">
                <a:solidFill>
                  <a:srgbClr val="000000"/>
                </a:solidFill>
              </a:endParaRPr>
            </a:p>
            <a:p>
              <a:pPr marL="276157" lvl="1" indent="-276157" defTabSz="882125" eaLnBrk="0" fontAlgn="base" hangingPunct="0">
                <a:spcBef>
                  <a:spcPts val="204"/>
                </a:spcBef>
                <a:spcAft>
                  <a:spcPct val="0"/>
                </a:spcAft>
                <a:buClr>
                  <a:srgbClr val="EF7F00"/>
                </a:buClr>
                <a:buSzPct val="95000"/>
                <a:buFont typeface="Arial" pitchFamily="34" charset="0"/>
                <a:buChar char="•"/>
              </a:pPr>
              <a:r>
                <a:rPr lang="pl-PL" sz="1200" dirty="0" smtClean="0">
                  <a:solidFill>
                    <a:srgbClr val="000000"/>
                  </a:solidFill>
                </a:rPr>
                <a:t>Rynek bilansujący:</a:t>
              </a:r>
              <a:r>
                <a:rPr lang="en-GB" sz="1200" dirty="0" smtClean="0">
                  <a:solidFill>
                    <a:srgbClr val="000000"/>
                  </a:solidFill>
                </a:rPr>
                <a:t> </a:t>
              </a:r>
              <a:r>
                <a:rPr lang="pl-PL" sz="1200" dirty="0" smtClean="0">
                  <a:solidFill>
                    <a:srgbClr val="000000"/>
                  </a:solidFill>
                </a:rPr>
                <a:t>2,68</a:t>
              </a:r>
              <a:r>
                <a:rPr lang="en-GB" sz="1200" dirty="0" smtClean="0">
                  <a:solidFill>
                    <a:srgbClr val="000000"/>
                  </a:solidFill>
                </a:rPr>
                <a:t> TWh</a:t>
              </a:r>
              <a:endParaRPr lang="en-GB" sz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1588994" y="5461476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559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Strategia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0" y="457200"/>
            <a:ext cx="457200" cy="334963"/>
          </a:xfrm>
          <a:prstGeom prst="rect">
            <a:avLst/>
          </a:prstGeom>
          <a:gradFill>
            <a:gsLst>
              <a:gs pos="0">
                <a:srgbClr val="EF7F00"/>
              </a:gs>
              <a:gs pos="59000">
                <a:srgbClr val="EF7F00"/>
              </a:gs>
              <a:gs pos="100000">
                <a:schemeClr val="bg2"/>
              </a:gs>
            </a:gsLst>
            <a:lin ang="10800000" scaled="1"/>
          </a:gradFill>
        </p:spPr>
        <p:txBody>
          <a:bodyPr/>
          <a:lstStyle/>
          <a:p>
            <a:pPr algn="r">
              <a:defRPr/>
            </a:pPr>
            <a:fld id="{159154E5-4CFE-48B0-B31B-A2D78F56E4D0}" type="slidenum">
              <a:rPr lang="pl-PL" sz="1400" b="1" smtClean="0">
                <a:solidFill>
                  <a:schemeClr val="bg1"/>
                </a:solidFill>
              </a:rPr>
              <a:pPr algn="r">
                <a:defRPr/>
              </a:pPr>
              <a:t>4</a:t>
            </a:fld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67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1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64517"/>
            <a:ext cx="8813213" cy="508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9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PGE Energia Ciepła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0" y="457200"/>
            <a:ext cx="457200" cy="334963"/>
          </a:xfrm>
          <a:prstGeom prst="rect">
            <a:avLst/>
          </a:prstGeom>
          <a:gradFill>
            <a:gsLst>
              <a:gs pos="0">
                <a:srgbClr val="EF7F00"/>
              </a:gs>
              <a:gs pos="59000">
                <a:srgbClr val="EF7F00"/>
              </a:gs>
              <a:gs pos="100000">
                <a:schemeClr val="bg2"/>
              </a:gs>
            </a:gsLst>
            <a:lin ang="10800000" scaled="1"/>
          </a:gradFill>
        </p:spPr>
        <p:txBody>
          <a:bodyPr/>
          <a:lstStyle/>
          <a:p>
            <a:pPr algn="r">
              <a:defRPr/>
            </a:pPr>
            <a:fld id="{159154E5-4CFE-48B0-B31B-A2D78F56E4D0}" type="slidenum">
              <a:rPr lang="pl-PL" sz="1400" b="1" smtClean="0">
                <a:solidFill>
                  <a:schemeClr val="bg1"/>
                </a:solidFill>
              </a:rPr>
              <a:pPr algn="r">
                <a:defRPr/>
              </a:pPr>
              <a:t>5</a:t>
            </a:fld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67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1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539552" y="1174763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9646"/>
              </a:buClr>
              <a:buFont typeface="Wingdings" panose="05000000000000000000" pitchFamily="2" charset="2"/>
              <a:buChar char="ü"/>
            </a:pPr>
            <a:r>
              <a:rPr lang="pl-PL" dirty="0" smtClean="0"/>
              <a:t>Spółka </a:t>
            </a:r>
            <a:r>
              <a:rPr lang="pl-PL" dirty="0"/>
              <a:t>Grupy Kapitałowej PGE, </a:t>
            </a:r>
            <a:r>
              <a:rPr lang="pl-PL" b="1" dirty="0" smtClean="0"/>
              <a:t>lider Linii Biznesowej Ciepłownictwo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powstałej w </a:t>
            </a:r>
            <a:r>
              <a:rPr lang="pl-PL" dirty="0"/>
              <a:t>ramach </a:t>
            </a:r>
            <a:r>
              <a:rPr lang="pl-PL" b="1" dirty="0"/>
              <a:t>Strategii </a:t>
            </a:r>
            <a:r>
              <a:rPr lang="pl-PL" b="1" dirty="0" smtClean="0"/>
              <a:t>Ciepłownictwa Grupy Kapitałowej PGE.</a:t>
            </a:r>
            <a:endParaRPr lang="pl-PL" dirty="0"/>
          </a:p>
          <a:p>
            <a:pPr marL="285750" indent="-285750">
              <a:lnSpc>
                <a:spcPct val="150000"/>
              </a:lnSpc>
              <a:buClr>
                <a:srgbClr val="F79646"/>
              </a:buClr>
              <a:buFont typeface="Wingdings" panose="05000000000000000000" pitchFamily="2" charset="2"/>
              <a:buChar char="ü"/>
            </a:pPr>
            <a:r>
              <a:rPr lang="pl-PL" dirty="0" smtClean="0"/>
              <a:t>Największy </a:t>
            </a:r>
            <a:r>
              <a:rPr lang="pl-PL" dirty="0"/>
              <a:t>w Polsce producent </a:t>
            </a:r>
            <a:r>
              <a:rPr lang="pl-PL" dirty="0" smtClean="0"/>
              <a:t>energii elektrycznej </a:t>
            </a:r>
            <a:r>
              <a:rPr lang="pl-PL" dirty="0"/>
              <a:t>i </a:t>
            </a:r>
            <a:r>
              <a:rPr lang="pl-PL" dirty="0" smtClean="0"/>
              <a:t>ciepła w </a:t>
            </a:r>
            <a:r>
              <a:rPr lang="pl-PL" dirty="0"/>
              <a:t>procesie wysokosprawnej </a:t>
            </a:r>
            <a:r>
              <a:rPr lang="pl-PL" dirty="0" smtClean="0"/>
              <a:t>kogeneracji. </a:t>
            </a:r>
          </a:p>
          <a:p>
            <a:pPr marL="285750" indent="-285750">
              <a:lnSpc>
                <a:spcPct val="150000"/>
              </a:lnSpc>
              <a:buClr>
                <a:srgbClr val="F79646"/>
              </a:buClr>
              <a:buFont typeface="Wingdings" panose="05000000000000000000" pitchFamily="2" charset="2"/>
              <a:buChar char="ü"/>
            </a:pPr>
            <a:r>
              <a:rPr lang="pl-PL" dirty="0" smtClean="0"/>
              <a:t>Producent </a:t>
            </a:r>
            <a:r>
              <a:rPr lang="pl-PL" dirty="0"/>
              <a:t>i dostawca ciepła w </a:t>
            </a:r>
            <a:r>
              <a:rPr lang="pl-PL" dirty="0" smtClean="0"/>
              <a:t>wielu największych polskich </a:t>
            </a:r>
            <a:r>
              <a:rPr lang="pl-PL" dirty="0" smtClean="0"/>
              <a:t>miastach,</a:t>
            </a:r>
            <a:br>
              <a:rPr lang="pl-PL" dirty="0" smtClean="0"/>
            </a:br>
            <a:r>
              <a:rPr lang="pl-PL" dirty="0" smtClean="0"/>
              <a:t>stworzona </a:t>
            </a:r>
            <a:r>
              <a:rPr lang="pl-PL" dirty="0" smtClean="0"/>
              <a:t>na bazie przejętych w 2017 r. aktywów EDF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powiększonych </a:t>
            </a:r>
            <a:r>
              <a:rPr lang="pl-PL" dirty="0" smtClean="0"/>
              <a:t>od </a:t>
            </a:r>
            <a:r>
              <a:rPr lang="pl-PL" dirty="0" smtClean="0"/>
              <a:t>2019 r. o </a:t>
            </a:r>
            <a:r>
              <a:rPr lang="pl-PL" dirty="0" smtClean="0"/>
              <a:t>większość elektrociepłowni PGE </a:t>
            </a:r>
            <a:r>
              <a:rPr lang="pl-PL" dirty="0" err="1" smtClean="0"/>
              <a:t>GiEK</a:t>
            </a:r>
            <a:endParaRPr lang="pl-PL" dirty="0" smtClean="0"/>
          </a:p>
          <a:p>
            <a:pPr marL="285750" indent="-285750">
              <a:lnSpc>
                <a:spcPct val="150000"/>
              </a:lnSpc>
              <a:buClr>
                <a:srgbClr val="F79646"/>
              </a:buClr>
              <a:buFont typeface="Wingdings" panose="05000000000000000000" pitchFamily="2" charset="2"/>
              <a:buChar char="ü"/>
            </a:pPr>
            <a:r>
              <a:rPr lang="pl-PL" dirty="0" smtClean="0"/>
              <a:t>Spółka </a:t>
            </a:r>
            <a:r>
              <a:rPr lang="pl-PL" dirty="0"/>
              <a:t>jest </a:t>
            </a:r>
            <a:r>
              <a:rPr lang="pl-PL" dirty="0" smtClean="0"/>
              <a:t>ponadto właścicielem elektrowni  systemowej </a:t>
            </a:r>
            <a:r>
              <a:rPr lang="pl-PL" dirty="0"/>
              <a:t>w Rybniku.</a:t>
            </a:r>
          </a:p>
        </p:txBody>
      </p:sp>
      <p:sp>
        <p:nvSpPr>
          <p:cNvPr id="12" name="Symbol zastępczy zawartości 4"/>
          <p:cNvSpPr txBox="1">
            <a:spLocks noGrp="1"/>
          </p:cNvSpPr>
          <p:nvPr>
            <p:ph sz="quarter" idx="14"/>
          </p:nvPr>
        </p:nvSpPr>
        <p:spPr>
          <a:xfrm>
            <a:off x="755576" y="4557163"/>
            <a:ext cx="8062241" cy="213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9646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Moc </a:t>
            </a:r>
            <a:r>
              <a:rPr lang="pl-PL" dirty="0"/>
              <a:t>zainstalowana elektryczna: </a:t>
            </a:r>
            <a:r>
              <a:rPr lang="pl-PL" dirty="0"/>
              <a:t>4,12</a:t>
            </a:r>
            <a:r>
              <a:rPr lang="pl-PL" b="1" dirty="0" smtClean="0"/>
              <a:t> </a:t>
            </a:r>
            <a:r>
              <a:rPr lang="pl-PL" b="1" dirty="0" err="1" smtClean="0"/>
              <a:t>GWe</a:t>
            </a:r>
            <a:endParaRPr lang="pl-PL" b="1" dirty="0" smtClean="0"/>
          </a:p>
          <a:p>
            <a:pPr marL="285750" indent="-285750">
              <a:lnSpc>
                <a:spcPct val="150000"/>
              </a:lnSpc>
              <a:buClr>
                <a:srgbClr val="F79646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Moc </a:t>
            </a:r>
            <a:r>
              <a:rPr lang="pl-PL" dirty="0"/>
              <a:t>zainstalowana cieplna: </a:t>
            </a:r>
            <a:r>
              <a:rPr lang="pl-PL" dirty="0"/>
              <a:t>7,72911 </a:t>
            </a:r>
            <a:r>
              <a:rPr lang="pl-PL" dirty="0" err="1" smtClean="0"/>
              <a:t>GWt</a:t>
            </a:r>
            <a:endParaRPr lang="pl-PL" dirty="0" smtClean="0"/>
          </a:p>
          <a:p>
            <a:pPr marL="285750" indent="-285750">
              <a:lnSpc>
                <a:spcPct val="150000"/>
              </a:lnSpc>
              <a:buClr>
                <a:srgbClr val="F79646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Roczna </a:t>
            </a:r>
            <a:r>
              <a:rPr lang="pl-PL" dirty="0"/>
              <a:t>produkcja en. elektrycznej: </a:t>
            </a:r>
            <a:r>
              <a:rPr lang="pl-PL" dirty="0"/>
              <a:t>16,57 </a:t>
            </a:r>
            <a:r>
              <a:rPr lang="pl-PL" dirty="0" err="1" smtClean="0"/>
              <a:t>TWh</a:t>
            </a:r>
            <a:endParaRPr lang="pl-PL" dirty="0" smtClean="0"/>
          </a:p>
          <a:p>
            <a:pPr marL="285750" indent="-285750">
              <a:lnSpc>
                <a:spcPct val="150000"/>
              </a:lnSpc>
              <a:buClr>
                <a:srgbClr val="F79646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Roczna </a:t>
            </a:r>
            <a:r>
              <a:rPr lang="pl-PL" dirty="0"/>
              <a:t>produkcja ciepła: </a:t>
            </a:r>
            <a:r>
              <a:rPr lang="pl-PL" dirty="0"/>
              <a:t>46,23 </a:t>
            </a:r>
            <a:r>
              <a:rPr lang="pl-PL" b="1" dirty="0" smtClean="0"/>
              <a:t>PJ</a:t>
            </a:r>
            <a:endParaRPr lang="pl-PL" dirty="0"/>
          </a:p>
          <a:p>
            <a:pPr marL="285750" indent="-285750">
              <a:lnSpc>
                <a:spcPct val="150000"/>
              </a:lnSpc>
              <a:buClr>
                <a:srgbClr val="F79646"/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Sieć </a:t>
            </a:r>
            <a:r>
              <a:rPr lang="pl-PL" dirty="0"/>
              <a:t>ciepłownicza: </a:t>
            </a:r>
            <a:r>
              <a:rPr lang="pl-PL" dirty="0"/>
              <a:t>524,50 km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9050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Aktywa PGE EC od 2019 r. 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0" y="457200"/>
            <a:ext cx="457200" cy="334963"/>
          </a:xfrm>
          <a:prstGeom prst="rect">
            <a:avLst/>
          </a:prstGeom>
          <a:gradFill>
            <a:gsLst>
              <a:gs pos="0">
                <a:srgbClr val="EF7F00"/>
              </a:gs>
              <a:gs pos="59000">
                <a:srgbClr val="EF7F00"/>
              </a:gs>
              <a:gs pos="100000">
                <a:schemeClr val="bg2"/>
              </a:gs>
            </a:gsLst>
            <a:lin ang="10800000" scaled="1"/>
          </a:gradFill>
        </p:spPr>
        <p:txBody>
          <a:bodyPr/>
          <a:lstStyle/>
          <a:p>
            <a:pPr algn="r">
              <a:defRPr/>
            </a:pPr>
            <a:fld id="{159154E5-4CFE-48B0-B31B-A2D78F56E4D0}" type="slidenum">
              <a:rPr lang="pl-PL" sz="1400" b="1" smtClean="0">
                <a:solidFill>
                  <a:schemeClr val="bg1"/>
                </a:solidFill>
              </a:rPr>
              <a:pPr algn="r">
                <a:defRPr/>
              </a:pPr>
              <a:t>6</a:t>
            </a:fld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67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1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1" y="457508"/>
            <a:ext cx="456555" cy="333919"/>
          </a:xfrm>
        </p:spPr>
        <p:txBody>
          <a:bodyPr/>
          <a:lstStyle/>
          <a:p>
            <a:fld id="{FE4C2C7C-400C-42CC-8997-464A70F4A682}" type="slidenum">
              <a:rPr lang="pl-PL" smtClean="0"/>
              <a:pPr/>
              <a:t>6</a:t>
            </a:fld>
            <a:endParaRPr lang="pl-PL" dirty="0"/>
          </a:p>
        </p:txBody>
      </p:sp>
      <p:grpSp>
        <p:nvGrpSpPr>
          <p:cNvPr id="27" name="Grupa 26"/>
          <p:cNvGrpSpPr/>
          <p:nvPr/>
        </p:nvGrpSpPr>
        <p:grpSpPr>
          <a:xfrm>
            <a:off x="77049" y="908720"/>
            <a:ext cx="8875327" cy="5676505"/>
            <a:chOff x="4453008" y="1415302"/>
            <a:chExt cx="4750501" cy="3203313"/>
          </a:xfrm>
        </p:grpSpPr>
        <p:grpSp>
          <p:nvGrpSpPr>
            <p:cNvPr id="28" name="Group 1"/>
            <p:cNvGrpSpPr/>
            <p:nvPr/>
          </p:nvGrpSpPr>
          <p:grpSpPr>
            <a:xfrm>
              <a:off x="5461564" y="1592347"/>
              <a:ext cx="2706611" cy="2734598"/>
              <a:chOff x="1633538" y="1290638"/>
              <a:chExt cx="5297487" cy="4592637"/>
            </a:xfrm>
            <a:solidFill>
              <a:schemeClr val="bg1">
                <a:lumMod val="85000"/>
              </a:schemeClr>
            </a:solidFill>
          </p:grpSpPr>
          <p:sp>
            <p:nvSpPr>
              <p:cNvPr id="73" name="Freeform 18"/>
              <p:cNvSpPr>
                <a:spLocks/>
              </p:cNvSpPr>
              <p:nvPr/>
            </p:nvSpPr>
            <p:spPr bwMode="auto">
              <a:xfrm>
                <a:off x="4318000" y="2322513"/>
                <a:ext cx="2003425" cy="1979612"/>
              </a:xfrm>
              <a:custGeom>
                <a:avLst/>
                <a:gdLst/>
                <a:ahLst/>
                <a:cxnLst>
                  <a:cxn ang="0">
                    <a:pos x="1305" y="31"/>
                  </a:cxn>
                  <a:cxn ang="0">
                    <a:pos x="1463" y="71"/>
                  </a:cxn>
                  <a:cxn ang="0">
                    <a:pos x="1473" y="186"/>
                  </a:cxn>
                  <a:cxn ang="0">
                    <a:pos x="1535" y="310"/>
                  </a:cxn>
                  <a:cxn ang="0">
                    <a:pos x="1655" y="443"/>
                  </a:cxn>
                  <a:cxn ang="0">
                    <a:pos x="1742" y="544"/>
                  </a:cxn>
                  <a:cxn ang="0">
                    <a:pos x="1866" y="713"/>
                  </a:cxn>
                  <a:cxn ang="0">
                    <a:pos x="1953" y="735"/>
                  </a:cxn>
                  <a:cxn ang="0">
                    <a:pos x="1943" y="837"/>
                  </a:cxn>
                  <a:cxn ang="0">
                    <a:pos x="2101" y="1009"/>
                  </a:cxn>
                  <a:cxn ang="0">
                    <a:pos x="2202" y="1089"/>
                  </a:cxn>
                  <a:cxn ang="0">
                    <a:pos x="2447" y="1146"/>
                  </a:cxn>
                  <a:cxn ang="0">
                    <a:pos x="2413" y="1257"/>
                  </a:cxn>
                  <a:cxn ang="0">
                    <a:pos x="2298" y="1456"/>
                  </a:cxn>
                  <a:cxn ang="0">
                    <a:pos x="2111" y="1509"/>
                  </a:cxn>
                  <a:cxn ang="0">
                    <a:pos x="1852" y="1554"/>
                  </a:cxn>
                  <a:cxn ang="0">
                    <a:pos x="1698" y="1669"/>
                  </a:cxn>
                  <a:cxn ang="0">
                    <a:pos x="1692" y="1830"/>
                  </a:cxn>
                  <a:cxn ang="0">
                    <a:pos x="1649" y="1847"/>
                  </a:cxn>
                  <a:cxn ang="0">
                    <a:pos x="1626" y="1865"/>
                  </a:cxn>
                  <a:cxn ang="0">
                    <a:pos x="1618" y="1901"/>
                  </a:cxn>
                  <a:cxn ang="0">
                    <a:pos x="1684" y="2143"/>
                  </a:cxn>
                  <a:cxn ang="0">
                    <a:pos x="1674" y="2399"/>
                  </a:cxn>
                  <a:cxn ang="0">
                    <a:pos x="1415" y="2475"/>
                  </a:cxn>
                  <a:cxn ang="0">
                    <a:pos x="1190" y="2364"/>
                  </a:cxn>
                  <a:cxn ang="0">
                    <a:pos x="935" y="2386"/>
                  </a:cxn>
                  <a:cxn ang="0">
                    <a:pos x="801" y="2169"/>
                  </a:cxn>
                  <a:cxn ang="0">
                    <a:pos x="739" y="1841"/>
                  </a:cxn>
                  <a:cxn ang="0">
                    <a:pos x="844" y="1749"/>
                  </a:cxn>
                  <a:cxn ang="0">
                    <a:pos x="758" y="1598"/>
                  </a:cxn>
                  <a:cxn ang="0">
                    <a:pos x="585" y="1501"/>
                  </a:cxn>
                  <a:cxn ang="0">
                    <a:pos x="513" y="1399"/>
                  </a:cxn>
                  <a:cxn ang="0">
                    <a:pos x="398" y="1301"/>
                  </a:cxn>
                  <a:cxn ang="0">
                    <a:pos x="249" y="1262"/>
                  </a:cxn>
                  <a:cxn ang="0">
                    <a:pos x="115" y="1226"/>
                  </a:cxn>
                  <a:cxn ang="0">
                    <a:pos x="19" y="1102"/>
                  </a:cxn>
                  <a:cxn ang="0">
                    <a:pos x="57" y="876"/>
                  </a:cxn>
                  <a:cxn ang="0">
                    <a:pos x="124" y="682"/>
                  </a:cxn>
                  <a:cxn ang="0">
                    <a:pos x="240" y="549"/>
                  </a:cxn>
                  <a:cxn ang="0">
                    <a:pos x="283" y="350"/>
                  </a:cxn>
                  <a:cxn ang="0">
                    <a:pos x="505" y="327"/>
                  </a:cxn>
                  <a:cxn ang="0">
                    <a:pos x="743" y="296"/>
                  </a:cxn>
                  <a:cxn ang="0">
                    <a:pos x="926" y="212"/>
                  </a:cxn>
                  <a:cxn ang="0">
                    <a:pos x="1070" y="168"/>
                  </a:cxn>
                  <a:cxn ang="0">
                    <a:pos x="1175" y="155"/>
                  </a:cxn>
                </a:cxnLst>
                <a:rect l="0" t="0" r="r" b="b"/>
                <a:pathLst>
                  <a:path w="2524" h="2492">
                    <a:moveTo>
                      <a:pt x="1247" y="88"/>
                    </a:moveTo>
                    <a:lnTo>
                      <a:pt x="1300" y="75"/>
                    </a:lnTo>
                    <a:lnTo>
                      <a:pt x="1305" y="31"/>
                    </a:lnTo>
                    <a:lnTo>
                      <a:pt x="1377" y="0"/>
                    </a:lnTo>
                    <a:lnTo>
                      <a:pt x="1439" y="31"/>
                    </a:lnTo>
                    <a:lnTo>
                      <a:pt x="1463" y="71"/>
                    </a:lnTo>
                    <a:lnTo>
                      <a:pt x="1487" y="88"/>
                    </a:lnTo>
                    <a:lnTo>
                      <a:pt x="1511" y="150"/>
                    </a:lnTo>
                    <a:lnTo>
                      <a:pt x="1473" y="186"/>
                    </a:lnTo>
                    <a:lnTo>
                      <a:pt x="1502" y="212"/>
                    </a:lnTo>
                    <a:lnTo>
                      <a:pt x="1478" y="274"/>
                    </a:lnTo>
                    <a:lnTo>
                      <a:pt x="1535" y="310"/>
                    </a:lnTo>
                    <a:lnTo>
                      <a:pt x="1540" y="376"/>
                    </a:lnTo>
                    <a:lnTo>
                      <a:pt x="1607" y="403"/>
                    </a:lnTo>
                    <a:lnTo>
                      <a:pt x="1655" y="443"/>
                    </a:lnTo>
                    <a:lnTo>
                      <a:pt x="1689" y="443"/>
                    </a:lnTo>
                    <a:lnTo>
                      <a:pt x="1665" y="482"/>
                    </a:lnTo>
                    <a:lnTo>
                      <a:pt x="1742" y="544"/>
                    </a:lnTo>
                    <a:lnTo>
                      <a:pt x="1770" y="624"/>
                    </a:lnTo>
                    <a:lnTo>
                      <a:pt x="1770" y="717"/>
                    </a:lnTo>
                    <a:lnTo>
                      <a:pt x="1866" y="713"/>
                    </a:lnTo>
                    <a:lnTo>
                      <a:pt x="1905" y="686"/>
                    </a:lnTo>
                    <a:lnTo>
                      <a:pt x="1943" y="695"/>
                    </a:lnTo>
                    <a:lnTo>
                      <a:pt x="1953" y="735"/>
                    </a:lnTo>
                    <a:lnTo>
                      <a:pt x="1924" y="770"/>
                    </a:lnTo>
                    <a:lnTo>
                      <a:pt x="1862" y="810"/>
                    </a:lnTo>
                    <a:lnTo>
                      <a:pt x="1943" y="837"/>
                    </a:lnTo>
                    <a:lnTo>
                      <a:pt x="2020" y="903"/>
                    </a:lnTo>
                    <a:lnTo>
                      <a:pt x="2087" y="969"/>
                    </a:lnTo>
                    <a:lnTo>
                      <a:pt x="2101" y="1009"/>
                    </a:lnTo>
                    <a:lnTo>
                      <a:pt x="2130" y="1053"/>
                    </a:lnTo>
                    <a:lnTo>
                      <a:pt x="2159" y="1102"/>
                    </a:lnTo>
                    <a:lnTo>
                      <a:pt x="2202" y="1089"/>
                    </a:lnTo>
                    <a:lnTo>
                      <a:pt x="2351" y="1120"/>
                    </a:lnTo>
                    <a:lnTo>
                      <a:pt x="2399" y="1102"/>
                    </a:lnTo>
                    <a:lnTo>
                      <a:pt x="2447" y="1146"/>
                    </a:lnTo>
                    <a:lnTo>
                      <a:pt x="2524" y="1177"/>
                    </a:lnTo>
                    <a:lnTo>
                      <a:pt x="2461" y="1208"/>
                    </a:lnTo>
                    <a:lnTo>
                      <a:pt x="2413" y="1257"/>
                    </a:lnTo>
                    <a:lnTo>
                      <a:pt x="2380" y="1332"/>
                    </a:lnTo>
                    <a:lnTo>
                      <a:pt x="2337" y="1412"/>
                    </a:lnTo>
                    <a:lnTo>
                      <a:pt x="2298" y="1456"/>
                    </a:lnTo>
                    <a:lnTo>
                      <a:pt x="2245" y="1492"/>
                    </a:lnTo>
                    <a:lnTo>
                      <a:pt x="2202" y="1509"/>
                    </a:lnTo>
                    <a:lnTo>
                      <a:pt x="2111" y="1509"/>
                    </a:lnTo>
                    <a:lnTo>
                      <a:pt x="2044" y="1523"/>
                    </a:lnTo>
                    <a:lnTo>
                      <a:pt x="1986" y="1545"/>
                    </a:lnTo>
                    <a:lnTo>
                      <a:pt x="1852" y="1554"/>
                    </a:lnTo>
                    <a:lnTo>
                      <a:pt x="1756" y="1545"/>
                    </a:lnTo>
                    <a:lnTo>
                      <a:pt x="1718" y="1598"/>
                    </a:lnTo>
                    <a:lnTo>
                      <a:pt x="1698" y="1669"/>
                    </a:lnTo>
                    <a:lnTo>
                      <a:pt x="1727" y="1753"/>
                    </a:lnTo>
                    <a:lnTo>
                      <a:pt x="1698" y="1824"/>
                    </a:lnTo>
                    <a:lnTo>
                      <a:pt x="1692" y="1830"/>
                    </a:lnTo>
                    <a:lnTo>
                      <a:pt x="1684" y="1834"/>
                    </a:lnTo>
                    <a:lnTo>
                      <a:pt x="1666" y="1841"/>
                    </a:lnTo>
                    <a:lnTo>
                      <a:pt x="1649" y="1847"/>
                    </a:lnTo>
                    <a:lnTo>
                      <a:pt x="1642" y="1850"/>
                    </a:lnTo>
                    <a:lnTo>
                      <a:pt x="1636" y="1855"/>
                    </a:lnTo>
                    <a:lnTo>
                      <a:pt x="1626" y="1865"/>
                    </a:lnTo>
                    <a:lnTo>
                      <a:pt x="1620" y="1878"/>
                    </a:lnTo>
                    <a:lnTo>
                      <a:pt x="1618" y="1893"/>
                    </a:lnTo>
                    <a:lnTo>
                      <a:pt x="1618" y="1901"/>
                    </a:lnTo>
                    <a:lnTo>
                      <a:pt x="1622" y="1908"/>
                    </a:lnTo>
                    <a:lnTo>
                      <a:pt x="1698" y="1979"/>
                    </a:lnTo>
                    <a:lnTo>
                      <a:pt x="1684" y="2143"/>
                    </a:lnTo>
                    <a:lnTo>
                      <a:pt x="1684" y="2222"/>
                    </a:lnTo>
                    <a:lnTo>
                      <a:pt x="1698" y="2275"/>
                    </a:lnTo>
                    <a:lnTo>
                      <a:pt x="1674" y="2399"/>
                    </a:lnTo>
                    <a:lnTo>
                      <a:pt x="1694" y="2483"/>
                    </a:lnTo>
                    <a:lnTo>
                      <a:pt x="1535" y="2492"/>
                    </a:lnTo>
                    <a:lnTo>
                      <a:pt x="1415" y="2475"/>
                    </a:lnTo>
                    <a:lnTo>
                      <a:pt x="1362" y="2423"/>
                    </a:lnTo>
                    <a:lnTo>
                      <a:pt x="1241" y="2423"/>
                    </a:lnTo>
                    <a:lnTo>
                      <a:pt x="1190" y="2364"/>
                    </a:lnTo>
                    <a:lnTo>
                      <a:pt x="1103" y="2386"/>
                    </a:lnTo>
                    <a:lnTo>
                      <a:pt x="988" y="2382"/>
                    </a:lnTo>
                    <a:lnTo>
                      <a:pt x="935" y="2386"/>
                    </a:lnTo>
                    <a:lnTo>
                      <a:pt x="873" y="2346"/>
                    </a:lnTo>
                    <a:lnTo>
                      <a:pt x="839" y="2280"/>
                    </a:lnTo>
                    <a:lnTo>
                      <a:pt x="801" y="2169"/>
                    </a:lnTo>
                    <a:lnTo>
                      <a:pt x="729" y="2104"/>
                    </a:lnTo>
                    <a:lnTo>
                      <a:pt x="758" y="1961"/>
                    </a:lnTo>
                    <a:lnTo>
                      <a:pt x="739" y="1841"/>
                    </a:lnTo>
                    <a:lnTo>
                      <a:pt x="844" y="1841"/>
                    </a:lnTo>
                    <a:lnTo>
                      <a:pt x="844" y="1793"/>
                    </a:lnTo>
                    <a:lnTo>
                      <a:pt x="844" y="1749"/>
                    </a:lnTo>
                    <a:lnTo>
                      <a:pt x="835" y="1700"/>
                    </a:lnTo>
                    <a:lnTo>
                      <a:pt x="787" y="1638"/>
                    </a:lnTo>
                    <a:lnTo>
                      <a:pt x="758" y="1598"/>
                    </a:lnTo>
                    <a:lnTo>
                      <a:pt x="671" y="1554"/>
                    </a:lnTo>
                    <a:lnTo>
                      <a:pt x="623" y="1532"/>
                    </a:lnTo>
                    <a:lnTo>
                      <a:pt x="585" y="1501"/>
                    </a:lnTo>
                    <a:lnTo>
                      <a:pt x="547" y="1434"/>
                    </a:lnTo>
                    <a:lnTo>
                      <a:pt x="547" y="1408"/>
                    </a:lnTo>
                    <a:lnTo>
                      <a:pt x="513" y="1399"/>
                    </a:lnTo>
                    <a:lnTo>
                      <a:pt x="460" y="1355"/>
                    </a:lnTo>
                    <a:lnTo>
                      <a:pt x="451" y="1315"/>
                    </a:lnTo>
                    <a:lnTo>
                      <a:pt x="398" y="1301"/>
                    </a:lnTo>
                    <a:lnTo>
                      <a:pt x="355" y="1297"/>
                    </a:lnTo>
                    <a:lnTo>
                      <a:pt x="316" y="1262"/>
                    </a:lnTo>
                    <a:lnTo>
                      <a:pt x="249" y="1262"/>
                    </a:lnTo>
                    <a:lnTo>
                      <a:pt x="211" y="1266"/>
                    </a:lnTo>
                    <a:lnTo>
                      <a:pt x="177" y="1235"/>
                    </a:lnTo>
                    <a:lnTo>
                      <a:pt x="115" y="1226"/>
                    </a:lnTo>
                    <a:lnTo>
                      <a:pt x="57" y="1213"/>
                    </a:lnTo>
                    <a:lnTo>
                      <a:pt x="0" y="1172"/>
                    </a:lnTo>
                    <a:lnTo>
                      <a:pt x="19" y="1102"/>
                    </a:lnTo>
                    <a:lnTo>
                      <a:pt x="38" y="1005"/>
                    </a:lnTo>
                    <a:lnTo>
                      <a:pt x="81" y="961"/>
                    </a:lnTo>
                    <a:lnTo>
                      <a:pt x="57" y="876"/>
                    </a:lnTo>
                    <a:lnTo>
                      <a:pt x="115" y="810"/>
                    </a:lnTo>
                    <a:lnTo>
                      <a:pt x="124" y="752"/>
                    </a:lnTo>
                    <a:lnTo>
                      <a:pt x="124" y="682"/>
                    </a:lnTo>
                    <a:lnTo>
                      <a:pt x="163" y="633"/>
                    </a:lnTo>
                    <a:lnTo>
                      <a:pt x="163" y="584"/>
                    </a:lnTo>
                    <a:lnTo>
                      <a:pt x="240" y="549"/>
                    </a:lnTo>
                    <a:lnTo>
                      <a:pt x="244" y="478"/>
                    </a:lnTo>
                    <a:lnTo>
                      <a:pt x="244" y="398"/>
                    </a:lnTo>
                    <a:lnTo>
                      <a:pt x="283" y="350"/>
                    </a:lnTo>
                    <a:lnTo>
                      <a:pt x="388" y="323"/>
                    </a:lnTo>
                    <a:lnTo>
                      <a:pt x="427" y="292"/>
                    </a:lnTo>
                    <a:lnTo>
                      <a:pt x="505" y="327"/>
                    </a:lnTo>
                    <a:lnTo>
                      <a:pt x="585" y="292"/>
                    </a:lnTo>
                    <a:lnTo>
                      <a:pt x="667" y="314"/>
                    </a:lnTo>
                    <a:lnTo>
                      <a:pt x="743" y="296"/>
                    </a:lnTo>
                    <a:lnTo>
                      <a:pt x="791" y="310"/>
                    </a:lnTo>
                    <a:lnTo>
                      <a:pt x="863" y="251"/>
                    </a:lnTo>
                    <a:lnTo>
                      <a:pt x="926" y="212"/>
                    </a:lnTo>
                    <a:lnTo>
                      <a:pt x="979" y="239"/>
                    </a:lnTo>
                    <a:lnTo>
                      <a:pt x="1023" y="198"/>
                    </a:lnTo>
                    <a:lnTo>
                      <a:pt x="1070" y="168"/>
                    </a:lnTo>
                    <a:lnTo>
                      <a:pt x="1099" y="150"/>
                    </a:lnTo>
                    <a:lnTo>
                      <a:pt x="1123" y="181"/>
                    </a:lnTo>
                    <a:lnTo>
                      <a:pt x="1175" y="155"/>
                    </a:lnTo>
                    <a:lnTo>
                      <a:pt x="1219" y="133"/>
                    </a:lnTo>
                    <a:lnTo>
                      <a:pt x="1247" y="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74" name="Freeform 19"/>
              <p:cNvSpPr>
                <a:spLocks/>
              </p:cNvSpPr>
              <p:nvPr/>
            </p:nvSpPr>
            <p:spPr bwMode="auto">
              <a:xfrm>
                <a:off x="3684588" y="3248025"/>
                <a:ext cx="1303337" cy="1184275"/>
              </a:xfrm>
              <a:custGeom>
                <a:avLst/>
                <a:gdLst/>
                <a:ahLst/>
                <a:cxnLst>
                  <a:cxn ang="0">
                    <a:pos x="720" y="49"/>
                  </a:cxn>
                  <a:cxn ang="0">
                    <a:pos x="595" y="98"/>
                  </a:cxn>
                  <a:cxn ang="0">
                    <a:pos x="528" y="129"/>
                  </a:cxn>
                  <a:cxn ang="0">
                    <a:pos x="518" y="217"/>
                  </a:cxn>
                  <a:cxn ang="0">
                    <a:pos x="398" y="283"/>
                  </a:cxn>
                  <a:cxn ang="0">
                    <a:pos x="461" y="434"/>
                  </a:cxn>
                  <a:cxn ang="0">
                    <a:pos x="365" y="558"/>
                  </a:cxn>
                  <a:cxn ang="0">
                    <a:pos x="197" y="593"/>
                  </a:cxn>
                  <a:cxn ang="0">
                    <a:pos x="187" y="691"/>
                  </a:cxn>
                  <a:cxn ang="0">
                    <a:pos x="163" y="832"/>
                  </a:cxn>
                  <a:cxn ang="0">
                    <a:pos x="86" y="859"/>
                  </a:cxn>
                  <a:cxn ang="0">
                    <a:pos x="10" y="917"/>
                  </a:cxn>
                  <a:cxn ang="0">
                    <a:pos x="24" y="1001"/>
                  </a:cxn>
                  <a:cxn ang="0">
                    <a:pos x="0" y="1089"/>
                  </a:cxn>
                  <a:cxn ang="0">
                    <a:pos x="0" y="1226"/>
                  </a:cxn>
                  <a:cxn ang="0">
                    <a:pos x="91" y="1249"/>
                  </a:cxn>
                  <a:cxn ang="0">
                    <a:pos x="245" y="1297"/>
                  </a:cxn>
                  <a:cxn ang="0">
                    <a:pos x="312" y="1306"/>
                  </a:cxn>
                  <a:cxn ang="0">
                    <a:pos x="379" y="1324"/>
                  </a:cxn>
                  <a:cxn ang="0">
                    <a:pos x="504" y="1328"/>
                  </a:cxn>
                  <a:cxn ang="0">
                    <a:pos x="585" y="1324"/>
                  </a:cxn>
                  <a:cxn ang="0">
                    <a:pos x="696" y="1346"/>
                  </a:cxn>
                  <a:cxn ang="0">
                    <a:pos x="830" y="1381"/>
                  </a:cxn>
                  <a:cxn ang="0">
                    <a:pos x="931" y="1439"/>
                  </a:cxn>
                  <a:cxn ang="0">
                    <a:pos x="993" y="1474"/>
                  </a:cxn>
                  <a:cxn ang="0">
                    <a:pos x="1075" y="1470"/>
                  </a:cxn>
                  <a:cxn ang="0">
                    <a:pos x="1204" y="1439"/>
                  </a:cxn>
                  <a:cxn ang="0">
                    <a:pos x="1305" y="1417"/>
                  </a:cxn>
                  <a:cxn ang="0">
                    <a:pos x="1310" y="1342"/>
                  </a:cxn>
                  <a:cxn ang="0">
                    <a:pos x="1329" y="1266"/>
                  </a:cxn>
                  <a:cxn ang="0">
                    <a:pos x="1392" y="1209"/>
                  </a:cxn>
                  <a:cxn ang="0">
                    <a:pos x="1459" y="1178"/>
                  </a:cxn>
                  <a:cxn ang="0">
                    <a:pos x="1516" y="1089"/>
                  </a:cxn>
                  <a:cxn ang="0">
                    <a:pos x="1545" y="1018"/>
                  </a:cxn>
                  <a:cxn ang="0">
                    <a:pos x="1526" y="930"/>
                  </a:cxn>
                  <a:cxn ang="0">
                    <a:pos x="1555" y="793"/>
                  </a:cxn>
                  <a:cxn ang="0">
                    <a:pos x="1641" y="669"/>
                  </a:cxn>
                  <a:cxn ang="0">
                    <a:pos x="1627" y="531"/>
                  </a:cxn>
                  <a:cxn ang="0">
                    <a:pos x="1520" y="409"/>
                  </a:cxn>
                  <a:cxn ang="0">
                    <a:pos x="1353" y="297"/>
                  </a:cxn>
                  <a:cxn ang="0">
                    <a:pos x="1296" y="230"/>
                  </a:cxn>
                  <a:cxn ang="0">
                    <a:pos x="1238" y="151"/>
                  </a:cxn>
                  <a:cxn ang="0">
                    <a:pos x="1152" y="137"/>
                  </a:cxn>
                  <a:cxn ang="0">
                    <a:pos x="1056" y="98"/>
                  </a:cxn>
                  <a:cxn ang="0">
                    <a:pos x="969" y="67"/>
                  </a:cxn>
                  <a:cxn ang="0">
                    <a:pos x="883" y="49"/>
                  </a:cxn>
                  <a:cxn ang="0">
                    <a:pos x="797" y="0"/>
                  </a:cxn>
                </a:cxnLst>
                <a:rect l="0" t="0" r="r" b="b"/>
                <a:pathLst>
                  <a:path w="1641" h="1492">
                    <a:moveTo>
                      <a:pt x="797" y="0"/>
                    </a:moveTo>
                    <a:lnTo>
                      <a:pt x="720" y="49"/>
                    </a:lnTo>
                    <a:lnTo>
                      <a:pt x="624" y="58"/>
                    </a:lnTo>
                    <a:lnTo>
                      <a:pt x="595" y="98"/>
                    </a:lnTo>
                    <a:lnTo>
                      <a:pt x="605" y="133"/>
                    </a:lnTo>
                    <a:lnTo>
                      <a:pt x="528" y="129"/>
                    </a:lnTo>
                    <a:lnTo>
                      <a:pt x="547" y="186"/>
                    </a:lnTo>
                    <a:lnTo>
                      <a:pt x="518" y="217"/>
                    </a:lnTo>
                    <a:lnTo>
                      <a:pt x="456" y="257"/>
                    </a:lnTo>
                    <a:lnTo>
                      <a:pt x="398" y="283"/>
                    </a:lnTo>
                    <a:lnTo>
                      <a:pt x="403" y="341"/>
                    </a:lnTo>
                    <a:lnTo>
                      <a:pt x="461" y="434"/>
                    </a:lnTo>
                    <a:lnTo>
                      <a:pt x="413" y="487"/>
                    </a:lnTo>
                    <a:lnTo>
                      <a:pt x="365" y="558"/>
                    </a:lnTo>
                    <a:lnTo>
                      <a:pt x="274" y="531"/>
                    </a:lnTo>
                    <a:lnTo>
                      <a:pt x="197" y="593"/>
                    </a:lnTo>
                    <a:lnTo>
                      <a:pt x="197" y="642"/>
                    </a:lnTo>
                    <a:lnTo>
                      <a:pt x="187" y="691"/>
                    </a:lnTo>
                    <a:lnTo>
                      <a:pt x="158" y="766"/>
                    </a:lnTo>
                    <a:lnTo>
                      <a:pt x="163" y="832"/>
                    </a:lnTo>
                    <a:lnTo>
                      <a:pt x="144" y="877"/>
                    </a:lnTo>
                    <a:lnTo>
                      <a:pt x="86" y="859"/>
                    </a:lnTo>
                    <a:lnTo>
                      <a:pt x="48" y="868"/>
                    </a:lnTo>
                    <a:lnTo>
                      <a:pt x="10" y="917"/>
                    </a:lnTo>
                    <a:lnTo>
                      <a:pt x="24" y="956"/>
                    </a:lnTo>
                    <a:lnTo>
                      <a:pt x="24" y="1001"/>
                    </a:lnTo>
                    <a:lnTo>
                      <a:pt x="24" y="1045"/>
                    </a:lnTo>
                    <a:lnTo>
                      <a:pt x="0" y="1089"/>
                    </a:lnTo>
                    <a:lnTo>
                      <a:pt x="0" y="1156"/>
                    </a:lnTo>
                    <a:lnTo>
                      <a:pt x="0" y="1226"/>
                    </a:lnTo>
                    <a:lnTo>
                      <a:pt x="43" y="1222"/>
                    </a:lnTo>
                    <a:lnTo>
                      <a:pt x="91" y="1249"/>
                    </a:lnTo>
                    <a:lnTo>
                      <a:pt x="178" y="1266"/>
                    </a:lnTo>
                    <a:lnTo>
                      <a:pt x="245" y="1297"/>
                    </a:lnTo>
                    <a:lnTo>
                      <a:pt x="274" y="1257"/>
                    </a:lnTo>
                    <a:lnTo>
                      <a:pt x="312" y="1306"/>
                    </a:lnTo>
                    <a:lnTo>
                      <a:pt x="341" y="1319"/>
                    </a:lnTo>
                    <a:lnTo>
                      <a:pt x="379" y="1324"/>
                    </a:lnTo>
                    <a:lnTo>
                      <a:pt x="451" y="1328"/>
                    </a:lnTo>
                    <a:lnTo>
                      <a:pt x="504" y="1328"/>
                    </a:lnTo>
                    <a:lnTo>
                      <a:pt x="537" y="1306"/>
                    </a:lnTo>
                    <a:lnTo>
                      <a:pt x="585" y="1324"/>
                    </a:lnTo>
                    <a:lnTo>
                      <a:pt x="633" y="1346"/>
                    </a:lnTo>
                    <a:lnTo>
                      <a:pt x="696" y="1346"/>
                    </a:lnTo>
                    <a:lnTo>
                      <a:pt x="792" y="1346"/>
                    </a:lnTo>
                    <a:lnTo>
                      <a:pt x="830" y="1381"/>
                    </a:lnTo>
                    <a:lnTo>
                      <a:pt x="897" y="1386"/>
                    </a:lnTo>
                    <a:lnTo>
                      <a:pt x="931" y="1439"/>
                    </a:lnTo>
                    <a:lnTo>
                      <a:pt x="960" y="1448"/>
                    </a:lnTo>
                    <a:lnTo>
                      <a:pt x="993" y="1474"/>
                    </a:lnTo>
                    <a:lnTo>
                      <a:pt x="1041" y="1492"/>
                    </a:lnTo>
                    <a:lnTo>
                      <a:pt x="1075" y="1470"/>
                    </a:lnTo>
                    <a:lnTo>
                      <a:pt x="1123" y="1443"/>
                    </a:lnTo>
                    <a:lnTo>
                      <a:pt x="1204" y="1439"/>
                    </a:lnTo>
                    <a:lnTo>
                      <a:pt x="1286" y="1443"/>
                    </a:lnTo>
                    <a:lnTo>
                      <a:pt x="1305" y="1417"/>
                    </a:lnTo>
                    <a:lnTo>
                      <a:pt x="1291" y="1373"/>
                    </a:lnTo>
                    <a:lnTo>
                      <a:pt x="1310" y="1342"/>
                    </a:lnTo>
                    <a:lnTo>
                      <a:pt x="1329" y="1302"/>
                    </a:lnTo>
                    <a:lnTo>
                      <a:pt x="1329" y="1266"/>
                    </a:lnTo>
                    <a:lnTo>
                      <a:pt x="1363" y="1244"/>
                    </a:lnTo>
                    <a:lnTo>
                      <a:pt x="1392" y="1209"/>
                    </a:lnTo>
                    <a:lnTo>
                      <a:pt x="1392" y="1178"/>
                    </a:lnTo>
                    <a:lnTo>
                      <a:pt x="1459" y="1178"/>
                    </a:lnTo>
                    <a:lnTo>
                      <a:pt x="1507" y="1160"/>
                    </a:lnTo>
                    <a:lnTo>
                      <a:pt x="1516" y="1089"/>
                    </a:lnTo>
                    <a:lnTo>
                      <a:pt x="1516" y="1045"/>
                    </a:lnTo>
                    <a:lnTo>
                      <a:pt x="1545" y="1018"/>
                    </a:lnTo>
                    <a:lnTo>
                      <a:pt x="1545" y="970"/>
                    </a:lnTo>
                    <a:lnTo>
                      <a:pt x="1526" y="930"/>
                    </a:lnTo>
                    <a:lnTo>
                      <a:pt x="1545" y="859"/>
                    </a:lnTo>
                    <a:lnTo>
                      <a:pt x="1555" y="793"/>
                    </a:lnTo>
                    <a:lnTo>
                      <a:pt x="1536" y="673"/>
                    </a:lnTo>
                    <a:lnTo>
                      <a:pt x="1641" y="669"/>
                    </a:lnTo>
                    <a:lnTo>
                      <a:pt x="1641" y="567"/>
                    </a:lnTo>
                    <a:lnTo>
                      <a:pt x="1627" y="531"/>
                    </a:lnTo>
                    <a:lnTo>
                      <a:pt x="1598" y="487"/>
                    </a:lnTo>
                    <a:lnTo>
                      <a:pt x="1520" y="409"/>
                    </a:lnTo>
                    <a:lnTo>
                      <a:pt x="1411" y="368"/>
                    </a:lnTo>
                    <a:lnTo>
                      <a:pt x="1353" y="297"/>
                    </a:lnTo>
                    <a:lnTo>
                      <a:pt x="1339" y="244"/>
                    </a:lnTo>
                    <a:lnTo>
                      <a:pt x="1296" y="230"/>
                    </a:lnTo>
                    <a:lnTo>
                      <a:pt x="1252" y="182"/>
                    </a:lnTo>
                    <a:lnTo>
                      <a:pt x="1238" y="151"/>
                    </a:lnTo>
                    <a:lnTo>
                      <a:pt x="1180" y="142"/>
                    </a:lnTo>
                    <a:lnTo>
                      <a:pt x="1152" y="137"/>
                    </a:lnTo>
                    <a:lnTo>
                      <a:pt x="1113" y="98"/>
                    </a:lnTo>
                    <a:lnTo>
                      <a:pt x="1056" y="98"/>
                    </a:lnTo>
                    <a:lnTo>
                      <a:pt x="1008" y="102"/>
                    </a:lnTo>
                    <a:lnTo>
                      <a:pt x="969" y="67"/>
                    </a:lnTo>
                    <a:lnTo>
                      <a:pt x="912" y="67"/>
                    </a:lnTo>
                    <a:lnTo>
                      <a:pt x="883" y="49"/>
                    </a:lnTo>
                    <a:lnTo>
                      <a:pt x="840" y="49"/>
                    </a:lnTo>
                    <a:lnTo>
                      <a:pt x="797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75" name="Freeform 8"/>
              <p:cNvSpPr>
                <a:spLocks/>
              </p:cNvSpPr>
              <p:nvPr/>
            </p:nvSpPr>
            <p:spPr bwMode="auto">
              <a:xfrm>
                <a:off x="3000375" y="1290638"/>
                <a:ext cx="1431925" cy="1060450"/>
              </a:xfrm>
              <a:custGeom>
                <a:avLst/>
                <a:gdLst/>
                <a:ahLst/>
                <a:cxnLst>
                  <a:cxn ang="0">
                    <a:pos x="55" y="301"/>
                  </a:cxn>
                  <a:cxn ang="0">
                    <a:pos x="53" y="346"/>
                  </a:cxn>
                  <a:cxn ang="0">
                    <a:pos x="48" y="365"/>
                  </a:cxn>
                  <a:cxn ang="0">
                    <a:pos x="47" y="378"/>
                  </a:cxn>
                  <a:cxn ang="0">
                    <a:pos x="42" y="384"/>
                  </a:cxn>
                  <a:cxn ang="0">
                    <a:pos x="29" y="396"/>
                  </a:cxn>
                  <a:cxn ang="0">
                    <a:pos x="99" y="473"/>
                  </a:cxn>
                  <a:cxn ang="0">
                    <a:pos x="106" y="561"/>
                  </a:cxn>
                  <a:cxn ang="0">
                    <a:pos x="16" y="549"/>
                  </a:cxn>
                  <a:cxn ang="0">
                    <a:pos x="3" y="638"/>
                  </a:cxn>
                  <a:cxn ang="0">
                    <a:pos x="39" y="722"/>
                  </a:cxn>
                  <a:cxn ang="0">
                    <a:pos x="80" y="844"/>
                  </a:cxn>
                  <a:cxn ang="0">
                    <a:pos x="106" y="915"/>
                  </a:cxn>
                  <a:cxn ang="0">
                    <a:pos x="138" y="962"/>
                  </a:cxn>
                  <a:cxn ang="0">
                    <a:pos x="67" y="998"/>
                  </a:cxn>
                  <a:cxn ang="0">
                    <a:pos x="93" y="1069"/>
                  </a:cxn>
                  <a:cxn ang="0">
                    <a:pos x="93" y="1128"/>
                  </a:cxn>
                  <a:cxn ang="0">
                    <a:pos x="42" y="1222"/>
                  </a:cxn>
                  <a:cxn ang="0">
                    <a:pos x="144" y="1311"/>
                  </a:cxn>
                  <a:cxn ang="0">
                    <a:pos x="274" y="1320"/>
                  </a:cxn>
                  <a:cxn ang="0">
                    <a:pos x="285" y="1323"/>
                  </a:cxn>
                  <a:cxn ang="0">
                    <a:pos x="303" y="1321"/>
                  </a:cxn>
                  <a:cxn ang="0">
                    <a:pos x="320" y="1321"/>
                  </a:cxn>
                  <a:cxn ang="0">
                    <a:pos x="331" y="1324"/>
                  </a:cxn>
                  <a:cxn ang="0">
                    <a:pos x="338" y="1327"/>
                  </a:cxn>
                  <a:cxn ang="0">
                    <a:pos x="357" y="1333"/>
                  </a:cxn>
                  <a:cxn ang="0">
                    <a:pos x="366" y="1334"/>
                  </a:cxn>
                  <a:cxn ang="0">
                    <a:pos x="437" y="1337"/>
                  </a:cxn>
                  <a:cxn ang="0">
                    <a:pos x="528" y="1266"/>
                  </a:cxn>
                  <a:cxn ang="0">
                    <a:pos x="688" y="1246"/>
                  </a:cxn>
                  <a:cxn ang="0">
                    <a:pos x="746" y="1157"/>
                  </a:cxn>
                  <a:cxn ang="0">
                    <a:pos x="918" y="1134"/>
                  </a:cxn>
                  <a:cxn ang="0">
                    <a:pos x="1034" y="1175"/>
                  </a:cxn>
                  <a:cxn ang="0">
                    <a:pos x="1251" y="1175"/>
                  </a:cxn>
                  <a:cxn ang="0">
                    <a:pos x="1353" y="1234"/>
                  </a:cxn>
                  <a:cxn ang="0">
                    <a:pos x="1539" y="1228"/>
                  </a:cxn>
                  <a:cxn ang="0">
                    <a:pos x="1635" y="1128"/>
                  </a:cxn>
                  <a:cxn ang="0">
                    <a:pos x="1737" y="1069"/>
                  </a:cxn>
                  <a:cxn ang="0">
                    <a:pos x="1789" y="974"/>
                  </a:cxn>
                  <a:cxn ang="0">
                    <a:pos x="1805" y="890"/>
                  </a:cxn>
                  <a:cxn ang="0">
                    <a:pos x="1627" y="828"/>
                  </a:cxn>
                  <a:cxn ang="0">
                    <a:pos x="1627" y="687"/>
                  </a:cxn>
                  <a:cxn ang="0">
                    <a:pos x="1608" y="514"/>
                  </a:cxn>
                  <a:cxn ang="0">
                    <a:pos x="1533" y="484"/>
                  </a:cxn>
                  <a:cxn ang="0">
                    <a:pos x="1243" y="434"/>
                  </a:cxn>
                  <a:cxn ang="0">
                    <a:pos x="1136" y="290"/>
                  </a:cxn>
                  <a:cxn ang="0">
                    <a:pos x="1098" y="172"/>
                  </a:cxn>
                  <a:cxn ang="0">
                    <a:pos x="1078" y="54"/>
                  </a:cxn>
                  <a:cxn ang="0">
                    <a:pos x="1219" y="160"/>
                  </a:cxn>
                  <a:cxn ang="0">
                    <a:pos x="1347" y="236"/>
                  </a:cxn>
                  <a:cxn ang="0">
                    <a:pos x="1230" y="76"/>
                  </a:cxn>
                  <a:cxn ang="0">
                    <a:pos x="1046" y="5"/>
                  </a:cxn>
                  <a:cxn ang="0">
                    <a:pos x="806" y="18"/>
                  </a:cxn>
                  <a:cxn ang="0">
                    <a:pos x="682" y="30"/>
                  </a:cxn>
                  <a:cxn ang="0">
                    <a:pos x="528" y="80"/>
                  </a:cxn>
                  <a:cxn ang="0">
                    <a:pos x="331" y="98"/>
                  </a:cxn>
                  <a:cxn ang="0">
                    <a:pos x="221" y="169"/>
                  </a:cxn>
                  <a:cxn ang="0">
                    <a:pos x="99" y="219"/>
                  </a:cxn>
                </a:cxnLst>
                <a:rect l="0" t="0" r="r" b="b"/>
                <a:pathLst>
                  <a:path w="1805" h="1337">
                    <a:moveTo>
                      <a:pt x="56" y="253"/>
                    </a:moveTo>
                    <a:lnTo>
                      <a:pt x="55" y="301"/>
                    </a:lnTo>
                    <a:lnTo>
                      <a:pt x="55" y="337"/>
                    </a:lnTo>
                    <a:lnTo>
                      <a:pt x="53" y="346"/>
                    </a:lnTo>
                    <a:lnTo>
                      <a:pt x="50" y="353"/>
                    </a:lnTo>
                    <a:lnTo>
                      <a:pt x="48" y="365"/>
                    </a:lnTo>
                    <a:lnTo>
                      <a:pt x="47" y="372"/>
                    </a:lnTo>
                    <a:lnTo>
                      <a:pt x="47" y="378"/>
                    </a:lnTo>
                    <a:lnTo>
                      <a:pt x="45" y="381"/>
                    </a:lnTo>
                    <a:lnTo>
                      <a:pt x="42" y="384"/>
                    </a:lnTo>
                    <a:lnTo>
                      <a:pt x="37" y="388"/>
                    </a:lnTo>
                    <a:lnTo>
                      <a:pt x="29" y="396"/>
                    </a:lnTo>
                    <a:lnTo>
                      <a:pt x="55" y="443"/>
                    </a:lnTo>
                    <a:lnTo>
                      <a:pt x="99" y="473"/>
                    </a:lnTo>
                    <a:lnTo>
                      <a:pt x="93" y="514"/>
                    </a:lnTo>
                    <a:lnTo>
                      <a:pt x="106" y="561"/>
                    </a:lnTo>
                    <a:lnTo>
                      <a:pt x="55" y="573"/>
                    </a:lnTo>
                    <a:lnTo>
                      <a:pt x="16" y="549"/>
                    </a:lnTo>
                    <a:lnTo>
                      <a:pt x="0" y="594"/>
                    </a:lnTo>
                    <a:lnTo>
                      <a:pt x="3" y="638"/>
                    </a:lnTo>
                    <a:lnTo>
                      <a:pt x="10" y="679"/>
                    </a:lnTo>
                    <a:lnTo>
                      <a:pt x="39" y="722"/>
                    </a:lnTo>
                    <a:lnTo>
                      <a:pt x="35" y="815"/>
                    </a:lnTo>
                    <a:lnTo>
                      <a:pt x="80" y="844"/>
                    </a:lnTo>
                    <a:lnTo>
                      <a:pt x="80" y="880"/>
                    </a:lnTo>
                    <a:lnTo>
                      <a:pt x="106" y="915"/>
                    </a:lnTo>
                    <a:lnTo>
                      <a:pt x="151" y="927"/>
                    </a:lnTo>
                    <a:lnTo>
                      <a:pt x="138" y="962"/>
                    </a:lnTo>
                    <a:lnTo>
                      <a:pt x="93" y="962"/>
                    </a:lnTo>
                    <a:lnTo>
                      <a:pt x="67" y="998"/>
                    </a:lnTo>
                    <a:lnTo>
                      <a:pt x="119" y="1016"/>
                    </a:lnTo>
                    <a:lnTo>
                      <a:pt x="93" y="1069"/>
                    </a:lnTo>
                    <a:lnTo>
                      <a:pt x="67" y="1098"/>
                    </a:lnTo>
                    <a:lnTo>
                      <a:pt x="93" y="1128"/>
                    </a:lnTo>
                    <a:lnTo>
                      <a:pt x="53" y="1182"/>
                    </a:lnTo>
                    <a:lnTo>
                      <a:pt x="42" y="1222"/>
                    </a:lnTo>
                    <a:lnTo>
                      <a:pt x="93" y="1269"/>
                    </a:lnTo>
                    <a:lnTo>
                      <a:pt x="144" y="1311"/>
                    </a:lnTo>
                    <a:lnTo>
                      <a:pt x="211" y="1328"/>
                    </a:lnTo>
                    <a:lnTo>
                      <a:pt x="274" y="1320"/>
                    </a:lnTo>
                    <a:lnTo>
                      <a:pt x="279" y="1321"/>
                    </a:lnTo>
                    <a:lnTo>
                      <a:pt x="285" y="1323"/>
                    </a:lnTo>
                    <a:lnTo>
                      <a:pt x="295" y="1323"/>
                    </a:lnTo>
                    <a:lnTo>
                      <a:pt x="303" y="1321"/>
                    </a:lnTo>
                    <a:lnTo>
                      <a:pt x="312" y="1321"/>
                    </a:lnTo>
                    <a:lnTo>
                      <a:pt x="320" y="1321"/>
                    </a:lnTo>
                    <a:lnTo>
                      <a:pt x="328" y="1321"/>
                    </a:lnTo>
                    <a:lnTo>
                      <a:pt x="331" y="1324"/>
                    </a:lnTo>
                    <a:lnTo>
                      <a:pt x="335" y="1325"/>
                    </a:lnTo>
                    <a:lnTo>
                      <a:pt x="338" y="1327"/>
                    </a:lnTo>
                    <a:lnTo>
                      <a:pt x="351" y="1331"/>
                    </a:lnTo>
                    <a:lnTo>
                      <a:pt x="357" y="1333"/>
                    </a:lnTo>
                    <a:lnTo>
                      <a:pt x="363" y="1333"/>
                    </a:lnTo>
                    <a:lnTo>
                      <a:pt x="366" y="1334"/>
                    </a:lnTo>
                    <a:lnTo>
                      <a:pt x="368" y="1334"/>
                    </a:lnTo>
                    <a:lnTo>
                      <a:pt x="437" y="1337"/>
                    </a:lnTo>
                    <a:lnTo>
                      <a:pt x="451" y="1264"/>
                    </a:lnTo>
                    <a:lnTo>
                      <a:pt x="528" y="1266"/>
                    </a:lnTo>
                    <a:lnTo>
                      <a:pt x="643" y="1246"/>
                    </a:lnTo>
                    <a:lnTo>
                      <a:pt x="688" y="1246"/>
                    </a:lnTo>
                    <a:lnTo>
                      <a:pt x="688" y="1175"/>
                    </a:lnTo>
                    <a:lnTo>
                      <a:pt x="746" y="1157"/>
                    </a:lnTo>
                    <a:lnTo>
                      <a:pt x="861" y="1175"/>
                    </a:lnTo>
                    <a:lnTo>
                      <a:pt x="918" y="1134"/>
                    </a:lnTo>
                    <a:lnTo>
                      <a:pt x="982" y="1128"/>
                    </a:lnTo>
                    <a:lnTo>
                      <a:pt x="1034" y="1175"/>
                    </a:lnTo>
                    <a:lnTo>
                      <a:pt x="1162" y="1163"/>
                    </a:lnTo>
                    <a:lnTo>
                      <a:pt x="1251" y="1175"/>
                    </a:lnTo>
                    <a:lnTo>
                      <a:pt x="1257" y="1231"/>
                    </a:lnTo>
                    <a:lnTo>
                      <a:pt x="1353" y="1234"/>
                    </a:lnTo>
                    <a:lnTo>
                      <a:pt x="1456" y="1252"/>
                    </a:lnTo>
                    <a:lnTo>
                      <a:pt x="1539" y="1228"/>
                    </a:lnTo>
                    <a:lnTo>
                      <a:pt x="1597" y="1175"/>
                    </a:lnTo>
                    <a:lnTo>
                      <a:pt x="1635" y="1128"/>
                    </a:lnTo>
                    <a:lnTo>
                      <a:pt x="1686" y="1104"/>
                    </a:lnTo>
                    <a:lnTo>
                      <a:pt x="1737" y="1069"/>
                    </a:lnTo>
                    <a:lnTo>
                      <a:pt x="1757" y="1016"/>
                    </a:lnTo>
                    <a:lnTo>
                      <a:pt x="1789" y="974"/>
                    </a:lnTo>
                    <a:lnTo>
                      <a:pt x="1801" y="939"/>
                    </a:lnTo>
                    <a:lnTo>
                      <a:pt x="1805" y="890"/>
                    </a:lnTo>
                    <a:lnTo>
                      <a:pt x="1713" y="850"/>
                    </a:lnTo>
                    <a:lnTo>
                      <a:pt x="1627" y="828"/>
                    </a:lnTo>
                    <a:lnTo>
                      <a:pt x="1603" y="771"/>
                    </a:lnTo>
                    <a:lnTo>
                      <a:pt x="1627" y="687"/>
                    </a:lnTo>
                    <a:lnTo>
                      <a:pt x="1622" y="594"/>
                    </a:lnTo>
                    <a:lnTo>
                      <a:pt x="1608" y="514"/>
                    </a:lnTo>
                    <a:lnTo>
                      <a:pt x="1571" y="496"/>
                    </a:lnTo>
                    <a:lnTo>
                      <a:pt x="1533" y="484"/>
                    </a:lnTo>
                    <a:lnTo>
                      <a:pt x="1320" y="483"/>
                    </a:lnTo>
                    <a:lnTo>
                      <a:pt x="1243" y="434"/>
                    </a:lnTo>
                    <a:lnTo>
                      <a:pt x="1155" y="349"/>
                    </a:lnTo>
                    <a:lnTo>
                      <a:pt x="1136" y="290"/>
                    </a:lnTo>
                    <a:lnTo>
                      <a:pt x="1114" y="213"/>
                    </a:lnTo>
                    <a:lnTo>
                      <a:pt x="1098" y="172"/>
                    </a:lnTo>
                    <a:lnTo>
                      <a:pt x="1085" y="107"/>
                    </a:lnTo>
                    <a:lnTo>
                      <a:pt x="1078" y="54"/>
                    </a:lnTo>
                    <a:lnTo>
                      <a:pt x="1162" y="83"/>
                    </a:lnTo>
                    <a:lnTo>
                      <a:pt x="1219" y="160"/>
                    </a:lnTo>
                    <a:lnTo>
                      <a:pt x="1278" y="219"/>
                    </a:lnTo>
                    <a:lnTo>
                      <a:pt x="1347" y="236"/>
                    </a:lnTo>
                    <a:lnTo>
                      <a:pt x="1336" y="179"/>
                    </a:lnTo>
                    <a:lnTo>
                      <a:pt x="1230" y="76"/>
                    </a:lnTo>
                    <a:lnTo>
                      <a:pt x="1149" y="24"/>
                    </a:lnTo>
                    <a:lnTo>
                      <a:pt x="1046" y="5"/>
                    </a:lnTo>
                    <a:lnTo>
                      <a:pt x="918" y="0"/>
                    </a:lnTo>
                    <a:lnTo>
                      <a:pt x="806" y="18"/>
                    </a:lnTo>
                    <a:lnTo>
                      <a:pt x="744" y="27"/>
                    </a:lnTo>
                    <a:lnTo>
                      <a:pt x="682" y="30"/>
                    </a:lnTo>
                    <a:lnTo>
                      <a:pt x="637" y="65"/>
                    </a:lnTo>
                    <a:lnTo>
                      <a:pt x="528" y="80"/>
                    </a:lnTo>
                    <a:lnTo>
                      <a:pt x="437" y="89"/>
                    </a:lnTo>
                    <a:lnTo>
                      <a:pt x="331" y="98"/>
                    </a:lnTo>
                    <a:lnTo>
                      <a:pt x="269" y="133"/>
                    </a:lnTo>
                    <a:lnTo>
                      <a:pt x="221" y="169"/>
                    </a:lnTo>
                    <a:lnTo>
                      <a:pt x="159" y="204"/>
                    </a:lnTo>
                    <a:lnTo>
                      <a:pt x="99" y="219"/>
                    </a:lnTo>
                    <a:lnTo>
                      <a:pt x="56" y="253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76" name="Freeform 9"/>
              <p:cNvSpPr>
                <a:spLocks/>
              </p:cNvSpPr>
              <p:nvPr/>
            </p:nvSpPr>
            <p:spPr bwMode="auto">
              <a:xfrm>
                <a:off x="1633538" y="1479550"/>
                <a:ext cx="1493837" cy="1541463"/>
              </a:xfrm>
              <a:custGeom>
                <a:avLst/>
                <a:gdLst/>
                <a:ahLst/>
                <a:cxnLst>
                  <a:cxn ang="0">
                    <a:pos x="1632" y="34"/>
                  </a:cxn>
                  <a:cxn ang="0">
                    <a:pos x="1499" y="167"/>
                  </a:cxn>
                  <a:cxn ang="0">
                    <a:pos x="1403" y="304"/>
                  </a:cxn>
                  <a:cxn ang="0">
                    <a:pos x="1152" y="363"/>
                  </a:cxn>
                  <a:cxn ang="0">
                    <a:pos x="955" y="412"/>
                  </a:cxn>
                  <a:cxn ang="0">
                    <a:pos x="774" y="433"/>
                  </a:cxn>
                  <a:cxn ang="0">
                    <a:pos x="598" y="507"/>
                  </a:cxn>
                  <a:cxn ang="0">
                    <a:pos x="342" y="574"/>
                  </a:cxn>
                  <a:cxn ang="0">
                    <a:pos x="182" y="644"/>
                  </a:cxn>
                  <a:cxn ang="0">
                    <a:pos x="139" y="703"/>
                  </a:cxn>
                  <a:cxn ang="0">
                    <a:pos x="272" y="688"/>
                  </a:cxn>
                  <a:cxn ang="0">
                    <a:pos x="374" y="718"/>
                  </a:cxn>
                  <a:cxn ang="0">
                    <a:pos x="358" y="890"/>
                  </a:cxn>
                  <a:cxn ang="0">
                    <a:pos x="299" y="884"/>
                  </a:cxn>
                  <a:cxn ang="0">
                    <a:pos x="155" y="831"/>
                  </a:cxn>
                  <a:cxn ang="0">
                    <a:pos x="150" y="979"/>
                  </a:cxn>
                  <a:cxn ang="0">
                    <a:pos x="182" y="1244"/>
                  </a:cxn>
                  <a:cxn ang="0">
                    <a:pos x="182" y="1401"/>
                  </a:cxn>
                  <a:cxn ang="0">
                    <a:pos x="54" y="1514"/>
                  </a:cxn>
                  <a:cxn ang="0">
                    <a:pos x="11" y="1637"/>
                  </a:cxn>
                  <a:cxn ang="0">
                    <a:pos x="91" y="1795"/>
                  </a:cxn>
                  <a:cxn ang="0">
                    <a:pos x="245" y="1942"/>
                  </a:cxn>
                  <a:cxn ang="0">
                    <a:pos x="368" y="1898"/>
                  </a:cxn>
                  <a:cxn ang="0">
                    <a:pos x="539" y="1761"/>
                  </a:cxn>
                  <a:cxn ang="0">
                    <a:pos x="683" y="1751"/>
                  </a:cxn>
                  <a:cxn ang="0">
                    <a:pos x="790" y="1706"/>
                  </a:cxn>
                  <a:cxn ang="0">
                    <a:pos x="800" y="1618"/>
                  </a:cxn>
                  <a:cxn ang="0">
                    <a:pos x="950" y="1613"/>
                  </a:cxn>
                  <a:cxn ang="0">
                    <a:pos x="1109" y="1480"/>
                  </a:cxn>
                  <a:cxn ang="0">
                    <a:pos x="1184" y="1466"/>
                  </a:cxn>
                  <a:cxn ang="0">
                    <a:pos x="1300" y="1573"/>
                  </a:cxn>
                  <a:cxn ang="0">
                    <a:pos x="1483" y="1540"/>
                  </a:cxn>
                  <a:cxn ang="0">
                    <a:pos x="1584" y="1426"/>
                  </a:cxn>
                  <a:cxn ang="0">
                    <a:pos x="1654" y="1259"/>
                  </a:cxn>
                  <a:cxn ang="0">
                    <a:pos x="1600" y="1126"/>
                  </a:cxn>
                  <a:cxn ang="0">
                    <a:pos x="1752" y="989"/>
                  </a:cxn>
                  <a:cxn ang="0">
                    <a:pos x="1824" y="890"/>
                  </a:cxn>
                  <a:cxn ang="0">
                    <a:pos x="1862" y="772"/>
                  </a:cxn>
                  <a:cxn ang="0">
                    <a:pos x="1824" y="722"/>
                  </a:cxn>
                  <a:cxn ang="0">
                    <a:pos x="1883" y="688"/>
                  </a:cxn>
                  <a:cxn ang="0">
                    <a:pos x="1814" y="629"/>
                  </a:cxn>
                  <a:cxn ang="0">
                    <a:pos x="1766" y="574"/>
                  </a:cxn>
                  <a:cxn ang="0">
                    <a:pos x="1739" y="427"/>
                  </a:cxn>
                  <a:cxn ang="0">
                    <a:pos x="1744" y="304"/>
                  </a:cxn>
                  <a:cxn ang="0">
                    <a:pos x="1840" y="334"/>
                  </a:cxn>
                  <a:cxn ang="0">
                    <a:pos x="1830" y="235"/>
                  </a:cxn>
                  <a:cxn ang="0">
                    <a:pos x="1776" y="161"/>
                  </a:cxn>
                  <a:cxn ang="0">
                    <a:pos x="1782" y="3"/>
                  </a:cxn>
                  <a:cxn ang="0">
                    <a:pos x="1769" y="0"/>
                  </a:cxn>
                  <a:cxn ang="0">
                    <a:pos x="1753" y="9"/>
                  </a:cxn>
                  <a:cxn ang="0">
                    <a:pos x="1729" y="26"/>
                  </a:cxn>
                </a:cxnLst>
                <a:rect l="0" t="0" r="r" b="b"/>
                <a:pathLst>
                  <a:path w="1883" h="1942">
                    <a:moveTo>
                      <a:pt x="1723" y="28"/>
                    </a:moveTo>
                    <a:lnTo>
                      <a:pt x="1632" y="34"/>
                    </a:lnTo>
                    <a:lnTo>
                      <a:pt x="1584" y="64"/>
                    </a:lnTo>
                    <a:lnTo>
                      <a:pt x="1499" y="167"/>
                    </a:lnTo>
                    <a:lnTo>
                      <a:pt x="1440" y="256"/>
                    </a:lnTo>
                    <a:lnTo>
                      <a:pt x="1403" y="304"/>
                    </a:lnTo>
                    <a:lnTo>
                      <a:pt x="1286" y="324"/>
                    </a:lnTo>
                    <a:lnTo>
                      <a:pt x="1152" y="363"/>
                    </a:lnTo>
                    <a:lnTo>
                      <a:pt x="1072" y="397"/>
                    </a:lnTo>
                    <a:lnTo>
                      <a:pt x="955" y="412"/>
                    </a:lnTo>
                    <a:lnTo>
                      <a:pt x="902" y="433"/>
                    </a:lnTo>
                    <a:lnTo>
                      <a:pt x="774" y="433"/>
                    </a:lnTo>
                    <a:lnTo>
                      <a:pt x="693" y="477"/>
                    </a:lnTo>
                    <a:lnTo>
                      <a:pt x="598" y="507"/>
                    </a:lnTo>
                    <a:lnTo>
                      <a:pt x="480" y="536"/>
                    </a:lnTo>
                    <a:lnTo>
                      <a:pt x="342" y="574"/>
                    </a:lnTo>
                    <a:lnTo>
                      <a:pt x="261" y="600"/>
                    </a:lnTo>
                    <a:lnTo>
                      <a:pt x="182" y="644"/>
                    </a:lnTo>
                    <a:lnTo>
                      <a:pt x="117" y="639"/>
                    </a:lnTo>
                    <a:lnTo>
                      <a:pt x="139" y="703"/>
                    </a:lnTo>
                    <a:lnTo>
                      <a:pt x="203" y="693"/>
                    </a:lnTo>
                    <a:lnTo>
                      <a:pt x="272" y="688"/>
                    </a:lnTo>
                    <a:lnTo>
                      <a:pt x="325" y="693"/>
                    </a:lnTo>
                    <a:lnTo>
                      <a:pt x="374" y="718"/>
                    </a:lnTo>
                    <a:lnTo>
                      <a:pt x="352" y="796"/>
                    </a:lnTo>
                    <a:lnTo>
                      <a:pt x="358" y="890"/>
                    </a:lnTo>
                    <a:lnTo>
                      <a:pt x="342" y="929"/>
                    </a:lnTo>
                    <a:lnTo>
                      <a:pt x="299" y="884"/>
                    </a:lnTo>
                    <a:lnTo>
                      <a:pt x="235" y="855"/>
                    </a:lnTo>
                    <a:lnTo>
                      <a:pt x="155" y="831"/>
                    </a:lnTo>
                    <a:lnTo>
                      <a:pt x="171" y="914"/>
                    </a:lnTo>
                    <a:lnTo>
                      <a:pt x="150" y="979"/>
                    </a:lnTo>
                    <a:lnTo>
                      <a:pt x="182" y="1002"/>
                    </a:lnTo>
                    <a:lnTo>
                      <a:pt x="182" y="1244"/>
                    </a:lnTo>
                    <a:lnTo>
                      <a:pt x="198" y="1298"/>
                    </a:lnTo>
                    <a:lnTo>
                      <a:pt x="182" y="1401"/>
                    </a:lnTo>
                    <a:lnTo>
                      <a:pt x="123" y="1451"/>
                    </a:lnTo>
                    <a:lnTo>
                      <a:pt x="54" y="1514"/>
                    </a:lnTo>
                    <a:lnTo>
                      <a:pt x="11" y="1563"/>
                    </a:lnTo>
                    <a:lnTo>
                      <a:pt x="11" y="1637"/>
                    </a:lnTo>
                    <a:lnTo>
                      <a:pt x="0" y="1702"/>
                    </a:lnTo>
                    <a:lnTo>
                      <a:pt x="91" y="1795"/>
                    </a:lnTo>
                    <a:lnTo>
                      <a:pt x="165" y="1903"/>
                    </a:lnTo>
                    <a:lnTo>
                      <a:pt x="245" y="1942"/>
                    </a:lnTo>
                    <a:lnTo>
                      <a:pt x="331" y="1928"/>
                    </a:lnTo>
                    <a:lnTo>
                      <a:pt x="368" y="1898"/>
                    </a:lnTo>
                    <a:lnTo>
                      <a:pt x="416" y="1795"/>
                    </a:lnTo>
                    <a:lnTo>
                      <a:pt x="539" y="1761"/>
                    </a:lnTo>
                    <a:lnTo>
                      <a:pt x="603" y="1795"/>
                    </a:lnTo>
                    <a:lnTo>
                      <a:pt x="683" y="1751"/>
                    </a:lnTo>
                    <a:lnTo>
                      <a:pt x="763" y="1736"/>
                    </a:lnTo>
                    <a:lnTo>
                      <a:pt x="790" y="1706"/>
                    </a:lnTo>
                    <a:lnTo>
                      <a:pt x="779" y="1666"/>
                    </a:lnTo>
                    <a:lnTo>
                      <a:pt x="800" y="1618"/>
                    </a:lnTo>
                    <a:lnTo>
                      <a:pt x="859" y="1643"/>
                    </a:lnTo>
                    <a:lnTo>
                      <a:pt x="950" y="1613"/>
                    </a:lnTo>
                    <a:lnTo>
                      <a:pt x="1088" y="1548"/>
                    </a:lnTo>
                    <a:lnTo>
                      <a:pt x="1109" y="1480"/>
                    </a:lnTo>
                    <a:lnTo>
                      <a:pt x="1142" y="1445"/>
                    </a:lnTo>
                    <a:lnTo>
                      <a:pt x="1184" y="1466"/>
                    </a:lnTo>
                    <a:lnTo>
                      <a:pt x="1254" y="1500"/>
                    </a:lnTo>
                    <a:lnTo>
                      <a:pt x="1300" y="1573"/>
                    </a:lnTo>
                    <a:lnTo>
                      <a:pt x="1398" y="1540"/>
                    </a:lnTo>
                    <a:lnTo>
                      <a:pt x="1483" y="1540"/>
                    </a:lnTo>
                    <a:lnTo>
                      <a:pt x="1488" y="1451"/>
                    </a:lnTo>
                    <a:lnTo>
                      <a:pt x="1584" y="1426"/>
                    </a:lnTo>
                    <a:lnTo>
                      <a:pt x="1643" y="1327"/>
                    </a:lnTo>
                    <a:lnTo>
                      <a:pt x="1654" y="1259"/>
                    </a:lnTo>
                    <a:lnTo>
                      <a:pt x="1595" y="1175"/>
                    </a:lnTo>
                    <a:lnTo>
                      <a:pt x="1600" y="1126"/>
                    </a:lnTo>
                    <a:lnTo>
                      <a:pt x="1680" y="1112"/>
                    </a:lnTo>
                    <a:lnTo>
                      <a:pt x="1752" y="989"/>
                    </a:lnTo>
                    <a:lnTo>
                      <a:pt x="1803" y="939"/>
                    </a:lnTo>
                    <a:lnTo>
                      <a:pt x="1824" y="890"/>
                    </a:lnTo>
                    <a:lnTo>
                      <a:pt x="1814" y="850"/>
                    </a:lnTo>
                    <a:lnTo>
                      <a:pt x="1862" y="772"/>
                    </a:lnTo>
                    <a:lnTo>
                      <a:pt x="1803" y="757"/>
                    </a:lnTo>
                    <a:lnTo>
                      <a:pt x="1824" y="722"/>
                    </a:lnTo>
                    <a:lnTo>
                      <a:pt x="1872" y="713"/>
                    </a:lnTo>
                    <a:lnTo>
                      <a:pt x="1883" y="688"/>
                    </a:lnTo>
                    <a:lnTo>
                      <a:pt x="1830" y="659"/>
                    </a:lnTo>
                    <a:lnTo>
                      <a:pt x="1814" y="629"/>
                    </a:lnTo>
                    <a:lnTo>
                      <a:pt x="1808" y="595"/>
                    </a:lnTo>
                    <a:lnTo>
                      <a:pt x="1766" y="574"/>
                    </a:lnTo>
                    <a:lnTo>
                      <a:pt x="1771" y="481"/>
                    </a:lnTo>
                    <a:lnTo>
                      <a:pt x="1739" y="427"/>
                    </a:lnTo>
                    <a:lnTo>
                      <a:pt x="1728" y="353"/>
                    </a:lnTo>
                    <a:lnTo>
                      <a:pt x="1744" y="304"/>
                    </a:lnTo>
                    <a:lnTo>
                      <a:pt x="1782" y="328"/>
                    </a:lnTo>
                    <a:lnTo>
                      <a:pt x="1840" y="334"/>
                    </a:lnTo>
                    <a:lnTo>
                      <a:pt x="1824" y="275"/>
                    </a:lnTo>
                    <a:lnTo>
                      <a:pt x="1830" y="235"/>
                    </a:lnTo>
                    <a:lnTo>
                      <a:pt x="1782" y="201"/>
                    </a:lnTo>
                    <a:lnTo>
                      <a:pt x="1776" y="161"/>
                    </a:lnTo>
                    <a:lnTo>
                      <a:pt x="1792" y="117"/>
                    </a:lnTo>
                    <a:lnTo>
                      <a:pt x="1782" y="3"/>
                    </a:lnTo>
                    <a:lnTo>
                      <a:pt x="1777" y="0"/>
                    </a:lnTo>
                    <a:lnTo>
                      <a:pt x="1769" y="0"/>
                    </a:lnTo>
                    <a:lnTo>
                      <a:pt x="1761" y="3"/>
                    </a:lnTo>
                    <a:lnTo>
                      <a:pt x="1753" y="9"/>
                    </a:lnTo>
                    <a:lnTo>
                      <a:pt x="1736" y="21"/>
                    </a:lnTo>
                    <a:lnTo>
                      <a:pt x="1729" y="26"/>
                    </a:lnTo>
                    <a:lnTo>
                      <a:pt x="1723" y="2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 dirty="0" smtClean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77" name="Freeform 10"/>
              <p:cNvSpPr>
                <a:spLocks/>
              </p:cNvSpPr>
              <p:nvPr/>
            </p:nvSpPr>
            <p:spPr bwMode="auto">
              <a:xfrm>
                <a:off x="1824038" y="2627313"/>
                <a:ext cx="930275" cy="1389062"/>
              </a:xfrm>
              <a:custGeom>
                <a:avLst/>
                <a:gdLst/>
                <a:ahLst/>
                <a:cxnLst>
                  <a:cxn ang="0">
                    <a:pos x="43" y="546"/>
                  </a:cxn>
                  <a:cxn ang="0">
                    <a:pos x="16" y="655"/>
                  </a:cxn>
                  <a:cxn ang="0">
                    <a:pos x="27" y="803"/>
                  </a:cxn>
                  <a:cxn ang="0">
                    <a:pos x="80" y="900"/>
                  </a:cxn>
                  <a:cxn ang="0">
                    <a:pos x="96" y="1029"/>
                  </a:cxn>
                  <a:cxn ang="0">
                    <a:pos x="59" y="1176"/>
                  </a:cxn>
                  <a:cxn ang="0">
                    <a:pos x="16" y="1235"/>
                  </a:cxn>
                  <a:cxn ang="0">
                    <a:pos x="5" y="1368"/>
                  </a:cxn>
                  <a:cxn ang="0">
                    <a:pos x="59" y="1457"/>
                  </a:cxn>
                  <a:cxn ang="0">
                    <a:pos x="96" y="1575"/>
                  </a:cxn>
                  <a:cxn ang="0">
                    <a:pos x="197" y="1693"/>
                  </a:cxn>
                  <a:cxn ang="0">
                    <a:pos x="267" y="1752"/>
                  </a:cxn>
                  <a:cxn ang="0">
                    <a:pos x="389" y="1682"/>
                  </a:cxn>
                  <a:cxn ang="0">
                    <a:pos x="539" y="1644"/>
                  </a:cxn>
                  <a:cxn ang="0">
                    <a:pos x="573" y="1645"/>
                  </a:cxn>
                  <a:cxn ang="0">
                    <a:pos x="614" y="1651"/>
                  </a:cxn>
                  <a:cxn ang="0">
                    <a:pos x="654" y="1657"/>
                  </a:cxn>
                  <a:cxn ang="0">
                    <a:pos x="688" y="1659"/>
                  </a:cxn>
                  <a:cxn ang="0">
                    <a:pos x="710" y="1656"/>
                  </a:cxn>
                  <a:cxn ang="0">
                    <a:pos x="728" y="1650"/>
                  </a:cxn>
                  <a:cxn ang="0">
                    <a:pos x="757" y="1629"/>
                  </a:cxn>
                  <a:cxn ang="0">
                    <a:pos x="875" y="1467"/>
                  </a:cxn>
                  <a:cxn ang="0">
                    <a:pos x="1083" y="1457"/>
                  </a:cxn>
                  <a:cxn ang="0">
                    <a:pos x="1172" y="1343"/>
                  </a:cxn>
                  <a:cxn ang="0">
                    <a:pos x="1067" y="1225"/>
                  </a:cxn>
                  <a:cxn ang="0">
                    <a:pos x="1012" y="1073"/>
                  </a:cxn>
                  <a:cxn ang="0">
                    <a:pos x="960" y="974"/>
                  </a:cxn>
                  <a:cxn ang="0">
                    <a:pos x="960" y="837"/>
                  </a:cxn>
                  <a:cxn ang="0">
                    <a:pos x="971" y="611"/>
                  </a:cxn>
                  <a:cxn ang="0">
                    <a:pos x="939" y="449"/>
                  </a:cxn>
                  <a:cxn ang="0">
                    <a:pos x="1040" y="286"/>
                  </a:cxn>
                  <a:cxn ang="0">
                    <a:pos x="1056" y="158"/>
                  </a:cxn>
                  <a:cxn ang="0">
                    <a:pos x="1040" y="84"/>
                  </a:cxn>
                  <a:cxn ang="0">
                    <a:pos x="944" y="10"/>
                  </a:cxn>
                  <a:cxn ang="0">
                    <a:pos x="869" y="35"/>
                  </a:cxn>
                  <a:cxn ang="0">
                    <a:pos x="709" y="168"/>
                  </a:cxn>
                  <a:cxn ang="0">
                    <a:pos x="560" y="177"/>
                  </a:cxn>
                  <a:cxn ang="0">
                    <a:pos x="549" y="266"/>
                  </a:cxn>
                  <a:cxn ang="0">
                    <a:pos x="437" y="301"/>
                  </a:cxn>
                  <a:cxn ang="0">
                    <a:pos x="293" y="306"/>
                  </a:cxn>
                  <a:cxn ang="0">
                    <a:pos x="123" y="453"/>
                  </a:cxn>
                  <a:cxn ang="0">
                    <a:pos x="0" y="493"/>
                  </a:cxn>
                </a:cxnLst>
                <a:rect l="0" t="0" r="r" b="b"/>
                <a:pathLst>
                  <a:path w="1172" h="1752">
                    <a:moveTo>
                      <a:pt x="0" y="493"/>
                    </a:moveTo>
                    <a:lnTo>
                      <a:pt x="43" y="546"/>
                    </a:lnTo>
                    <a:lnTo>
                      <a:pt x="48" y="611"/>
                    </a:lnTo>
                    <a:lnTo>
                      <a:pt x="16" y="655"/>
                    </a:lnTo>
                    <a:lnTo>
                      <a:pt x="11" y="733"/>
                    </a:lnTo>
                    <a:lnTo>
                      <a:pt x="27" y="803"/>
                    </a:lnTo>
                    <a:lnTo>
                      <a:pt x="64" y="837"/>
                    </a:lnTo>
                    <a:lnTo>
                      <a:pt x="80" y="900"/>
                    </a:lnTo>
                    <a:lnTo>
                      <a:pt x="75" y="974"/>
                    </a:lnTo>
                    <a:lnTo>
                      <a:pt x="96" y="1029"/>
                    </a:lnTo>
                    <a:lnTo>
                      <a:pt x="80" y="1117"/>
                    </a:lnTo>
                    <a:lnTo>
                      <a:pt x="59" y="1176"/>
                    </a:lnTo>
                    <a:lnTo>
                      <a:pt x="64" y="1210"/>
                    </a:lnTo>
                    <a:lnTo>
                      <a:pt x="16" y="1235"/>
                    </a:lnTo>
                    <a:lnTo>
                      <a:pt x="21" y="1319"/>
                    </a:lnTo>
                    <a:lnTo>
                      <a:pt x="5" y="1368"/>
                    </a:lnTo>
                    <a:lnTo>
                      <a:pt x="53" y="1402"/>
                    </a:lnTo>
                    <a:lnTo>
                      <a:pt x="59" y="1457"/>
                    </a:lnTo>
                    <a:lnTo>
                      <a:pt x="80" y="1526"/>
                    </a:lnTo>
                    <a:lnTo>
                      <a:pt x="96" y="1575"/>
                    </a:lnTo>
                    <a:lnTo>
                      <a:pt x="139" y="1619"/>
                    </a:lnTo>
                    <a:lnTo>
                      <a:pt x="197" y="1693"/>
                    </a:lnTo>
                    <a:lnTo>
                      <a:pt x="205" y="1752"/>
                    </a:lnTo>
                    <a:lnTo>
                      <a:pt x="267" y="1752"/>
                    </a:lnTo>
                    <a:lnTo>
                      <a:pt x="304" y="1697"/>
                    </a:lnTo>
                    <a:lnTo>
                      <a:pt x="389" y="1682"/>
                    </a:lnTo>
                    <a:lnTo>
                      <a:pt x="464" y="1682"/>
                    </a:lnTo>
                    <a:lnTo>
                      <a:pt x="539" y="1644"/>
                    </a:lnTo>
                    <a:lnTo>
                      <a:pt x="555" y="1644"/>
                    </a:lnTo>
                    <a:lnTo>
                      <a:pt x="573" y="1645"/>
                    </a:lnTo>
                    <a:lnTo>
                      <a:pt x="593" y="1647"/>
                    </a:lnTo>
                    <a:lnTo>
                      <a:pt x="614" y="1651"/>
                    </a:lnTo>
                    <a:lnTo>
                      <a:pt x="635" y="1654"/>
                    </a:lnTo>
                    <a:lnTo>
                      <a:pt x="654" y="1657"/>
                    </a:lnTo>
                    <a:lnTo>
                      <a:pt x="672" y="1659"/>
                    </a:lnTo>
                    <a:lnTo>
                      <a:pt x="688" y="1659"/>
                    </a:lnTo>
                    <a:lnTo>
                      <a:pt x="701" y="1657"/>
                    </a:lnTo>
                    <a:lnTo>
                      <a:pt x="710" y="1656"/>
                    </a:lnTo>
                    <a:lnTo>
                      <a:pt x="720" y="1653"/>
                    </a:lnTo>
                    <a:lnTo>
                      <a:pt x="728" y="1650"/>
                    </a:lnTo>
                    <a:lnTo>
                      <a:pt x="742" y="1641"/>
                    </a:lnTo>
                    <a:lnTo>
                      <a:pt x="757" y="1629"/>
                    </a:lnTo>
                    <a:lnTo>
                      <a:pt x="821" y="1541"/>
                    </a:lnTo>
                    <a:lnTo>
                      <a:pt x="875" y="1467"/>
                    </a:lnTo>
                    <a:lnTo>
                      <a:pt x="955" y="1442"/>
                    </a:lnTo>
                    <a:lnTo>
                      <a:pt x="1083" y="1457"/>
                    </a:lnTo>
                    <a:lnTo>
                      <a:pt x="1147" y="1408"/>
                    </a:lnTo>
                    <a:lnTo>
                      <a:pt x="1172" y="1343"/>
                    </a:lnTo>
                    <a:lnTo>
                      <a:pt x="1131" y="1294"/>
                    </a:lnTo>
                    <a:lnTo>
                      <a:pt x="1067" y="1225"/>
                    </a:lnTo>
                    <a:lnTo>
                      <a:pt x="1067" y="1166"/>
                    </a:lnTo>
                    <a:lnTo>
                      <a:pt x="1012" y="1073"/>
                    </a:lnTo>
                    <a:lnTo>
                      <a:pt x="1012" y="1029"/>
                    </a:lnTo>
                    <a:lnTo>
                      <a:pt x="960" y="974"/>
                    </a:lnTo>
                    <a:lnTo>
                      <a:pt x="960" y="911"/>
                    </a:lnTo>
                    <a:lnTo>
                      <a:pt x="960" y="837"/>
                    </a:lnTo>
                    <a:lnTo>
                      <a:pt x="971" y="700"/>
                    </a:lnTo>
                    <a:lnTo>
                      <a:pt x="971" y="611"/>
                    </a:lnTo>
                    <a:lnTo>
                      <a:pt x="960" y="517"/>
                    </a:lnTo>
                    <a:lnTo>
                      <a:pt x="939" y="449"/>
                    </a:lnTo>
                    <a:lnTo>
                      <a:pt x="1040" y="428"/>
                    </a:lnTo>
                    <a:lnTo>
                      <a:pt x="1040" y="286"/>
                    </a:lnTo>
                    <a:lnTo>
                      <a:pt x="1035" y="207"/>
                    </a:lnTo>
                    <a:lnTo>
                      <a:pt x="1056" y="158"/>
                    </a:lnTo>
                    <a:lnTo>
                      <a:pt x="1054" y="127"/>
                    </a:lnTo>
                    <a:lnTo>
                      <a:pt x="1040" y="84"/>
                    </a:lnTo>
                    <a:lnTo>
                      <a:pt x="1012" y="55"/>
                    </a:lnTo>
                    <a:lnTo>
                      <a:pt x="944" y="10"/>
                    </a:lnTo>
                    <a:lnTo>
                      <a:pt x="901" y="0"/>
                    </a:lnTo>
                    <a:lnTo>
                      <a:pt x="869" y="35"/>
                    </a:lnTo>
                    <a:lnTo>
                      <a:pt x="843" y="99"/>
                    </a:lnTo>
                    <a:lnTo>
                      <a:pt x="709" y="168"/>
                    </a:lnTo>
                    <a:lnTo>
                      <a:pt x="613" y="198"/>
                    </a:lnTo>
                    <a:lnTo>
                      <a:pt x="560" y="177"/>
                    </a:lnTo>
                    <a:lnTo>
                      <a:pt x="539" y="213"/>
                    </a:lnTo>
                    <a:lnTo>
                      <a:pt x="549" y="266"/>
                    </a:lnTo>
                    <a:lnTo>
                      <a:pt x="517" y="286"/>
                    </a:lnTo>
                    <a:lnTo>
                      <a:pt x="437" y="301"/>
                    </a:lnTo>
                    <a:lnTo>
                      <a:pt x="357" y="350"/>
                    </a:lnTo>
                    <a:lnTo>
                      <a:pt x="293" y="306"/>
                    </a:lnTo>
                    <a:lnTo>
                      <a:pt x="176" y="350"/>
                    </a:lnTo>
                    <a:lnTo>
                      <a:pt x="123" y="453"/>
                    </a:lnTo>
                    <a:lnTo>
                      <a:pt x="91" y="483"/>
                    </a:lnTo>
                    <a:lnTo>
                      <a:pt x="0" y="493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78" name="Freeform 11"/>
              <p:cNvSpPr>
                <a:spLocks/>
              </p:cNvSpPr>
              <p:nvPr/>
            </p:nvSpPr>
            <p:spPr bwMode="auto">
              <a:xfrm>
                <a:off x="1884363" y="3743325"/>
                <a:ext cx="1638300" cy="1304925"/>
              </a:xfrm>
              <a:custGeom>
                <a:avLst/>
                <a:gdLst/>
                <a:ahLst/>
                <a:cxnLst>
                  <a:cxn ang="0">
                    <a:pos x="852" y="36"/>
                  </a:cxn>
                  <a:cxn ang="0">
                    <a:pos x="665" y="228"/>
                  </a:cxn>
                  <a:cxn ang="0">
                    <a:pos x="377" y="281"/>
                  </a:cxn>
                  <a:cxn ang="0">
                    <a:pos x="176" y="350"/>
                  </a:cxn>
                  <a:cxn ang="0">
                    <a:pos x="128" y="552"/>
                  </a:cxn>
                  <a:cxn ang="0">
                    <a:pos x="16" y="763"/>
                  </a:cxn>
                  <a:cxn ang="0">
                    <a:pos x="89" y="862"/>
                  </a:cxn>
                  <a:cxn ang="0">
                    <a:pos x="164" y="782"/>
                  </a:cxn>
                  <a:cxn ang="0">
                    <a:pos x="304" y="723"/>
                  </a:cxn>
                  <a:cxn ang="0">
                    <a:pos x="356" y="877"/>
                  </a:cxn>
                  <a:cxn ang="0">
                    <a:pos x="464" y="989"/>
                  </a:cxn>
                  <a:cxn ang="0">
                    <a:pos x="649" y="1010"/>
                  </a:cxn>
                  <a:cxn ang="0">
                    <a:pos x="772" y="1078"/>
                  </a:cxn>
                  <a:cxn ang="0">
                    <a:pos x="937" y="1107"/>
                  </a:cxn>
                  <a:cxn ang="0">
                    <a:pos x="1065" y="1240"/>
                  </a:cxn>
                  <a:cxn ang="0">
                    <a:pos x="959" y="1387"/>
                  </a:cxn>
                  <a:cxn ang="0">
                    <a:pos x="1124" y="1501"/>
                  </a:cxn>
                  <a:cxn ang="0">
                    <a:pos x="1247" y="1644"/>
                  </a:cxn>
                  <a:cxn ang="0">
                    <a:pos x="1316" y="1637"/>
                  </a:cxn>
                  <a:cxn ang="0">
                    <a:pos x="1340" y="1618"/>
                  </a:cxn>
                  <a:cxn ang="0">
                    <a:pos x="1385" y="1565"/>
                  </a:cxn>
                  <a:cxn ang="0">
                    <a:pos x="1455" y="1452"/>
                  </a:cxn>
                  <a:cxn ang="0">
                    <a:pos x="1460" y="1309"/>
                  </a:cxn>
                  <a:cxn ang="0">
                    <a:pos x="1529" y="1265"/>
                  </a:cxn>
                  <a:cxn ang="0">
                    <a:pos x="1599" y="1137"/>
                  </a:cxn>
                  <a:cxn ang="0">
                    <a:pos x="1663" y="1054"/>
                  </a:cxn>
                  <a:cxn ang="0">
                    <a:pos x="1703" y="977"/>
                  </a:cxn>
                  <a:cxn ang="0">
                    <a:pos x="1713" y="961"/>
                  </a:cxn>
                  <a:cxn ang="0">
                    <a:pos x="1727" y="960"/>
                  </a:cxn>
                  <a:cxn ang="0">
                    <a:pos x="1780" y="871"/>
                  </a:cxn>
                  <a:cxn ang="0">
                    <a:pos x="1865" y="778"/>
                  </a:cxn>
                  <a:cxn ang="0">
                    <a:pos x="1913" y="650"/>
                  </a:cxn>
                  <a:cxn ang="0">
                    <a:pos x="1967" y="611"/>
                  </a:cxn>
                  <a:cxn ang="0">
                    <a:pos x="2063" y="542"/>
                  </a:cxn>
                  <a:cxn ang="0">
                    <a:pos x="2028" y="446"/>
                  </a:cxn>
                  <a:cxn ang="0">
                    <a:pos x="1919" y="365"/>
                  </a:cxn>
                  <a:cxn ang="0">
                    <a:pos x="1860" y="276"/>
                  </a:cxn>
                  <a:cxn ang="0">
                    <a:pos x="1892" y="169"/>
                  </a:cxn>
                  <a:cxn ang="0">
                    <a:pos x="1737" y="110"/>
                  </a:cxn>
                  <a:cxn ang="0">
                    <a:pos x="1663" y="143"/>
                  </a:cxn>
                  <a:cxn ang="0">
                    <a:pos x="1567" y="183"/>
                  </a:cxn>
                  <a:cxn ang="0">
                    <a:pos x="1471" y="183"/>
                  </a:cxn>
                  <a:cxn ang="0">
                    <a:pos x="1369" y="188"/>
                  </a:cxn>
                  <a:cxn ang="0">
                    <a:pos x="1247" y="95"/>
                  </a:cxn>
                  <a:cxn ang="0">
                    <a:pos x="1161" y="15"/>
                  </a:cxn>
                </a:cxnLst>
                <a:rect l="0" t="0" r="r" b="b"/>
                <a:pathLst>
                  <a:path w="2063" h="1644">
                    <a:moveTo>
                      <a:pt x="1055" y="0"/>
                    </a:moveTo>
                    <a:lnTo>
                      <a:pt x="996" y="55"/>
                    </a:lnTo>
                    <a:lnTo>
                      <a:pt x="852" y="36"/>
                    </a:lnTo>
                    <a:lnTo>
                      <a:pt x="772" y="59"/>
                    </a:lnTo>
                    <a:lnTo>
                      <a:pt x="724" y="149"/>
                    </a:lnTo>
                    <a:lnTo>
                      <a:pt x="665" y="228"/>
                    </a:lnTo>
                    <a:lnTo>
                      <a:pt x="596" y="251"/>
                    </a:lnTo>
                    <a:lnTo>
                      <a:pt x="441" y="236"/>
                    </a:lnTo>
                    <a:lnTo>
                      <a:pt x="377" y="281"/>
                    </a:lnTo>
                    <a:lnTo>
                      <a:pt x="292" y="281"/>
                    </a:lnTo>
                    <a:lnTo>
                      <a:pt x="208" y="291"/>
                    </a:lnTo>
                    <a:lnTo>
                      <a:pt x="176" y="350"/>
                    </a:lnTo>
                    <a:lnTo>
                      <a:pt x="132" y="346"/>
                    </a:lnTo>
                    <a:lnTo>
                      <a:pt x="148" y="468"/>
                    </a:lnTo>
                    <a:lnTo>
                      <a:pt x="128" y="552"/>
                    </a:lnTo>
                    <a:lnTo>
                      <a:pt x="112" y="611"/>
                    </a:lnTo>
                    <a:lnTo>
                      <a:pt x="69" y="675"/>
                    </a:lnTo>
                    <a:lnTo>
                      <a:pt x="16" y="763"/>
                    </a:lnTo>
                    <a:lnTo>
                      <a:pt x="0" y="822"/>
                    </a:lnTo>
                    <a:lnTo>
                      <a:pt x="32" y="862"/>
                    </a:lnTo>
                    <a:lnTo>
                      <a:pt x="89" y="862"/>
                    </a:lnTo>
                    <a:lnTo>
                      <a:pt x="132" y="852"/>
                    </a:lnTo>
                    <a:lnTo>
                      <a:pt x="164" y="841"/>
                    </a:lnTo>
                    <a:lnTo>
                      <a:pt x="164" y="782"/>
                    </a:lnTo>
                    <a:lnTo>
                      <a:pt x="153" y="734"/>
                    </a:lnTo>
                    <a:lnTo>
                      <a:pt x="240" y="704"/>
                    </a:lnTo>
                    <a:lnTo>
                      <a:pt x="304" y="723"/>
                    </a:lnTo>
                    <a:lnTo>
                      <a:pt x="324" y="768"/>
                    </a:lnTo>
                    <a:lnTo>
                      <a:pt x="324" y="822"/>
                    </a:lnTo>
                    <a:lnTo>
                      <a:pt x="356" y="877"/>
                    </a:lnTo>
                    <a:lnTo>
                      <a:pt x="388" y="900"/>
                    </a:lnTo>
                    <a:lnTo>
                      <a:pt x="432" y="965"/>
                    </a:lnTo>
                    <a:lnTo>
                      <a:pt x="464" y="989"/>
                    </a:lnTo>
                    <a:lnTo>
                      <a:pt x="521" y="980"/>
                    </a:lnTo>
                    <a:lnTo>
                      <a:pt x="596" y="985"/>
                    </a:lnTo>
                    <a:lnTo>
                      <a:pt x="649" y="1010"/>
                    </a:lnTo>
                    <a:lnTo>
                      <a:pt x="704" y="1044"/>
                    </a:lnTo>
                    <a:lnTo>
                      <a:pt x="729" y="1069"/>
                    </a:lnTo>
                    <a:lnTo>
                      <a:pt x="772" y="1078"/>
                    </a:lnTo>
                    <a:lnTo>
                      <a:pt x="763" y="1147"/>
                    </a:lnTo>
                    <a:lnTo>
                      <a:pt x="857" y="1128"/>
                    </a:lnTo>
                    <a:lnTo>
                      <a:pt x="937" y="1107"/>
                    </a:lnTo>
                    <a:lnTo>
                      <a:pt x="1028" y="1107"/>
                    </a:lnTo>
                    <a:lnTo>
                      <a:pt x="1071" y="1137"/>
                    </a:lnTo>
                    <a:lnTo>
                      <a:pt x="1065" y="1240"/>
                    </a:lnTo>
                    <a:lnTo>
                      <a:pt x="985" y="1280"/>
                    </a:lnTo>
                    <a:lnTo>
                      <a:pt x="948" y="1324"/>
                    </a:lnTo>
                    <a:lnTo>
                      <a:pt x="959" y="1387"/>
                    </a:lnTo>
                    <a:lnTo>
                      <a:pt x="1028" y="1413"/>
                    </a:lnTo>
                    <a:lnTo>
                      <a:pt x="1087" y="1427"/>
                    </a:lnTo>
                    <a:lnTo>
                      <a:pt x="1124" y="1501"/>
                    </a:lnTo>
                    <a:lnTo>
                      <a:pt x="1172" y="1570"/>
                    </a:lnTo>
                    <a:lnTo>
                      <a:pt x="1199" y="1624"/>
                    </a:lnTo>
                    <a:lnTo>
                      <a:pt x="1247" y="1644"/>
                    </a:lnTo>
                    <a:lnTo>
                      <a:pt x="1279" y="1641"/>
                    </a:lnTo>
                    <a:lnTo>
                      <a:pt x="1311" y="1638"/>
                    </a:lnTo>
                    <a:lnTo>
                      <a:pt x="1316" y="1637"/>
                    </a:lnTo>
                    <a:lnTo>
                      <a:pt x="1323" y="1634"/>
                    </a:lnTo>
                    <a:lnTo>
                      <a:pt x="1332" y="1625"/>
                    </a:lnTo>
                    <a:lnTo>
                      <a:pt x="1340" y="1618"/>
                    </a:lnTo>
                    <a:lnTo>
                      <a:pt x="1343" y="1616"/>
                    </a:lnTo>
                    <a:lnTo>
                      <a:pt x="1343" y="1615"/>
                    </a:lnTo>
                    <a:lnTo>
                      <a:pt x="1385" y="1565"/>
                    </a:lnTo>
                    <a:lnTo>
                      <a:pt x="1428" y="1535"/>
                    </a:lnTo>
                    <a:lnTo>
                      <a:pt x="1465" y="1511"/>
                    </a:lnTo>
                    <a:lnTo>
                      <a:pt x="1455" y="1452"/>
                    </a:lnTo>
                    <a:lnTo>
                      <a:pt x="1407" y="1408"/>
                    </a:lnTo>
                    <a:lnTo>
                      <a:pt x="1391" y="1339"/>
                    </a:lnTo>
                    <a:lnTo>
                      <a:pt x="1460" y="1309"/>
                    </a:lnTo>
                    <a:lnTo>
                      <a:pt x="1455" y="1275"/>
                    </a:lnTo>
                    <a:lnTo>
                      <a:pt x="1492" y="1265"/>
                    </a:lnTo>
                    <a:lnTo>
                      <a:pt x="1529" y="1265"/>
                    </a:lnTo>
                    <a:lnTo>
                      <a:pt x="1535" y="1216"/>
                    </a:lnTo>
                    <a:lnTo>
                      <a:pt x="1567" y="1181"/>
                    </a:lnTo>
                    <a:lnTo>
                      <a:pt x="1599" y="1137"/>
                    </a:lnTo>
                    <a:lnTo>
                      <a:pt x="1652" y="1137"/>
                    </a:lnTo>
                    <a:lnTo>
                      <a:pt x="1668" y="1107"/>
                    </a:lnTo>
                    <a:lnTo>
                      <a:pt x="1663" y="1054"/>
                    </a:lnTo>
                    <a:lnTo>
                      <a:pt x="1695" y="1019"/>
                    </a:lnTo>
                    <a:lnTo>
                      <a:pt x="1695" y="989"/>
                    </a:lnTo>
                    <a:lnTo>
                      <a:pt x="1703" y="977"/>
                    </a:lnTo>
                    <a:lnTo>
                      <a:pt x="1707" y="970"/>
                    </a:lnTo>
                    <a:lnTo>
                      <a:pt x="1710" y="964"/>
                    </a:lnTo>
                    <a:lnTo>
                      <a:pt x="1713" y="961"/>
                    </a:lnTo>
                    <a:lnTo>
                      <a:pt x="1716" y="960"/>
                    </a:lnTo>
                    <a:lnTo>
                      <a:pt x="1719" y="960"/>
                    </a:lnTo>
                    <a:lnTo>
                      <a:pt x="1727" y="960"/>
                    </a:lnTo>
                    <a:lnTo>
                      <a:pt x="1737" y="960"/>
                    </a:lnTo>
                    <a:lnTo>
                      <a:pt x="1737" y="911"/>
                    </a:lnTo>
                    <a:lnTo>
                      <a:pt x="1780" y="871"/>
                    </a:lnTo>
                    <a:lnTo>
                      <a:pt x="1801" y="841"/>
                    </a:lnTo>
                    <a:lnTo>
                      <a:pt x="1801" y="788"/>
                    </a:lnTo>
                    <a:lnTo>
                      <a:pt x="1865" y="778"/>
                    </a:lnTo>
                    <a:lnTo>
                      <a:pt x="1865" y="734"/>
                    </a:lnTo>
                    <a:lnTo>
                      <a:pt x="1881" y="694"/>
                    </a:lnTo>
                    <a:lnTo>
                      <a:pt x="1913" y="650"/>
                    </a:lnTo>
                    <a:lnTo>
                      <a:pt x="1892" y="582"/>
                    </a:lnTo>
                    <a:lnTo>
                      <a:pt x="1929" y="591"/>
                    </a:lnTo>
                    <a:lnTo>
                      <a:pt x="1967" y="611"/>
                    </a:lnTo>
                    <a:lnTo>
                      <a:pt x="2009" y="586"/>
                    </a:lnTo>
                    <a:lnTo>
                      <a:pt x="2057" y="571"/>
                    </a:lnTo>
                    <a:lnTo>
                      <a:pt x="2063" y="542"/>
                    </a:lnTo>
                    <a:lnTo>
                      <a:pt x="2036" y="508"/>
                    </a:lnTo>
                    <a:lnTo>
                      <a:pt x="2022" y="476"/>
                    </a:lnTo>
                    <a:lnTo>
                      <a:pt x="2028" y="446"/>
                    </a:lnTo>
                    <a:lnTo>
                      <a:pt x="2015" y="381"/>
                    </a:lnTo>
                    <a:lnTo>
                      <a:pt x="1983" y="360"/>
                    </a:lnTo>
                    <a:lnTo>
                      <a:pt x="1919" y="365"/>
                    </a:lnTo>
                    <a:lnTo>
                      <a:pt x="1881" y="369"/>
                    </a:lnTo>
                    <a:lnTo>
                      <a:pt x="1865" y="331"/>
                    </a:lnTo>
                    <a:lnTo>
                      <a:pt x="1860" y="276"/>
                    </a:lnTo>
                    <a:lnTo>
                      <a:pt x="1860" y="236"/>
                    </a:lnTo>
                    <a:lnTo>
                      <a:pt x="1897" y="213"/>
                    </a:lnTo>
                    <a:lnTo>
                      <a:pt x="1892" y="169"/>
                    </a:lnTo>
                    <a:lnTo>
                      <a:pt x="1839" y="133"/>
                    </a:lnTo>
                    <a:lnTo>
                      <a:pt x="1791" y="133"/>
                    </a:lnTo>
                    <a:lnTo>
                      <a:pt x="1737" y="110"/>
                    </a:lnTo>
                    <a:lnTo>
                      <a:pt x="1705" y="104"/>
                    </a:lnTo>
                    <a:lnTo>
                      <a:pt x="1663" y="114"/>
                    </a:lnTo>
                    <a:lnTo>
                      <a:pt x="1663" y="143"/>
                    </a:lnTo>
                    <a:lnTo>
                      <a:pt x="1652" y="177"/>
                    </a:lnTo>
                    <a:lnTo>
                      <a:pt x="1609" y="177"/>
                    </a:lnTo>
                    <a:lnTo>
                      <a:pt x="1567" y="183"/>
                    </a:lnTo>
                    <a:lnTo>
                      <a:pt x="1535" y="186"/>
                    </a:lnTo>
                    <a:lnTo>
                      <a:pt x="1484" y="192"/>
                    </a:lnTo>
                    <a:lnTo>
                      <a:pt x="1471" y="183"/>
                    </a:lnTo>
                    <a:lnTo>
                      <a:pt x="1439" y="163"/>
                    </a:lnTo>
                    <a:lnTo>
                      <a:pt x="1407" y="163"/>
                    </a:lnTo>
                    <a:lnTo>
                      <a:pt x="1369" y="188"/>
                    </a:lnTo>
                    <a:lnTo>
                      <a:pt x="1311" y="163"/>
                    </a:lnTo>
                    <a:lnTo>
                      <a:pt x="1279" y="133"/>
                    </a:lnTo>
                    <a:lnTo>
                      <a:pt x="1247" y="95"/>
                    </a:lnTo>
                    <a:lnTo>
                      <a:pt x="1204" y="95"/>
                    </a:lnTo>
                    <a:lnTo>
                      <a:pt x="1177" y="80"/>
                    </a:lnTo>
                    <a:lnTo>
                      <a:pt x="1161" y="15"/>
                    </a:lnTo>
                    <a:lnTo>
                      <a:pt x="1055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79" name="Freeform 12"/>
              <p:cNvSpPr>
                <a:spLocks/>
              </p:cNvSpPr>
              <p:nvPr/>
            </p:nvSpPr>
            <p:spPr bwMode="auto">
              <a:xfrm>
                <a:off x="3273425" y="2181225"/>
                <a:ext cx="1268413" cy="1111250"/>
              </a:xfrm>
              <a:custGeom>
                <a:avLst/>
                <a:gdLst/>
                <a:ahLst/>
                <a:cxnLst>
                  <a:cxn ang="0">
                    <a:pos x="1011" y="110"/>
                  </a:cxn>
                  <a:cxn ang="0">
                    <a:pos x="909" y="52"/>
                  </a:cxn>
                  <a:cxn ang="0">
                    <a:pos x="677" y="42"/>
                  </a:cxn>
                  <a:cxn ang="0">
                    <a:pos x="576" y="17"/>
                  </a:cxn>
                  <a:cxn ang="0">
                    <a:pos x="402" y="31"/>
                  </a:cxn>
                  <a:cxn ang="0">
                    <a:pos x="339" y="120"/>
                  </a:cxn>
                  <a:cxn ang="0">
                    <a:pos x="147" y="136"/>
                  </a:cxn>
                  <a:cxn ang="0">
                    <a:pos x="59" y="188"/>
                  </a:cxn>
                  <a:cxn ang="0">
                    <a:pos x="0" y="359"/>
                  </a:cxn>
                  <a:cxn ang="0">
                    <a:pos x="85" y="480"/>
                  </a:cxn>
                  <a:cxn ang="0">
                    <a:pos x="18" y="548"/>
                  </a:cxn>
                  <a:cxn ang="0">
                    <a:pos x="11" y="625"/>
                  </a:cxn>
                  <a:cxn ang="0">
                    <a:pos x="0" y="719"/>
                  </a:cxn>
                  <a:cxn ang="0">
                    <a:pos x="56" y="735"/>
                  </a:cxn>
                  <a:cxn ang="0">
                    <a:pos x="125" y="771"/>
                  </a:cxn>
                  <a:cxn ang="0">
                    <a:pos x="130" y="927"/>
                  </a:cxn>
                  <a:cxn ang="0">
                    <a:pos x="107" y="1001"/>
                  </a:cxn>
                  <a:cxn ang="0">
                    <a:pos x="136" y="1042"/>
                  </a:cxn>
                  <a:cxn ang="0">
                    <a:pos x="226" y="1052"/>
                  </a:cxn>
                  <a:cxn ang="0">
                    <a:pos x="293" y="1114"/>
                  </a:cxn>
                  <a:cxn ang="0">
                    <a:pos x="389" y="1083"/>
                  </a:cxn>
                  <a:cxn ang="0">
                    <a:pos x="418" y="1182"/>
                  </a:cxn>
                  <a:cxn ang="0">
                    <a:pos x="520" y="1178"/>
                  </a:cxn>
                  <a:cxn ang="0">
                    <a:pos x="598" y="1250"/>
                  </a:cxn>
                  <a:cxn ang="0">
                    <a:pos x="666" y="1209"/>
                  </a:cxn>
                  <a:cxn ang="0">
                    <a:pos x="746" y="1250"/>
                  </a:cxn>
                  <a:cxn ang="0">
                    <a:pos x="835" y="1271"/>
                  </a:cxn>
                  <a:cxn ang="0">
                    <a:pos x="893" y="1312"/>
                  </a:cxn>
                  <a:cxn ang="0">
                    <a:pos x="953" y="1380"/>
                  </a:cxn>
                  <a:cxn ang="0">
                    <a:pos x="1067" y="1349"/>
                  </a:cxn>
                  <a:cxn ang="0">
                    <a:pos x="1163" y="1380"/>
                  </a:cxn>
                  <a:cxn ang="0">
                    <a:pos x="1307" y="1348"/>
                  </a:cxn>
                  <a:cxn ang="0">
                    <a:pos x="1349" y="1193"/>
                  </a:cxn>
                  <a:cxn ang="0">
                    <a:pos x="1373" y="1063"/>
                  </a:cxn>
                  <a:cxn ang="0">
                    <a:pos x="1440" y="937"/>
                  </a:cxn>
                  <a:cxn ang="0">
                    <a:pos x="1473" y="828"/>
                  </a:cxn>
                  <a:cxn ang="0">
                    <a:pos x="1547" y="740"/>
                  </a:cxn>
                  <a:cxn ang="0">
                    <a:pos x="1558" y="583"/>
                  </a:cxn>
                  <a:cxn ang="0">
                    <a:pos x="1541" y="453"/>
                  </a:cxn>
                  <a:cxn ang="0">
                    <a:pos x="1361" y="334"/>
                  </a:cxn>
                  <a:cxn ang="0">
                    <a:pos x="1277" y="219"/>
                  </a:cxn>
                  <a:cxn ang="0">
                    <a:pos x="1125" y="129"/>
                  </a:cxn>
                </a:cxnLst>
                <a:rect l="0" t="0" r="r" b="b"/>
                <a:pathLst>
                  <a:path w="1598" h="1401">
                    <a:moveTo>
                      <a:pt x="1125" y="129"/>
                    </a:moveTo>
                    <a:lnTo>
                      <a:pt x="1011" y="110"/>
                    </a:lnTo>
                    <a:lnTo>
                      <a:pt x="909" y="105"/>
                    </a:lnTo>
                    <a:lnTo>
                      <a:pt x="909" y="52"/>
                    </a:lnTo>
                    <a:lnTo>
                      <a:pt x="808" y="48"/>
                    </a:lnTo>
                    <a:lnTo>
                      <a:pt x="677" y="42"/>
                    </a:lnTo>
                    <a:lnTo>
                      <a:pt x="632" y="0"/>
                    </a:lnTo>
                    <a:lnTo>
                      <a:pt x="576" y="17"/>
                    </a:lnTo>
                    <a:lnTo>
                      <a:pt x="520" y="52"/>
                    </a:lnTo>
                    <a:lnTo>
                      <a:pt x="402" y="31"/>
                    </a:lnTo>
                    <a:lnTo>
                      <a:pt x="344" y="52"/>
                    </a:lnTo>
                    <a:lnTo>
                      <a:pt x="339" y="120"/>
                    </a:lnTo>
                    <a:lnTo>
                      <a:pt x="299" y="126"/>
                    </a:lnTo>
                    <a:lnTo>
                      <a:pt x="147" y="136"/>
                    </a:lnTo>
                    <a:lnTo>
                      <a:pt x="107" y="141"/>
                    </a:lnTo>
                    <a:lnTo>
                      <a:pt x="59" y="188"/>
                    </a:lnTo>
                    <a:lnTo>
                      <a:pt x="5" y="293"/>
                    </a:lnTo>
                    <a:lnTo>
                      <a:pt x="0" y="359"/>
                    </a:lnTo>
                    <a:lnTo>
                      <a:pt x="56" y="375"/>
                    </a:lnTo>
                    <a:lnTo>
                      <a:pt x="85" y="480"/>
                    </a:lnTo>
                    <a:lnTo>
                      <a:pt x="11" y="501"/>
                    </a:lnTo>
                    <a:lnTo>
                      <a:pt x="18" y="548"/>
                    </a:lnTo>
                    <a:lnTo>
                      <a:pt x="29" y="594"/>
                    </a:lnTo>
                    <a:lnTo>
                      <a:pt x="11" y="625"/>
                    </a:lnTo>
                    <a:lnTo>
                      <a:pt x="34" y="678"/>
                    </a:lnTo>
                    <a:lnTo>
                      <a:pt x="0" y="719"/>
                    </a:lnTo>
                    <a:lnTo>
                      <a:pt x="5" y="750"/>
                    </a:lnTo>
                    <a:lnTo>
                      <a:pt x="56" y="735"/>
                    </a:lnTo>
                    <a:lnTo>
                      <a:pt x="96" y="771"/>
                    </a:lnTo>
                    <a:lnTo>
                      <a:pt x="125" y="771"/>
                    </a:lnTo>
                    <a:lnTo>
                      <a:pt x="130" y="849"/>
                    </a:lnTo>
                    <a:lnTo>
                      <a:pt x="130" y="927"/>
                    </a:lnTo>
                    <a:lnTo>
                      <a:pt x="56" y="954"/>
                    </a:lnTo>
                    <a:lnTo>
                      <a:pt x="107" y="1001"/>
                    </a:lnTo>
                    <a:lnTo>
                      <a:pt x="101" y="1036"/>
                    </a:lnTo>
                    <a:lnTo>
                      <a:pt x="136" y="1042"/>
                    </a:lnTo>
                    <a:lnTo>
                      <a:pt x="210" y="1016"/>
                    </a:lnTo>
                    <a:lnTo>
                      <a:pt x="226" y="1052"/>
                    </a:lnTo>
                    <a:lnTo>
                      <a:pt x="248" y="1083"/>
                    </a:lnTo>
                    <a:lnTo>
                      <a:pt x="293" y="1114"/>
                    </a:lnTo>
                    <a:lnTo>
                      <a:pt x="339" y="1083"/>
                    </a:lnTo>
                    <a:lnTo>
                      <a:pt x="389" y="1083"/>
                    </a:lnTo>
                    <a:lnTo>
                      <a:pt x="429" y="1125"/>
                    </a:lnTo>
                    <a:lnTo>
                      <a:pt x="418" y="1182"/>
                    </a:lnTo>
                    <a:lnTo>
                      <a:pt x="462" y="1188"/>
                    </a:lnTo>
                    <a:lnTo>
                      <a:pt x="520" y="1178"/>
                    </a:lnTo>
                    <a:lnTo>
                      <a:pt x="558" y="1219"/>
                    </a:lnTo>
                    <a:lnTo>
                      <a:pt x="598" y="1250"/>
                    </a:lnTo>
                    <a:lnTo>
                      <a:pt x="638" y="1234"/>
                    </a:lnTo>
                    <a:lnTo>
                      <a:pt x="666" y="1209"/>
                    </a:lnTo>
                    <a:lnTo>
                      <a:pt x="712" y="1230"/>
                    </a:lnTo>
                    <a:lnTo>
                      <a:pt x="746" y="1250"/>
                    </a:lnTo>
                    <a:lnTo>
                      <a:pt x="786" y="1234"/>
                    </a:lnTo>
                    <a:lnTo>
                      <a:pt x="835" y="1271"/>
                    </a:lnTo>
                    <a:lnTo>
                      <a:pt x="875" y="1281"/>
                    </a:lnTo>
                    <a:lnTo>
                      <a:pt x="893" y="1312"/>
                    </a:lnTo>
                    <a:lnTo>
                      <a:pt x="909" y="1349"/>
                    </a:lnTo>
                    <a:lnTo>
                      <a:pt x="953" y="1380"/>
                    </a:lnTo>
                    <a:lnTo>
                      <a:pt x="1011" y="1376"/>
                    </a:lnTo>
                    <a:lnTo>
                      <a:pt x="1067" y="1349"/>
                    </a:lnTo>
                    <a:lnTo>
                      <a:pt x="1096" y="1386"/>
                    </a:lnTo>
                    <a:lnTo>
                      <a:pt x="1163" y="1380"/>
                    </a:lnTo>
                    <a:lnTo>
                      <a:pt x="1225" y="1401"/>
                    </a:lnTo>
                    <a:lnTo>
                      <a:pt x="1307" y="1348"/>
                    </a:lnTo>
                    <a:lnTo>
                      <a:pt x="1345" y="1263"/>
                    </a:lnTo>
                    <a:lnTo>
                      <a:pt x="1349" y="1193"/>
                    </a:lnTo>
                    <a:lnTo>
                      <a:pt x="1395" y="1131"/>
                    </a:lnTo>
                    <a:lnTo>
                      <a:pt x="1373" y="1063"/>
                    </a:lnTo>
                    <a:lnTo>
                      <a:pt x="1422" y="1005"/>
                    </a:lnTo>
                    <a:lnTo>
                      <a:pt x="1440" y="937"/>
                    </a:lnTo>
                    <a:lnTo>
                      <a:pt x="1433" y="869"/>
                    </a:lnTo>
                    <a:lnTo>
                      <a:pt x="1473" y="828"/>
                    </a:lnTo>
                    <a:lnTo>
                      <a:pt x="1480" y="771"/>
                    </a:lnTo>
                    <a:lnTo>
                      <a:pt x="1547" y="740"/>
                    </a:lnTo>
                    <a:lnTo>
                      <a:pt x="1553" y="651"/>
                    </a:lnTo>
                    <a:lnTo>
                      <a:pt x="1558" y="583"/>
                    </a:lnTo>
                    <a:lnTo>
                      <a:pt x="1598" y="548"/>
                    </a:lnTo>
                    <a:lnTo>
                      <a:pt x="1541" y="453"/>
                    </a:lnTo>
                    <a:lnTo>
                      <a:pt x="1469" y="365"/>
                    </a:lnTo>
                    <a:lnTo>
                      <a:pt x="1361" y="334"/>
                    </a:lnTo>
                    <a:lnTo>
                      <a:pt x="1288" y="287"/>
                    </a:lnTo>
                    <a:lnTo>
                      <a:pt x="1277" y="219"/>
                    </a:lnTo>
                    <a:lnTo>
                      <a:pt x="1201" y="105"/>
                    </a:lnTo>
                    <a:lnTo>
                      <a:pt x="1125" y="129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80" name="Freeform 13"/>
              <p:cNvSpPr>
                <a:spLocks/>
              </p:cNvSpPr>
              <p:nvPr/>
            </p:nvSpPr>
            <p:spPr bwMode="auto">
              <a:xfrm>
                <a:off x="3273425" y="2181225"/>
                <a:ext cx="1268413" cy="1111250"/>
              </a:xfrm>
              <a:custGeom>
                <a:avLst/>
                <a:gdLst/>
                <a:ahLst/>
                <a:cxnLst>
                  <a:cxn ang="0">
                    <a:pos x="1011" y="110"/>
                  </a:cxn>
                  <a:cxn ang="0">
                    <a:pos x="909" y="52"/>
                  </a:cxn>
                  <a:cxn ang="0">
                    <a:pos x="677" y="42"/>
                  </a:cxn>
                  <a:cxn ang="0">
                    <a:pos x="576" y="17"/>
                  </a:cxn>
                  <a:cxn ang="0">
                    <a:pos x="402" y="31"/>
                  </a:cxn>
                  <a:cxn ang="0">
                    <a:pos x="339" y="120"/>
                  </a:cxn>
                  <a:cxn ang="0">
                    <a:pos x="147" y="136"/>
                  </a:cxn>
                  <a:cxn ang="0">
                    <a:pos x="59" y="188"/>
                  </a:cxn>
                  <a:cxn ang="0">
                    <a:pos x="0" y="359"/>
                  </a:cxn>
                  <a:cxn ang="0">
                    <a:pos x="85" y="480"/>
                  </a:cxn>
                  <a:cxn ang="0">
                    <a:pos x="18" y="548"/>
                  </a:cxn>
                  <a:cxn ang="0">
                    <a:pos x="11" y="625"/>
                  </a:cxn>
                  <a:cxn ang="0">
                    <a:pos x="0" y="719"/>
                  </a:cxn>
                  <a:cxn ang="0">
                    <a:pos x="56" y="735"/>
                  </a:cxn>
                  <a:cxn ang="0">
                    <a:pos x="125" y="771"/>
                  </a:cxn>
                  <a:cxn ang="0">
                    <a:pos x="130" y="927"/>
                  </a:cxn>
                  <a:cxn ang="0">
                    <a:pos x="107" y="1001"/>
                  </a:cxn>
                  <a:cxn ang="0">
                    <a:pos x="136" y="1042"/>
                  </a:cxn>
                  <a:cxn ang="0">
                    <a:pos x="226" y="1052"/>
                  </a:cxn>
                  <a:cxn ang="0">
                    <a:pos x="293" y="1114"/>
                  </a:cxn>
                  <a:cxn ang="0">
                    <a:pos x="389" y="1083"/>
                  </a:cxn>
                  <a:cxn ang="0">
                    <a:pos x="418" y="1182"/>
                  </a:cxn>
                  <a:cxn ang="0">
                    <a:pos x="520" y="1178"/>
                  </a:cxn>
                  <a:cxn ang="0">
                    <a:pos x="598" y="1250"/>
                  </a:cxn>
                  <a:cxn ang="0">
                    <a:pos x="666" y="1209"/>
                  </a:cxn>
                  <a:cxn ang="0">
                    <a:pos x="746" y="1250"/>
                  </a:cxn>
                  <a:cxn ang="0">
                    <a:pos x="835" y="1271"/>
                  </a:cxn>
                  <a:cxn ang="0">
                    <a:pos x="893" y="1312"/>
                  </a:cxn>
                  <a:cxn ang="0">
                    <a:pos x="953" y="1380"/>
                  </a:cxn>
                  <a:cxn ang="0">
                    <a:pos x="1067" y="1349"/>
                  </a:cxn>
                  <a:cxn ang="0">
                    <a:pos x="1163" y="1380"/>
                  </a:cxn>
                  <a:cxn ang="0">
                    <a:pos x="1307" y="1348"/>
                  </a:cxn>
                  <a:cxn ang="0">
                    <a:pos x="1349" y="1193"/>
                  </a:cxn>
                  <a:cxn ang="0">
                    <a:pos x="1373" y="1063"/>
                  </a:cxn>
                  <a:cxn ang="0">
                    <a:pos x="1440" y="937"/>
                  </a:cxn>
                  <a:cxn ang="0">
                    <a:pos x="1473" y="828"/>
                  </a:cxn>
                  <a:cxn ang="0">
                    <a:pos x="1547" y="740"/>
                  </a:cxn>
                  <a:cxn ang="0">
                    <a:pos x="1558" y="583"/>
                  </a:cxn>
                  <a:cxn ang="0">
                    <a:pos x="1541" y="453"/>
                  </a:cxn>
                  <a:cxn ang="0">
                    <a:pos x="1361" y="334"/>
                  </a:cxn>
                  <a:cxn ang="0">
                    <a:pos x="1277" y="219"/>
                  </a:cxn>
                </a:cxnLst>
                <a:rect l="0" t="0" r="r" b="b"/>
                <a:pathLst>
                  <a:path w="1598" h="1401">
                    <a:moveTo>
                      <a:pt x="1125" y="129"/>
                    </a:moveTo>
                    <a:lnTo>
                      <a:pt x="1011" y="110"/>
                    </a:lnTo>
                    <a:lnTo>
                      <a:pt x="909" y="105"/>
                    </a:lnTo>
                    <a:lnTo>
                      <a:pt x="909" y="52"/>
                    </a:lnTo>
                    <a:lnTo>
                      <a:pt x="808" y="48"/>
                    </a:lnTo>
                    <a:lnTo>
                      <a:pt x="677" y="42"/>
                    </a:lnTo>
                    <a:lnTo>
                      <a:pt x="632" y="0"/>
                    </a:lnTo>
                    <a:lnTo>
                      <a:pt x="576" y="17"/>
                    </a:lnTo>
                    <a:lnTo>
                      <a:pt x="520" y="52"/>
                    </a:lnTo>
                    <a:lnTo>
                      <a:pt x="402" y="31"/>
                    </a:lnTo>
                    <a:lnTo>
                      <a:pt x="344" y="52"/>
                    </a:lnTo>
                    <a:lnTo>
                      <a:pt x="339" y="120"/>
                    </a:lnTo>
                    <a:lnTo>
                      <a:pt x="299" y="126"/>
                    </a:lnTo>
                    <a:lnTo>
                      <a:pt x="147" y="136"/>
                    </a:lnTo>
                    <a:lnTo>
                      <a:pt x="107" y="141"/>
                    </a:lnTo>
                    <a:lnTo>
                      <a:pt x="59" y="188"/>
                    </a:lnTo>
                    <a:lnTo>
                      <a:pt x="5" y="293"/>
                    </a:lnTo>
                    <a:lnTo>
                      <a:pt x="0" y="359"/>
                    </a:lnTo>
                    <a:lnTo>
                      <a:pt x="56" y="375"/>
                    </a:lnTo>
                    <a:lnTo>
                      <a:pt x="85" y="480"/>
                    </a:lnTo>
                    <a:lnTo>
                      <a:pt x="11" y="501"/>
                    </a:lnTo>
                    <a:lnTo>
                      <a:pt x="18" y="548"/>
                    </a:lnTo>
                    <a:lnTo>
                      <a:pt x="29" y="594"/>
                    </a:lnTo>
                    <a:lnTo>
                      <a:pt x="11" y="625"/>
                    </a:lnTo>
                    <a:lnTo>
                      <a:pt x="34" y="678"/>
                    </a:lnTo>
                    <a:lnTo>
                      <a:pt x="0" y="719"/>
                    </a:lnTo>
                    <a:lnTo>
                      <a:pt x="5" y="750"/>
                    </a:lnTo>
                    <a:lnTo>
                      <a:pt x="56" y="735"/>
                    </a:lnTo>
                    <a:lnTo>
                      <a:pt x="96" y="771"/>
                    </a:lnTo>
                    <a:lnTo>
                      <a:pt x="125" y="771"/>
                    </a:lnTo>
                    <a:lnTo>
                      <a:pt x="130" y="849"/>
                    </a:lnTo>
                    <a:lnTo>
                      <a:pt x="130" y="927"/>
                    </a:lnTo>
                    <a:lnTo>
                      <a:pt x="56" y="954"/>
                    </a:lnTo>
                    <a:lnTo>
                      <a:pt x="107" y="1001"/>
                    </a:lnTo>
                    <a:lnTo>
                      <a:pt x="101" y="1036"/>
                    </a:lnTo>
                    <a:lnTo>
                      <a:pt x="136" y="1042"/>
                    </a:lnTo>
                    <a:lnTo>
                      <a:pt x="210" y="1016"/>
                    </a:lnTo>
                    <a:lnTo>
                      <a:pt x="226" y="1052"/>
                    </a:lnTo>
                    <a:lnTo>
                      <a:pt x="248" y="1083"/>
                    </a:lnTo>
                    <a:lnTo>
                      <a:pt x="293" y="1114"/>
                    </a:lnTo>
                    <a:lnTo>
                      <a:pt x="339" y="1083"/>
                    </a:lnTo>
                    <a:lnTo>
                      <a:pt x="389" y="1083"/>
                    </a:lnTo>
                    <a:lnTo>
                      <a:pt x="429" y="1125"/>
                    </a:lnTo>
                    <a:lnTo>
                      <a:pt x="418" y="1182"/>
                    </a:lnTo>
                    <a:lnTo>
                      <a:pt x="462" y="1188"/>
                    </a:lnTo>
                    <a:lnTo>
                      <a:pt x="520" y="1178"/>
                    </a:lnTo>
                    <a:lnTo>
                      <a:pt x="558" y="1219"/>
                    </a:lnTo>
                    <a:lnTo>
                      <a:pt x="598" y="1250"/>
                    </a:lnTo>
                    <a:lnTo>
                      <a:pt x="638" y="1234"/>
                    </a:lnTo>
                    <a:lnTo>
                      <a:pt x="666" y="1209"/>
                    </a:lnTo>
                    <a:lnTo>
                      <a:pt x="712" y="1230"/>
                    </a:lnTo>
                    <a:lnTo>
                      <a:pt x="746" y="1250"/>
                    </a:lnTo>
                    <a:lnTo>
                      <a:pt x="786" y="1234"/>
                    </a:lnTo>
                    <a:lnTo>
                      <a:pt x="835" y="1271"/>
                    </a:lnTo>
                    <a:lnTo>
                      <a:pt x="875" y="1281"/>
                    </a:lnTo>
                    <a:lnTo>
                      <a:pt x="893" y="1312"/>
                    </a:lnTo>
                    <a:lnTo>
                      <a:pt x="909" y="1349"/>
                    </a:lnTo>
                    <a:lnTo>
                      <a:pt x="953" y="1380"/>
                    </a:lnTo>
                    <a:lnTo>
                      <a:pt x="1011" y="1376"/>
                    </a:lnTo>
                    <a:lnTo>
                      <a:pt x="1067" y="1349"/>
                    </a:lnTo>
                    <a:lnTo>
                      <a:pt x="1096" y="1386"/>
                    </a:lnTo>
                    <a:lnTo>
                      <a:pt x="1163" y="1380"/>
                    </a:lnTo>
                    <a:lnTo>
                      <a:pt x="1225" y="1401"/>
                    </a:lnTo>
                    <a:lnTo>
                      <a:pt x="1307" y="1348"/>
                    </a:lnTo>
                    <a:lnTo>
                      <a:pt x="1345" y="1263"/>
                    </a:lnTo>
                    <a:lnTo>
                      <a:pt x="1349" y="1193"/>
                    </a:lnTo>
                    <a:lnTo>
                      <a:pt x="1395" y="1131"/>
                    </a:lnTo>
                    <a:lnTo>
                      <a:pt x="1373" y="1063"/>
                    </a:lnTo>
                    <a:lnTo>
                      <a:pt x="1422" y="1005"/>
                    </a:lnTo>
                    <a:lnTo>
                      <a:pt x="1440" y="937"/>
                    </a:lnTo>
                    <a:lnTo>
                      <a:pt x="1433" y="869"/>
                    </a:lnTo>
                    <a:lnTo>
                      <a:pt x="1473" y="828"/>
                    </a:lnTo>
                    <a:lnTo>
                      <a:pt x="1480" y="771"/>
                    </a:lnTo>
                    <a:lnTo>
                      <a:pt x="1547" y="740"/>
                    </a:lnTo>
                    <a:lnTo>
                      <a:pt x="1553" y="651"/>
                    </a:lnTo>
                    <a:lnTo>
                      <a:pt x="1558" y="583"/>
                    </a:lnTo>
                    <a:lnTo>
                      <a:pt x="1598" y="548"/>
                    </a:lnTo>
                    <a:lnTo>
                      <a:pt x="1541" y="453"/>
                    </a:lnTo>
                    <a:lnTo>
                      <a:pt x="1469" y="365"/>
                    </a:lnTo>
                    <a:lnTo>
                      <a:pt x="1361" y="334"/>
                    </a:lnTo>
                    <a:lnTo>
                      <a:pt x="1288" y="287"/>
                    </a:lnTo>
                    <a:lnTo>
                      <a:pt x="1277" y="219"/>
                    </a:lnTo>
                    <a:lnTo>
                      <a:pt x="1201" y="105"/>
                    </a:ln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81" name="Freeform 15"/>
              <p:cNvSpPr>
                <a:spLocks/>
              </p:cNvSpPr>
              <p:nvPr/>
            </p:nvSpPr>
            <p:spPr bwMode="auto">
              <a:xfrm>
                <a:off x="2555875" y="2255838"/>
                <a:ext cx="1695450" cy="2017712"/>
              </a:xfrm>
              <a:custGeom>
                <a:avLst/>
                <a:gdLst/>
                <a:ahLst/>
                <a:cxnLst>
                  <a:cxn ang="0">
                    <a:pos x="896" y="266"/>
                  </a:cxn>
                  <a:cxn ang="0">
                    <a:pos x="909" y="396"/>
                  </a:cxn>
                  <a:cxn ang="0">
                    <a:pos x="909" y="526"/>
                  </a:cxn>
                  <a:cxn ang="0">
                    <a:pos x="909" y="661"/>
                  </a:cxn>
                  <a:cxn ang="0">
                    <a:pos x="1030" y="679"/>
                  </a:cxn>
                  <a:cxn ang="0">
                    <a:pos x="960" y="862"/>
                  </a:cxn>
                  <a:cxn ang="0">
                    <a:pos x="1043" y="945"/>
                  </a:cxn>
                  <a:cxn ang="0">
                    <a:pos x="1190" y="1027"/>
                  </a:cxn>
                  <a:cxn ang="0">
                    <a:pos x="1331" y="1033"/>
                  </a:cxn>
                  <a:cxn ang="0">
                    <a:pos x="1434" y="1086"/>
                  </a:cxn>
                  <a:cxn ang="0">
                    <a:pos x="1568" y="1110"/>
                  </a:cxn>
                  <a:cxn ang="0">
                    <a:pos x="1690" y="1134"/>
                  </a:cxn>
                  <a:cxn ang="0">
                    <a:pos x="1798" y="1222"/>
                  </a:cxn>
                  <a:cxn ang="0">
                    <a:pos x="1920" y="1281"/>
                  </a:cxn>
                  <a:cxn ang="0">
                    <a:pos x="2061" y="1287"/>
                  </a:cxn>
                  <a:cxn ang="0">
                    <a:pos x="2022" y="1346"/>
                  </a:cxn>
                  <a:cxn ang="0">
                    <a:pos x="1971" y="1441"/>
                  </a:cxn>
                  <a:cxn ang="0">
                    <a:pos x="1824" y="1535"/>
                  </a:cxn>
                  <a:cxn ang="0">
                    <a:pos x="1830" y="1736"/>
                  </a:cxn>
                  <a:cxn ang="0">
                    <a:pos x="1626" y="1848"/>
                  </a:cxn>
                  <a:cxn ang="0">
                    <a:pos x="1587" y="2013"/>
                  </a:cxn>
                  <a:cxn ang="0">
                    <a:pos x="1510" y="2108"/>
                  </a:cxn>
                  <a:cxn ang="0">
                    <a:pos x="1440" y="2202"/>
                  </a:cxn>
                  <a:cxn ang="0">
                    <a:pos x="1424" y="2339"/>
                  </a:cxn>
                  <a:cxn ang="0">
                    <a:pos x="1198" y="2521"/>
                  </a:cxn>
                  <a:cxn ang="0">
                    <a:pos x="1184" y="2352"/>
                  </a:cxn>
                  <a:cxn ang="0">
                    <a:pos x="1102" y="2246"/>
                  </a:cxn>
                  <a:cxn ang="0">
                    <a:pos x="1050" y="2096"/>
                  </a:cxn>
                  <a:cxn ang="0">
                    <a:pos x="960" y="1995"/>
                  </a:cxn>
                  <a:cxn ang="0">
                    <a:pos x="819" y="1984"/>
                  </a:cxn>
                  <a:cxn ang="0">
                    <a:pos x="615" y="2054"/>
                  </a:cxn>
                  <a:cxn ang="0">
                    <a:pos x="442" y="2019"/>
                  </a:cxn>
                  <a:cxn ang="0">
                    <a:pos x="307" y="1901"/>
                  </a:cxn>
                  <a:cxn ang="0">
                    <a:pos x="192" y="1759"/>
                  </a:cxn>
                  <a:cxn ang="0">
                    <a:pos x="103" y="1570"/>
                  </a:cxn>
                  <a:cxn ang="0">
                    <a:pos x="13" y="1423"/>
                  </a:cxn>
                  <a:cxn ang="0">
                    <a:pos x="45" y="1051"/>
                  </a:cxn>
                  <a:cxn ang="0">
                    <a:pos x="90" y="685"/>
                  </a:cxn>
                  <a:cxn ang="0">
                    <a:pos x="205" y="567"/>
                  </a:cxn>
                  <a:cxn ang="0">
                    <a:pos x="314" y="478"/>
                  </a:cxn>
                  <a:cxn ang="0">
                    <a:pos x="474" y="278"/>
                  </a:cxn>
                  <a:cxn ang="0">
                    <a:pos x="602" y="0"/>
                  </a:cxn>
                  <a:cxn ang="0">
                    <a:pos x="858" y="95"/>
                  </a:cxn>
                </a:cxnLst>
                <a:rect l="0" t="0" r="r" b="b"/>
                <a:pathLst>
                  <a:path w="2137" h="2543">
                    <a:moveTo>
                      <a:pt x="979" y="130"/>
                    </a:moveTo>
                    <a:lnTo>
                      <a:pt x="922" y="183"/>
                    </a:lnTo>
                    <a:lnTo>
                      <a:pt x="896" y="266"/>
                    </a:lnTo>
                    <a:lnTo>
                      <a:pt x="960" y="272"/>
                    </a:lnTo>
                    <a:lnTo>
                      <a:pt x="992" y="396"/>
                    </a:lnTo>
                    <a:lnTo>
                      <a:pt x="909" y="396"/>
                    </a:lnTo>
                    <a:lnTo>
                      <a:pt x="922" y="449"/>
                    </a:lnTo>
                    <a:lnTo>
                      <a:pt x="941" y="496"/>
                    </a:lnTo>
                    <a:lnTo>
                      <a:pt x="909" y="526"/>
                    </a:lnTo>
                    <a:lnTo>
                      <a:pt x="941" y="585"/>
                    </a:lnTo>
                    <a:lnTo>
                      <a:pt x="896" y="620"/>
                    </a:lnTo>
                    <a:lnTo>
                      <a:pt x="909" y="661"/>
                    </a:lnTo>
                    <a:lnTo>
                      <a:pt x="960" y="644"/>
                    </a:lnTo>
                    <a:lnTo>
                      <a:pt x="992" y="679"/>
                    </a:lnTo>
                    <a:lnTo>
                      <a:pt x="1030" y="679"/>
                    </a:lnTo>
                    <a:lnTo>
                      <a:pt x="1037" y="744"/>
                    </a:lnTo>
                    <a:lnTo>
                      <a:pt x="1030" y="833"/>
                    </a:lnTo>
                    <a:lnTo>
                      <a:pt x="960" y="862"/>
                    </a:lnTo>
                    <a:lnTo>
                      <a:pt x="1024" y="909"/>
                    </a:lnTo>
                    <a:lnTo>
                      <a:pt x="998" y="945"/>
                    </a:lnTo>
                    <a:lnTo>
                      <a:pt x="1043" y="945"/>
                    </a:lnTo>
                    <a:lnTo>
                      <a:pt x="1107" y="909"/>
                    </a:lnTo>
                    <a:lnTo>
                      <a:pt x="1126" y="962"/>
                    </a:lnTo>
                    <a:lnTo>
                      <a:pt x="1190" y="1027"/>
                    </a:lnTo>
                    <a:lnTo>
                      <a:pt x="1254" y="986"/>
                    </a:lnTo>
                    <a:lnTo>
                      <a:pt x="1293" y="986"/>
                    </a:lnTo>
                    <a:lnTo>
                      <a:pt x="1331" y="1033"/>
                    </a:lnTo>
                    <a:lnTo>
                      <a:pt x="1331" y="1098"/>
                    </a:lnTo>
                    <a:lnTo>
                      <a:pt x="1370" y="1098"/>
                    </a:lnTo>
                    <a:lnTo>
                      <a:pt x="1434" y="1086"/>
                    </a:lnTo>
                    <a:lnTo>
                      <a:pt x="1466" y="1122"/>
                    </a:lnTo>
                    <a:lnTo>
                      <a:pt x="1491" y="1157"/>
                    </a:lnTo>
                    <a:lnTo>
                      <a:pt x="1568" y="1110"/>
                    </a:lnTo>
                    <a:lnTo>
                      <a:pt x="1613" y="1139"/>
                    </a:lnTo>
                    <a:lnTo>
                      <a:pt x="1651" y="1157"/>
                    </a:lnTo>
                    <a:lnTo>
                      <a:pt x="1690" y="1134"/>
                    </a:lnTo>
                    <a:lnTo>
                      <a:pt x="1734" y="1187"/>
                    </a:lnTo>
                    <a:lnTo>
                      <a:pt x="1785" y="1181"/>
                    </a:lnTo>
                    <a:lnTo>
                      <a:pt x="1798" y="1222"/>
                    </a:lnTo>
                    <a:lnTo>
                      <a:pt x="1798" y="1263"/>
                    </a:lnTo>
                    <a:lnTo>
                      <a:pt x="1856" y="1281"/>
                    </a:lnTo>
                    <a:lnTo>
                      <a:pt x="1920" y="1281"/>
                    </a:lnTo>
                    <a:lnTo>
                      <a:pt x="1977" y="1252"/>
                    </a:lnTo>
                    <a:lnTo>
                      <a:pt x="1997" y="1287"/>
                    </a:lnTo>
                    <a:lnTo>
                      <a:pt x="2061" y="1287"/>
                    </a:lnTo>
                    <a:lnTo>
                      <a:pt x="2137" y="1299"/>
                    </a:lnTo>
                    <a:lnTo>
                      <a:pt x="2041" y="1311"/>
                    </a:lnTo>
                    <a:lnTo>
                      <a:pt x="2022" y="1346"/>
                    </a:lnTo>
                    <a:lnTo>
                      <a:pt x="2035" y="1381"/>
                    </a:lnTo>
                    <a:lnTo>
                      <a:pt x="1945" y="1381"/>
                    </a:lnTo>
                    <a:lnTo>
                      <a:pt x="1971" y="1441"/>
                    </a:lnTo>
                    <a:lnTo>
                      <a:pt x="1945" y="1470"/>
                    </a:lnTo>
                    <a:lnTo>
                      <a:pt x="1875" y="1500"/>
                    </a:lnTo>
                    <a:lnTo>
                      <a:pt x="1824" y="1535"/>
                    </a:lnTo>
                    <a:lnTo>
                      <a:pt x="1830" y="1588"/>
                    </a:lnTo>
                    <a:lnTo>
                      <a:pt x="1881" y="1683"/>
                    </a:lnTo>
                    <a:lnTo>
                      <a:pt x="1830" y="1736"/>
                    </a:lnTo>
                    <a:lnTo>
                      <a:pt x="1792" y="1806"/>
                    </a:lnTo>
                    <a:lnTo>
                      <a:pt x="1696" y="1783"/>
                    </a:lnTo>
                    <a:lnTo>
                      <a:pt x="1626" y="1848"/>
                    </a:lnTo>
                    <a:lnTo>
                      <a:pt x="1626" y="1889"/>
                    </a:lnTo>
                    <a:lnTo>
                      <a:pt x="1613" y="1954"/>
                    </a:lnTo>
                    <a:lnTo>
                      <a:pt x="1587" y="2013"/>
                    </a:lnTo>
                    <a:lnTo>
                      <a:pt x="1587" y="2078"/>
                    </a:lnTo>
                    <a:lnTo>
                      <a:pt x="1574" y="2125"/>
                    </a:lnTo>
                    <a:lnTo>
                      <a:pt x="1510" y="2108"/>
                    </a:lnTo>
                    <a:lnTo>
                      <a:pt x="1472" y="2119"/>
                    </a:lnTo>
                    <a:lnTo>
                      <a:pt x="1434" y="2161"/>
                    </a:lnTo>
                    <a:lnTo>
                      <a:pt x="1440" y="2202"/>
                    </a:lnTo>
                    <a:lnTo>
                      <a:pt x="1440" y="2249"/>
                    </a:lnTo>
                    <a:lnTo>
                      <a:pt x="1448" y="2313"/>
                    </a:lnTo>
                    <a:lnTo>
                      <a:pt x="1424" y="2339"/>
                    </a:lnTo>
                    <a:lnTo>
                      <a:pt x="1419" y="2472"/>
                    </a:lnTo>
                    <a:lnTo>
                      <a:pt x="1290" y="2543"/>
                    </a:lnTo>
                    <a:lnTo>
                      <a:pt x="1198" y="2521"/>
                    </a:lnTo>
                    <a:lnTo>
                      <a:pt x="1237" y="2468"/>
                    </a:lnTo>
                    <a:lnTo>
                      <a:pt x="1208" y="2406"/>
                    </a:lnTo>
                    <a:lnTo>
                      <a:pt x="1184" y="2352"/>
                    </a:lnTo>
                    <a:lnTo>
                      <a:pt x="1189" y="2290"/>
                    </a:lnTo>
                    <a:lnTo>
                      <a:pt x="1160" y="2255"/>
                    </a:lnTo>
                    <a:lnTo>
                      <a:pt x="1102" y="2246"/>
                    </a:lnTo>
                    <a:lnTo>
                      <a:pt x="1030" y="2233"/>
                    </a:lnTo>
                    <a:lnTo>
                      <a:pt x="1005" y="2149"/>
                    </a:lnTo>
                    <a:lnTo>
                      <a:pt x="1050" y="2096"/>
                    </a:lnTo>
                    <a:lnTo>
                      <a:pt x="1050" y="2048"/>
                    </a:lnTo>
                    <a:lnTo>
                      <a:pt x="1024" y="2019"/>
                    </a:lnTo>
                    <a:lnTo>
                      <a:pt x="960" y="1995"/>
                    </a:lnTo>
                    <a:lnTo>
                      <a:pt x="922" y="1995"/>
                    </a:lnTo>
                    <a:lnTo>
                      <a:pt x="883" y="1984"/>
                    </a:lnTo>
                    <a:lnTo>
                      <a:pt x="819" y="1984"/>
                    </a:lnTo>
                    <a:lnTo>
                      <a:pt x="805" y="2043"/>
                    </a:lnTo>
                    <a:lnTo>
                      <a:pt x="672" y="2066"/>
                    </a:lnTo>
                    <a:lnTo>
                      <a:pt x="615" y="2054"/>
                    </a:lnTo>
                    <a:lnTo>
                      <a:pt x="570" y="2037"/>
                    </a:lnTo>
                    <a:lnTo>
                      <a:pt x="499" y="2066"/>
                    </a:lnTo>
                    <a:lnTo>
                      <a:pt x="442" y="2019"/>
                    </a:lnTo>
                    <a:lnTo>
                      <a:pt x="397" y="1972"/>
                    </a:lnTo>
                    <a:lnTo>
                      <a:pt x="346" y="1960"/>
                    </a:lnTo>
                    <a:lnTo>
                      <a:pt x="307" y="1901"/>
                    </a:lnTo>
                    <a:lnTo>
                      <a:pt x="231" y="1877"/>
                    </a:lnTo>
                    <a:lnTo>
                      <a:pt x="231" y="1818"/>
                    </a:lnTo>
                    <a:lnTo>
                      <a:pt x="192" y="1759"/>
                    </a:lnTo>
                    <a:lnTo>
                      <a:pt x="141" y="1700"/>
                    </a:lnTo>
                    <a:lnTo>
                      <a:pt x="128" y="1629"/>
                    </a:lnTo>
                    <a:lnTo>
                      <a:pt x="103" y="1570"/>
                    </a:lnTo>
                    <a:lnTo>
                      <a:pt x="77" y="1535"/>
                    </a:lnTo>
                    <a:lnTo>
                      <a:pt x="77" y="1482"/>
                    </a:lnTo>
                    <a:lnTo>
                      <a:pt x="13" y="1423"/>
                    </a:lnTo>
                    <a:lnTo>
                      <a:pt x="26" y="1293"/>
                    </a:lnTo>
                    <a:lnTo>
                      <a:pt x="26" y="1193"/>
                    </a:lnTo>
                    <a:lnTo>
                      <a:pt x="45" y="1051"/>
                    </a:lnTo>
                    <a:lnTo>
                      <a:pt x="0" y="915"/>
                    </a:lnTo>
                    <a:lnTo>
                      <a:pt x="103" y="897"/>
                    </a:lnTo>
                    <a:lnTo>
                      <a:pt x="90" y="685"/>
                    </a:lnTo>
                    <a:lnTo>
                      <a:pt x="103" y="650"/>
                    </a:lnTo>
                    <a:lnTo>
                      <a:pt x="135" y="608"/>
                    </a:lnTo>
                    <a:lnTo>
                      <a:pt x="205" y="567"/>
                    </a:lnTo>
                    <a:lnTo>
                      <a:pt x="237" y="555"/>
                    </a:lnTo>
                    <a:lnTo>
                      <a:pt x="314" y="561"/>
                    </a:lnTo>
                    <a:lnTo>
                      <a:pt x="314" y="478"/>
                    </a:lnTo>
                    <a:lnTo>
                      <a:pt x="416" y="443"/>
                    </a:lnTo>
                    <a:lnTo>
                      <a:pt x="474" y="325"/>
                    </a:lnTo>
                    <a:lnTo>
                      <a:pt x="474" y="278"/>
                    </a:lnTo>
                    <a:lnTo>
                      <a:pt x="410" y="154"/>
                    </a:lnTo>
                    <a:lnTo>
                      <a:pt x="512" y="136"/>
                    </a:lnTo>
                    <a:lnTo>
                      <a:pt x="602" y="0"/>
                    </a:lnTo>
                    <a:lnTo>
                      <a:pt x="711" y="101"/>
                    </a:lnTo>
                    <a:lnTo>
                      <a:pt x="807" y="101"/>
                    </a:lnTo>
                    <a:lnTo>
                      <a:pt x="858" y="95"/>
                    </a:lnTo>
                    <a:lnTo>
                      <a:pt x="934" y="118"/>
                    </a:lnTo>
                    <a:lnTo>
                      <a:pt x="979" y="13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82" name="Freeform 16"/>
              <p:cNvSpPr>
                <a:spLocks/>
              </p:cNvSpPr>
              <p:nvPr/>
            </p:nvSpPr>
            <p:spPr bwMode="auto">
              <a:xfrm>
                <a:off x="4230688" y="1630363"/>
                <a:ext cx="1827212" cy="966788"/>
              </a:xfrm>
              <a:custGeom>
                <a:avLst/>
                <a:gdLst/>
                <a:ahLst/>
                <a:cxnLst>
                  <a:cxn ang="0">
                    <a:pos x="72" y="257"/>
                  </a:cxn>
                  <a:cxn ang="0">
                    <a:pos x="82" y="403"/>
                  </a:cxn>
                  <a:cxn ang="0">
                    <a:pos x="250" y="456"/>
                  </a:cxn>
                  <a:cxn ang="0">
                    <a:pos x="240" y="544"/>
                  </a:cxn>
                  <a:cxn ang="0">
                    <a:pos x="192" y="633"/>
                  </a:cxn>
                  <a:cxn ang="0">
                    <a:pos x="91" y="690"/>
                  </a:cxn>
                  <a:cxn ang="0">
                    <a:pos x="0" y="805"/>
                  </a:cxn>
                  <a:cxn ang="0">
                    <a:pos x="77" y="916"/>
                  </a:cxn>
                  <a:cxn ang="0">
                    <a:pos x="154" y="1031"/>
                  </a:cxn>
                  <a:cxn ang="0">
                    <a:pos x="375" y="1217"/>
                  </a:cxn>
                  <a:cxn ang="0">
                    <a:pos x="499" y="1208"/>
                  </a:cxn>
                  <a:cxn ang="0">
                    <a:pos x="595" y="1213"/>
                  </a:cxn>
                  <a:cxn ang="0">
                    <a:pos x="701" y="1164"/>
                  </a:cxn>
                  <a:cxn ang="0">
                    <a:pos x="816" y="1173"/>
                  </a:cxn>
                  <a:cxn ang="0">
                    <a:pos x="893" y="1177"/>
                  </a:cxn>
                  <a:cxn ang="0">
                    <a:pos x="994" y="1133"/>
                  </a:cxn>
                  <a:cxn ang="0">
                    <a:pos x="1051" y="1089"/>
                  </a:cxn>
                  <a:cxn ang="0">
                    <a:pos x="1138" y="1089"/>
                  </a:cxn>
                  <a:cxn ang="0">
                    <a:pos x="1205" y="1027"/>
                  </a:cxn>
                  <a:cxn ang="0">
                    <a:pos x="1277" y="1036"/>
                  </a:cxn>
                  <a:cxn ang="0">
                    <a:pos x="1353" y="960"/>
                  </a:cxn>
                  <a:cxn ang="0">
                    <a:pos x="1416" y="916"/>
                  </a:cxn>
                  <a:cxn ang="0">
                    <a:pos x="1541" y="912"/>
                  </a:cxn>
                  <a:cxn ang="0">
                    <a:pos x="1627" y="885"/>
                  </a:cxn>
                  <a:cxn ang="0">
                    <a:pos x="1733" y="929"/>
                  </a:cxn>
                  <a:cxn ang="0">
                    <a:pos x="1805" y="850"/>
                  </a:cxn>
                  <a:cxn ang="0">
                    <a:pos x="1886" y="836"/>
                  </a:cxn>
                  <a:cxn ang="0">
                    <a:pos x="2025" y="717"/>
                  </a:cxn>
                  <a:cxn ang="0">
                    <a:pos x="2102" y="686"/>
                  </a:cxn>
                  <a:cxn ang="0">
                    <a:pos x="2188" y="642"/>
                  </a:cxn>
                  <a:cxn ang="0">
                    <a:pos x="2294" y="606"/>
                  </a:cxn>
                  <a:cxn ang="0">
                    <a:pos x="2294" y="531"/>
                  </a:cxn>
                  <a:cxn ang="0">
                    <a:pos x="2265" y="416"/>
                  </a:cxn>
                  <a:cxn ang="0">
                    <a:pos x="2184" y="407"/>
                  </a:cxn>
                  <a:cxn ang="0">
                    <a:pos x="2203" y="319"/>
                  </a:cxn>
                  <a:cxn ang="0">
                    <a:pos x="2155" y="274"/>
                  </a:cxn>
                  <a:cxn ang="0">
                    <a:pos x="2131" y="195"/>
                  </a:cxn>
                  <a:cxn ang="0">
                    <a:pos x="2073" y="150"/>
                  </a:cxn>
                  <a:cxn ang="0">
                    <a:pos x="2121" y="106"/>
                  </a:cxn>
                  <a:cxn ang="0">
                    <a:pos x="2208" y="62"/>
                  </a:cxn>
                  <a:cxn ang="0">
                    <a:pos x="2212" y="4"/>
                  </a:cxn>
                  <a:cxn ang="0">
                    <a:pos x="2016" y="31"/>
                  </a:cxn>
                  <a:cxn ang="0">
                    <a:pos x="1709" y="48"/>
                  </a:cxn>
                  <a:cxn ang="0">
                    <a:pos x="1330" y="48"/>
                  </a:cxn>
                  <a:cxn ang="0">
                    <a:pos x="970" y="31"/>
                  </a:cxn>
                  <a:cxn ang="0">
                    <a:pos x="845" y="17"/>
                  </a:cxn>
                  <a:cxn ang="0">
                    <a:pos x="662" y="9"/>
                  </a:cxn>
                  <a:cxn ang="0">
                    <a:pos x="327" y="13"/>
                  </a:cxn>
                  <a:cxn ang="0">
                    <a:pos x="207" y="102"/>
                  </a:cxn>
                  <a:cxn ang="0">
                    <a:pos x="72" y="150"/>
                  </a:cxn>
                </a:cxnLst>
                <a:rect l="0" t="0" r="r" b="b"/>
                <a:pathLst>
                  <a:path w="2304" h="1217">
                    <a:moveTo>
                      <a:pt x="72" y="150"/>
                    </a:moveTo>
                    <a:lnTo>
                      <a:pt x="72" y="257"/>
                    </a:lnTo>
                    <a:lnTo>
                      <a:pt x="53" y="350"/>
                    </a:lnTo>
                    <a:lnTo>
                      <a:pt x="82" y="403"/>
                    </a:lnTo>
                    <a:lnTo>
                      <a:pt x="163" y="416"/>
                    </a:lnTo>
                    <a:lnTo>
                      <a:pt x="250" y="456"/>
                    </a:lnTo>
                    <a:lnTo>
                      <a:pt x="250" y="513"/>
                    </a:lnTo>
                    <a:lnTo>
                      <a:pt x="240" y="544"/>
                    </a:lnTo>
                    <a:lnTo>
                      <a:pt x="202" y="589"/>
                    </a:lnTo>
                    <a:lnTo>
                      <a:pt x="192" y="633"/>
                    </a:lnTo>
                    <a:lnTo>
                      <a:pt x="135" y="673"/>
                    </a:lnTo>
                    <a:lnTo>
                      <a:pt x="91" y="690"/>
                    </a:lnTo>
                    <a:lnTo>
                      <a:pt x="48" y="748"/>
                    </a:lnTo>
                    <a:lnTo>
                      <a:pt x="0" y="805"/>
                    </a:lnTo>
                    <a:lnTo>
                      <a:pt x="19" y="859"/>
                    </a:lnTo>
                    <a:lnTo>
                      <a:pt x="77" y="916"/>
                    </a:lnTo>
                    <a:lnTo>
                      <a:pt x="77" y="978"/>
                    </a:lnTo>
                    <a:lnTo>
                      <a:pt x="154" y="1031"/>
                    </a:lnTo>
                    <a:lnTo>
                      <a:pt x="264" y="1053"/>
                    </a:lnTo>
                    <a:lnTo>
                      <a:pt x="375" y="1217"/>
                    </a:lnTo>
                    <a:lnTo>
                      <a:pt x="442" y="1208"/>
                    </a:lnTo>
                    <a:lnTo>
                      <a:pt x="499" y="1208"/>
                    </a:lnTo>
                    <a:lnTo>
                      <a:pt x="533" y="1164"/>
                    </a:lnTo>
                    <a:lnTo>
                      <a:pt x="595" y="1213"/>
                    </a:lnTo>
                    <a:lnTo>
                      <a:pt x="653" y="1177"/>
                    </a:lnTo>
                    <a:lnTo>
                      <a:pt x="701" y="1164"/>
                    </a:lnTo>
                    <a:lnTo>
                      <a:pt x="763" y="1186"/>
                    </a:lnTo>
                    <a:lnTo>
                      <a:pt x="816" y="1173"/>
                    </a:lnTo>
                    <a:lnTo>
                      <a:pt x="854" y="1168"/>
                    </a:lnTo>
                    <a:lnTo>
                      <a:pt x="893" y="1177"/>
                    </a:lnTo>
                    <a:lnTo>
                      <a:pt x="950" y="1160"/>
                    </a:lnTo>
                    <a:lnTo>
                      <a:pt x="994" y="1133"/>
                    </a:lnTo>
                    <a:lnTo>
                      <a:pt x="1022" y="1089"/>
                    </a:lnTo>
                    <a:lnTo>
                      <a:pt x="1051" y="1089"/>
                    </a:lnTo>
                    <a:lnTo>
                      <a:pt x="1094" y="1107"/>
                    </a:lnTo>
                    <a:lnTo>
                      <a:pt x="1138" y="1089"/>
                    </a:lnTo>
                    <a:lnTo>
                      <a:pt x="1166" y="1049"/>
                    </a:lnTo>
                    <a:lnTo>
                      <a:pt x="1205" y="1027"/>
                    </a:lnTo>
                    <a:lnTo>
                      <a:pt x="1234" y="1053"/>
                    </a:lnTo>
                    <a:lnTo>
                      <a:pt x="1277" y="1036"/>
                    </a:lnTo>
                    <a:lnTo>
                      <a:pt x="1326" y="1005"/>
                    </a:lnTo>
                    <a:lnTo>
                      <a:pt x="1353" y="960"/>
                    </a:lnTo>
                    <a:lnTo>
                      <a:pt x="1397" y="956"/>
                    </a:lnTo>
                    <a:lnTo>
                      <a:pt x="1416" y="916"/>
                    </a:lnTo>
                    <a:lnTo>
                      <a:pt x="1488" y="876"/>
                    </a:lnTo>
                    <a:lnTo>
                      <a:pt x="1541" y="912"/>
                    </a:lnTo>
                    <a:lnTo>
                      <a:pt x="1584" y="912"/>
                    </a:lnTo>
                    <a:lnTo>
                      <a:pt x="1627" y="885"/>
                    </a:lnTo>
                    <a:lnTo>
                      <a:pt x="1689" y="903"/>
                    </a:lnTo>
                    <a:lnTo>
                      <a:pt x="1733" y="929"/>
                    </a:lnTo>
                    <a:lnTo>
                      <a:pt x="1771" y="867"/>
                    </a:lnTo>
                    <a:lnTo>
                      <a:pt x="1805" y="850"/>
                    </a:lnTo>
                    <a:lnTo>
                      <a:pt x="1829" y="867"/>
                    </a:lnTo>
                    <a:lnTo>
                      <a:pt x="1886" y="836"/>
                    </a:lnTo>
                    <a:lnTo>
                      <a:pt x="1968" y="779"/>
                    </a:lnTo>
                    <a:lnTo>
                      <a:pt x="2025" y="717"/>
                    </a:lnTo>
                    <a:lnTo>
                      <a:pt x="2054" y="682"/>
                    </a:lnTo>
                    <a:lnTo>
                      <a:pt x="2102" y="686"/>
                    </a:lnTo>
                    <a:lnTo>
                      <a:pt x="2145" y="659"/>
                    </a:lnTo>
                    <a:lnTo>
                      <a:pt x="2188" y="642"/>
                    </a:lnTo>
                    <a:lnTo>
                      <a:pt x="2217" y="606"/>
                    </a:lnTo>
                    <a:lnTo>
                      <a:pt x="2294" y="606"/>
                    </a:lnTo>
                    <a:lnTo>
                      <a:pt x="2289" y="566"/>
                    </a:lnTo>
                    <a:lnTo>
                      <a:pt x="2294" y="531"/>
                    </a:lnTo>
                    <a:lnTo>
                      <a:pt x="2304" y="478"/>
                    </a:lnTo>
                    <a:lnTo>
                      <a:pt x="2265" y="416"/>
                    </a:lnTo>
                    <a:lnTo>
                      <a:pt x="2236" y="389"/>
                    </a:lnTo>
                    <a:lnTo>
                      <a:pt x="2184" y="407"/>
                    </a:lnTo>
                    <a:lnTo>
                      <a:pt x="2169" y="363"/>
                    </a:lnTo>
                    <a:lnTo>
                      <a:pt x="2203" y="319"/>
                    </a:lnTo>
                    <a:lnTo>
                      <a:pt x="2179" y="292"/>
                    </a:lnTo>
                    <a:lnTo>
                      <a:pt x="2155" y="274"/>
                    </a:lnTo>
                    <a:lnTo>
                      <a:pt x="2169" y="248"/>
                    </a:lnTo>
                    <a:lnTo>
                      <a:pt x="2131" y="195"/>
                    </a:lnTo>
                    <a:lnTo>
                      <a:pt x="2097" y="177"/>
                    </a:lnTo>
                    <a:lnTo>
                      <a:pt x="2073" y="150"/>
                    </a:lnTo>
                    <a:lnTo>
                      <a:pt x="2054" y="115"/>
                    </a:lnTo>
                    <a:lnTo>
                      <a:pt x="2121" y="106"/>
                    </a:lnTo>
                    <a:lnTo>
                      <a:pt x="2150" y="71"/>
                    </a:lnTo>
                    <a:lnTo>
                      <a:pt x="2208" y="62"/>
                    </a:lnTo>
                    <a:lnTo>
                      <a:pt x="2236" y="44"/>
                    </a:lnTo>
                    <a:lnTo>
                      <a:pt x="2212" y="4"/>
                    </a:lnTo>
                    <a:lnTo>
                      <a:pt x="2117" y="26"/>
                    </a:lnTo>
                    <a:lnTo>
                      <a:pt x="2016" y="31"/>
                    </a:lnTo>
                    <a:lnTo>
                      <a:pt x="1862" y="31"/>
                    </a:lnTo>
                    <a:lnTo>
                      <a:pt x="1709" y="48"/>
                    </a:lnTo>
                    <a:lnTo>
                      <a:pt x="1560" y="48"/>
                    </a:lnTo>
                    <a:lnTo>
                      <a:pt x="1330" y="48"/>
                    </a:lnTo>
                    <a:lnTo>
                      <a:pt x="1070" y="44"/>
                    </a:lnTo>
                    <a:lnTo>
                      <a:pt x="970" y="31"/>
                    </a:lnTo>
                    <a:lnTo>
                      <a:pt x="898" y="17"/>
                    </a:lnTo>
                    <a:lnTo>
                      <a:pt x="845" y="17"/>
                    </a:lnTo>
                    <a:lnTo>
                      <a:pt x="758" y="0"/>
                    </a:lnTo>
                    <a:lnTo>
                      <a:pt x="662" y="9"/>
                    </a:lnTo>
                    <a:lnTo>
                      <a:pt x="475" y="4"/>
                    </a:lnTo>
                    <a:lnTo>
                      <a:pt x="327" y="13"/>
                    </a:lnTo>
                    <a:lnTo>
                      <a:pt x="274" y="62"/>
                    </a:lnTo>
                    <a:lnTo>
                      <a:pt x="207" y="102"/>
                    </a:lnTo>
                    <a:lnTo>
                      <a:pt x="120" y="133"/>
                    </a:lnTo>
                    <a:lnTo>
                      <a:pt x="72" y="1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83" name="Freeform 17"/>
              <p:cNvSpPr>
                <a:spLocks/>
              </p:cNvSpPr>
              <p:nvPr/>
            </p:nvSpPr>
            <p:spPr bwMode="auto">
              <a:xfrm>
                <a:off x="5445125" y="1585913"/>
                <a:ext cx="1258888" cy="1671637"/>
              </a:xfrm>
              <a:custGeom>
                <a:avLst/>
                <a:gdLst/>
                <a:ahLst/>
                <a:cxnLst>
                  <a:cxn ang="0">
                    <a:pos x="813" y="0"/>
                  </a:cxn>
                  <a:cxn ang="0">
                    <a:pos x="681" y="62"/>
                  </a:cxn>
                  <a:cxn ang="0">
                    <a:pos x="678" y="124"/>
                  </a:cxn>
                  <a:cxn ang="0">
                    <a:pos x="589" y="166"/>
                  </a:cxn>
                  <a:cxn ang="0">
                    <a:pos x="538" y="201"/>
                  </a:cxn>
                  <a:cxn ang="0">
                    <a:pos x="614" y="266"/>
                  </a:cxn>
                  <a:cxn ang="0">
                    <a:pos x="678" y="384"/>
                  </a:cxn>
                  <a:cxn ang="0">
                    <a:pos x="640" y="472"/>
                  </a:cxn>
                  <a:cxn ang="0">
                    <a:pos x="742" y="472"/>
                  </a:cxn>
                  <a:cxn ang="0">
                    <a:pos x="768" y="590"/>
                  </a:cxn>
                  <a:cxn ang="0">
                    <a:pos x="761" y="661"/>
                  </a:cxn>
                  <a:cxn ang="0">
                    <a:pos x="665" y="703"/>
                  </a:cxn>
                  <a:cxn ang="0">
                    <a:pos x="563" y="738"/>
                  </a:cxn>
                  <a:cxn ang="0">
                    <a:pos x="493" y="773"/>
                  </a:cxn>
                  <a:cxn ang="0">
                    <a:pos x="339" y="880"/>
                  </a:cxn>
                  <a:cxn ang="0">
                    <a:pos x="269" y="897"/>
                  </a:cxn>
                  <a:cxn ang="0">
                    <a:pos x="192" y="992"/>
                  </a:cxn>
                  <a:cxn ang="0">
                    <a:pos x="90" y="939"/>
                  </a:cxn>
                  <a:cxn ang="0">
                    <a:pos x="0" y="956"/>
                  </a:cxn>
                  <a:cxn ang="0">
                    <a:pos x="70" y="1033"/>
                  </a:cxn>
                  <a:cxn ang="0">
                    <a:pos x="51" y="1110"/>
                  </a:cxn>
                  <a:cxn ang="0">
                    <a:pos x="64" y="1198"/>
                  </a:cxn>
                  <a:cxn ang="0">
                    <a:pos x="115" y="1311"/>
                  </a:cxn>
                  <a:cxn ang="0">
                    <a:pos x="230" y="1376"/>
                  </a:cxn>
                  <a:cxn ang="0">
                    <a:pos x="243" y="1405"/>
                  </a:cxn>
                  <a:cxn ang="0">
                    <a:pos x="346" y="1547"/>
                  </a:cxn>
                  <a:cxn ang="0">
                    <a:pos x="448" y="1641"/>
                  </a:cxn>
                  <a:cxn ang="0">
                    <a:pos x="525" y="1629"/>
                  </a:cxn>
                  <a:cxn ang="0">
                    <a:pos x="499" y="1694"/>
                  </a:cxn>
                  <a:cxn ang="0">
                    <a:pos x="525" y="1771"/>
                  </a:cxn>
                  <a:cxn ang="0">
                    <a:pos x="659" y="1901"/>
                  </a:cxn>
                  <a:cxn ang="0">
                    <a:pos x="710" y="1983"/>
                  </a:cxn>
                  <a:cxn ang="0">
                    <a:pos x="781" y="2025"/>
                  </a:cxn>
                  <a:cxn ang="0">
                    <a:pos x="973" y="2043"/>
                  </a:cxn>
                  <a:cxn ang="0">
                    <a:pos x="1107" y="2107"/>
                  </a:cxn>
                  <a:cxn ang="0">
                    <a:pos x="1184" y="1989"/>
                  </a:cxn>
                  <a:cxn ang="0">
                    <a:pos x="1267" y="1864"/>
                  </a:cxn>
                  <a:cxn ang="0">
                    <a:pos x="1369" y="1765"/>
                  </a:cxn>
                  <a:cxn ang="0">
                    <a:pos x="1560" y="1700"/>
                  </a:cxn>
                  <a:cxn ang="0">
                    <a:pos x="1569" y="1461"/>
                  </a:cxn>
                  <a:cxn ang="0">
                    <a:pos x="1516" y="1317"/>
                  </a:cxn>
                  <a:cxn ang="0">
                    <a:pos x="1478" y="1116"/>
                  </a:cxn>
                  <a:cxn ang="0">
                    <a:pos x="1373" y="886"/>
                  </a:cxn>
                  <a:cxn ang="0">
                    <a:pos x="1254" y="638"/>
                  </a:cxn>
                  <a:cxn ang="0">
                    <a:pos x="1197" y="354"/>
                  </a:cxn>
                  <a:cxn ang="0">
                    <a:pos x="1070" y="98"/>
                  </a:cxn>
                  <a:cxn ang="0">
                    <a:pos x="896" y="71"/>
                  </a:cxn>
                </a:cxnLst>
                <a:rect l="0" t="0" r="r" b="b"/>
                <a:pathLst>
                  <a:path w="1587" h="2107">
                    <a:moveTo>
                      <a:pt x="883" y="6"/>
                    </a:moveTo>
                    <a:lnTo>
                      <a:pt x="813" y="0"/>
                    </a:lnTo>
                    <a:lnTo>
                      <a:pt x="749" y="47"/>
                    </a:lnTo>
                    <a:lnTo>
                      <a:pt x="681" y="62"/>
                    </a:lnTo>
                    <a:lnTo>
                      <a:pt x="710" y="89"/>
                    </a:lnTo>
                    <a:lnTo>
                      <a:pt x="678" y="124"/>
                    </a:lnTo>
                    <a:lnTo>
                      <a:pt x="614" y="118"/>
                    </a:lnTo>
                    <a:lnTo>
                      <a:pt x="589" y="166"/>
                    </a:lnTo>
                    <a:lnTo>
                      <a:pt x="512" y="166"/>
                    </a:lnTo>
                    <a:lnTo>
                      <a:pt x="538" y="201"/>
                    </a:lnTo>
                    <a:lnTo>
                      <a:pt x="570" y="236"/>
                    </a:lnTo>
                    <a:lnTo>
                      <a:pt x="614" y="266"/>
                    </a:lnTo>
                    <a:lnTo>
                      <a:pt x="614" y="331"/>
                    </a:lnTo>
                    <a:lnTo>
                      <a:pt x="678" y="384"/>
                    </a:lnTo>
                    <a:lnTo>
                      <a:pt x="634" y="399"/>
                    </a:lnTo>
                    <a:lnTo>
                      <a:pt x="640" y="472"/>
                    </a:lnTo>
                    <a:lnTo>
                      <a:pt x="704" y="443"/>
                    </a:lnTo>
                    <a:lnTo>
                      <a:pt x="742" y="472"/>
                    </a:lnTo>
                    <a:lnTo>
                      <a:pt x="768" y="543"/>
                    </a:lnTo>
                    <a:lnTo>
                      <a:pt x="768" y="590"/>
                    </a:lnTo>
                    <a:lnTo>
                      <a:pt x="768" y="626"/>
                    </a:lnTo>
                    <a:lnTo>
                      <a:pt x="761" y="661"/>
                    </a:lnTo>
                    <a:lnTo>
                      <a:pt x="691" y="661"/>
                    </a:lnTo>
                    <a:lnTo>
                      <a:pt x="665" y="703"/>
                    </a:lnTo>
                    <a:lnTo>
                      <a:pt x="608" y="720"/>
                    </a:lnTo>
                    <a:lnTo>
                      <a:pt x="563" y="738"/>
                    </a:lnTo>
                    <a:lnTo>
                      <a:pt x="525" y="732"/>
                    </a:lnTo>
                    <a:lnTo>
                      <a:pt x="493" y="773"/>
                    </a:lnTo>
                    <a:lnTo>
                      <a:pt x="422" y="832"/>
                    </a:lnTo>
                    <a:lnTo>
                      <a:pt x="339" y="880"/>
                    </a:lnTo>
                    <a:lnTo>
                      <a:pt x="294" y="933"/>
                    </a:lnTo>
                    <a:lnTo>
                      <a:pt x="269" y="897"/>
                    </a:lnTo>
                    <a:lnTo>
                      <a:pt x="243" y="927"/>
                    </a:lnTo>
                    <a:lnTo>
                      <a:pt x="192" y="992"/>
                    </a:lnTo>
                    <a:lnTo>
                      <a:pt x="154" y="956"/>
                    </a:lnTo>
                    <a:lnTo>
                      <a:pt x="90" y="939"/>
                    </a:lnTo>
                    <a:lnTo>
                      <a:pt x="51" y="974"/>
                    </a:lnTo>
                    <a:lnTo>
                      <a:pt x="0" y="956"/>
                    </a:lnTo>
                    <a:lnTo>
                      <a:pt x="32" y="992"/>
                    </a:lnTo>
                    <a:lnTo>
                      <a:pt x="70" y="1033"/>
                    </a:lnTo>
                    <a:lnTo>
                      <a:pt x="90" y="1075"/>
                    </a:lnTo>
                    <a:lnTo>
                      <a:pt x="51" y="1110"/>
                    </a:lnTo>
                    <a:lnTo>
                      <a:pt x="77" y="1145"/>
                    </a:lnTo>
                    <a:lnTo>
                      <a:pt x="64" y="1198"/>
                    </a:lnTo>
                    <a:lnTo>
                      <a:pt x="115" y="1246"/>
                    </a:lnTo>
                    <a:lnTo>
                      <a:pt x="115" y="1311"/>
                    </a:lnTo>
                    <a:lnTo>
                      <a:pt x="192" y="1334"/>
                    </a:lnTo>
                    <a:lnTo>
                      <a:pt x="230" y="1376"/>
                    </a:lnTo>
                    <a:lnTo>
                      <a:pt x="269" y="1376"/>
                    </a:lnTo>
                    <a:lnTo>
                      <a:pt x="243" y="1405"/>
                    </a:lnTo>
                    <a:lnTo>
                      <a:pt x="320" y="1476"/>
                    </a:lnTo>
                    <a:lnTo>
                      <a:pt x="346" y="1547"/>
                    </a:lnTo>
                    <a:lnTo>
                      <a:pt x="346" y="1653"/>
                    </a:lnTo>
                    <a:lnTo>
                      <a:pt x="448" y="1641"/>
                    </a:lnTo>
                    <a:lnTo>
                      <a:pt x="486" y="1618"/>
                    </a:lnTo>
                    <a:lnTo>
                      <a:pt x="525" y="1629"/>
                    </a:lnTo>
                    <a:lnTo>
                      <a:pt x="531" y="1671"/>
                    </a:lnTo>
                    <a:lnTo>
                      <a:pt x="499" y="1694"/>
                    </a:lnTo>
                    <a:lnTo>
                      <a:pt x="435" y="1736"/>
                    </a:lnTo>
                    <a:lnTo>
                      <a:pt x="525" y="1771"/>
                    </a:lnTo>
                    <a:lnTo>
                      <a:pt x="602" y="1830"/>
                    </a:lnTo>
                    <a:lnTo>
                      <a:pt x="659" y="1901"/>
                    </a:lnTo>
                    <a:lnTo>
                      <a:pt x="678" y="1936"/>
                    </a:lnTo>
                    <a:lnTo>
                      <a:pt x="710" y="1983"/>
                    </a:lnTo>
                    <a:lnTo>
                      <a:pt x="736" y="2031"/>
                    </a:lnTo>
                    <a:lnTo>
                      <a:pt x="781" y="2025"/>
                    </a:lnTo>
                    <a:lnTo>
                      <a:pt x="934" y="2048"/>
                    </a:lnTo>
                    <a:lnTo>
                      <a:pt x="973" y="2043"/>
                    </a:lnTo>
                    <a:lnTo>
                      <a:pt x="1011" y="2078"/>
                    </a:lnTo>
                    <a:lnTo>
                      <a:pt x="1107" y="2107"/>
                    </a:lnTo>
                    <a:lnTo>
                      <a:pt x="1181" y="2037"/>
                    </a:lnTo>
                    <a:lnTo>
                      <a:pt x="1184" y="1989"/>
                    </a:lnTo>
                    <a:lnTo>
                      <a:pt x="1224" y="1930"/>
                    </a:lnTo>
                    <a:lnTo>
                      <a:pt x="1267" y="1864"/>
                    </a:lnTo>
                    <a:lnTo>
                      <a:pt x="1310" y="1811"/>
                    </a:lnTo>
                    <a:lnTo>
                      <a:pt x="1369" y="1765"/>
                    </a:lnTo>
                    <a:lnTo>
                      <a:pt x="1472" y="1759"/>
                    </a:lnTo>
                    <a:lnTo>
                      <a:pt x="1560" y="1700"/>
                    </a:lnTo>
                    <a:lnTo>
                      <a:pt x="1587" y="1606"/>
                    </a:lnTo>
                    <a:lnTo>
                      <a:pt x="1569" y="1461"/>
                    </a:lnTo>
                    <a:lnTo>
                      <a:pt x="1536" y="1376"/>
                    </a:lnTo>
                    <a:lnTo>
                      <a:pt x="1516" y="1317"/>
                    </a:lnTo>
                    <a:lnTo>
                      <a:pt x="1523" y="1187"/>
                    </a:lnTo>
                    <a:lnTo>
                      <a:pt x="1478" y="1116"/>
                    </a:lnTo>
                    <a:lnTo>
                      <a:pt x="1401" y="1021"/>
                    </a:lnTo>
                    <a:lnTo>
                      <a:pt x="1373" y="886"/>
                    </a:lnTo>
                    <a:lnTo>
                      <a:pt x="1312" y="779"/>
                    </a:lnTo>
                    <a:lnTo>
                      <a:pt x="1254" y="638"/>
                    </a:lnTo>
                    <a:lnTo>
                      <a:pt x="1222" y="531"/>
                    </a:lnTo>
                    <a:lnTo>
                      <a:pt x="1197" y="354"/>
                    </a:lnTo>
                    <a:lnTo>
                      <a:pt x="1171" y="195"/>
                    </a:lnTo>
                    <a:lnTo>
                      <a:pt x="1070" y="98"/>
                    </a:lnTo>
                    <a:lnTo>
                      <a:pt x="966" y="59"/>
                    </a:lnTo>
                    <a:lnTo>
                      <a:pt x="896" y="71"/>
                    </a:lnTo>
                    <a:lnTo>
                      <a:pt x="883" y="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>
                <a:off x="3038475" y="4192588"/>
                <a:ext cx="939800" cy="973137"/>
              </a:xfrm>
              <a:custGeom>
                <a:avLst/>
                <a:gdLst/>
                <a:ahLst/>
                <a:cxnLst>
                  <a:cxn ang="0">
                    <a:pos x="629" y="27"/>
                  </a:cxn>
                  <a:cxn ang="0">
                    <a:pos x="557" y="18"/>
                  </a:cxn>
                  <a:cxn ang="0">
                    <a:pos x="470" y="18"/>
                  </a:cxn>
                  <a:cxn ang="0">
                    <a:pos x="461" y="89"/>
                  </a:cxn>
                  <a:cxn ang="0">
                    <a:pos x="413" y="173"/>
                  </a:cxn>
                  <a:cxn ang="0">
                    <a:pos x="346" y="217"/>
                  </a:cxn>
                  <a:cxn ang="0">
                    <a:pos x="326" y="310"/>
                  </a:cxn>
                  <a:cxn ang="0">
                    <a:pos x="279" y="390"/>
                  </a:cxn>
                  <a:cxn ang="0">
                    <a:pos x="245" y="460"/>
                  </a:cxn>
                  <a:cxn ang="0">
                    <a:pos x="226" y="540"/>
                  </a:cxn>
                  <a:cxn ang="0">
                    <a:pos x="144" y="571"/>
                  </a:cxn>
                  <a:cxn ang="0">
                    <a:pos x="77" y="655"/>
                  </a:cxn>
                  <a:cxn ang="0">
                    <a:pos x="39" y="695"/>
                  </a:cxn>
                  <a:cxn ang="0">
                    <a:pos x="10" y="744"/>
                  </a:cxn>
                  <a:cxn ang="0">
                    <a:pos x="87" y="815"/>
                  </a:cxn>
                  <a:cxn ang="0">
                    <a:pos x="197" y="846"/>
                  </a:cxn>
                  <a:cxn ang="0">
                    <a:pos x="269" y="912"/>
                  </a:cxn>
                  <a:cxn ang="0">
                    <a:pos x="413" y="912"/>
                  </a:cxn>
                  <a:cxn ang="0">
                    <a:pos x="518" y="885"/>
                  </a:cxn>
                  <a:cxn ang="0">
                    <a:pos x="538" y="956"/>
                  </a:cxn>
                  <a:cxn ang="0">
                    <a:pos x="442" y="1045"/>
                  </a:cxn>
                  <a:cxn ang="0">
                    <a:pos x="518" y="1133"/>
                  </a:cxn>
                  <a:cxn ang="0">
                    <a:pos x="643" y="1226"/>
                  </a:cxn>
                  <a:cxn ang="0">
                    <a:pos x="734" y="1178"/>
                  </a:cxn>
                  <a:cxn ang="0">
                    <a:pos x="758" y="1102"/>
                  </a:cxn>
                  <a:cxn ang="0">
                    <a:pos x="744" y="1036"/>
                  </a:cxn>
                  <a:cxn ang="0">
                    <a:pos x="826" y="1000"/>
                  </a:cxn>
                  <a:cxn ang="0">
                    <a:pos x="902" y="983"/>
                  </a:cxn>
                  <a:cxn ang="0">
                    <a:pos x="1008" y="934"/>
                  </a:cxn>
                  <a:cxn ang="0">
                    <a:pos x="979" y="859"/>
                  </a:cxn>
                  <a:cxn ang="0">
                    <a:pos x="984" y="775"/>
                  </a:cxn>
                  <a:cxn ang="0">
                    <a:pos x="965" y="722"/>
                  </a:cxn>
                  <a:cxn ang="0">
                    <a:pos x="1070" y="726"/>
                  </a:cxn>
                  <a:cxn ang="0">
                    <a:pos x="1013" y="664"/>
                  </a:cxn>
                  <a:cxn ang="0">
                    <a:pos x="1090" y="664"/>
                  </a:cxn>
                  <a:cxn ang="0">
                    <a:pos x="1133" y="584"/>
                  </a:cxn>
                  <a:cxn ang="0">
                    <a:pos x="1075" y="567"/>
                  </a:cxn>
                  <a:cxn ang="0">
                    <a:pos x="1027" y="491"/>
                  </a:cxn>
                  <a:cxn ang="0">
                    <a:pos x="1061" y="403"/>
                  </a:cxn>
                  <a:cxn ang="0">
                    <a:pos x="1157" y="363"/>
                  </a:cxn>
                  <a:cxn ang="0">
                    <a:pos x="1142" y="283"/>
                  </a:cxn>
                  <a:cxn ang="0">
                    <a:pos x="1166" y="173"/>
                  </a:cxn>
                  <a:cxn ang="0">
                    <a:pos x="1118" y="111"/>
                  </a:cxn>
                  <a:cxn ang="0">
                    <a:pos x="1061" y="111"/>
                  </a:cxn>
                  <a:cxn ang="0">
                    <a:pos x="931" y="66"/>
                  </a:cxn>
                  <a:cxn ang="0">
                    <a:pos x="859" y="40"/>
                  </a:cxn>
                  <a:cxn ang="0">
                    <a:pos x="749" y="66"/>
                  </a:cxn>
                  <a:cxn ang="0">
                    <a:pos x="590" y="80"/>
                  </a:cxn>
                </a:cxnLst>
                <a:rect l="0" t="0" r="r" b="b"/>
                <a:pathLst>
                  <a:path w="1185" h="1226">
                    <a:moveTo>
                      <a:pt x="590" y="80"/>
                    </a:moveTo>
                    <a:lnTo>
                      <a:pt x="629" y="27"/>
                    </a:lnTo>
                    <a:lnTo>
                      <a:pt x="605" y="0"/>
                    </a:lnTo>
                    <a:lnTo>
                      <a:pt x="557" y="18"/>
                    </a:lnTo>
                    <a:lnTo>
                      <a:pt x="509" y="49"/>
                    </a:lnTo>
                    <a:lnTo>
                      <a:pt x="470" y="18"/>
                    </a:lnTo>
                    <a:lnTo>
                      <a:pt x="442" y="4"/>
                    </a:lnTo>
                    <a:lnTo>
                      <a:pt x="461" y="89"/>
                    </a:lnTo>
                    <a:lnTo>
                      <a:pt x="432" y="124"/>
                    </a:lnTo>
                    <a:lnTo>
                      <a:pt x="413" y="173"/>
                    </a:lnTo>
                    <a:lnTo>
                      <a:pt x="413" y="212"/>
                    </a:lnTo>
                    <a:lnTo>
                      <a:pt x="346" y="217"/>
                    </a:lnTo>
                    <a:lnTo>
                      <a:pt x="346" y="274"/>
                    </a:lnTo>
                    <a:lnTo>
                      <a:pt x="326" y="310"/>
                    </a:lnTo>
                    <a:lnTo>
                      <a:pt x="288" y="345"/>
                    </a:lnTo>
                    <a:lnTo>
                      <a:pt x="279" y="390"/>
                    </a:lnTo>
                    <a:lnTo>
                      <a:pt x="245" y="421"/>
                    </a:lnTo>
                    <a:lnTo>
                      <a:pt x="245" y="460"/>
                    </a:lnTo>
                    <a:lnTo>
                      <a:pt x="211" y="487"/>
                    </a:lnTo>
                    <a:lnTo>
                      <a:pt x="226" y="540"/>
                    </a:lnTo>
                    <a:lnTo>
                      <a:pt x="202" y="567"/>
                    </a:lnTo>
                    <a:lnTo>
                      <a:pt x="144" y="571"/>
                    </a:lnTo>
                    <a:lnTo>
                      <a:pt x="106" y="615"/>
                    </a:lnTo>
                    <a:lnTo>
                      <a:pt x="77" y="655"/>
                    </a:lnTo>
                    <a:lnTo>
                      <a:pt x="77" y="704"/>
                    </a:lnTo>
                    <a:lnTo>
                      <a:pt x="39" y="695"/>
                    </a:lnTo>
                    <a:lnTo>
                      <a:pt x="0" y="704"/>
                    </a:lnTo>
                    <a:lnTo>
                      <a:pt x="10" y="744"/>
                    </a:lnTo>
                    <a:lnTo>
                      <a:pt x="48" y="775"/>
                    </a:lnTo>
                    <a:lnTo>
                      <a:pt x="87" y="815"/>
                    </a:lnTo>
                    <a:lnTo>
                      <a:pt x="159" y="841"/>
                    </a:lnTo>
                    <a:lnTo>
                      <a:pt x="197" y="846"/>
                    </a:lnTo>
                    <a:lnTo>
                      <a:pt x="226" y="885"/>
                    </a:lnTo>
                    <a:lnTo>
                      <a:pt x="269" y="912"/>
                    </a:lnTo>
                    <a:lnTo>
                      <a:pt x="317" y="912"/>
                    </a:lnTo>
                    <a:lnTo>
                      <a:pt x="413" y="912"/>
                    </a:lnTo>
                    <a:lnTo>
                      <a:pt x="461" y="916"/>
                    </a:lnTo>
                    <a:lnTo>
                      <a:pt x="518" y="885"/>
                    </a:lnTo>
                    <a:lnTo>
                      <a:pt x="552" y="912"/>
                    </a:lnTo>
                    <a:lnTo>
                      <a:pt x="538" y="956"/>
                    </a:lnTo>
                    <a:lnTo>
                      <a:pt x="504" y="1018"/>
                    </a:lnTo>
                    <a:lnTo>
                      <a:pt x="442" y="1045"/>
                    </a:lnTo>
                    <a:lnTo>
                      <a:pt x="427" y="1098"/>
                    </a:lnTo>
                    <a:lnTo>
                      <a:pt x="518" y="1133"/>
                    </a:lnTo>
                    <a:lnTo>
                      <a:pt x="586" y="1204"/>
                    </a:lnTo>
                    <a:lnTo>
                      <a:pt x="643" y="1226"/>
                    </a:lnTo>
                    <a:lnTo>
                      <a:pt x="701" y="1195"/>
                    </a:lnTo>
                    <a:lnTo>
                      <a:pt x="734" y="1178"/>
                    </a:lnTo>
                    <a:lnTo>
                      <a:pt x="744" y="1142"/>
                    </a:lnTo>
                    <a:lnTo>
                      <a:pt x="758" y="1102"/>
                    </a:lnTo>
                    <a:lnTo>
                      <a:pt x="754" y="1067"/>
                    </a:lnTo>
                    <a:lnTo>
                      <a:pt x="744" y="1036"/>
                    </a:lnTo>
                    <a:lnTo>
                      <a:pt x="773" y="1018"/>
                    </a:lnTo>
                    <a:lnTo>
                      <a:pt x="826" y="1000"/>
                    </a:lnTo>
                    <a:lnTo>
                      <a:pt x="878" y="1000"/>
                    </a:lnTo>
                    <a:lnTo>
                      <a:pt x="902" y="983"/>
                    </a:lnTo>
                    <a:lnTo>
                      <a:pt x="960" y="952"/>
                    </a:lnTo>
                    <a:lnTo>
                      <a:pt x="1008" y="934"/>
                    </a:lnTo>
                    <a:lnTo>
                      <a:pt x="1008" y="894"/>
                    </a:lnTo>
                    <a:lnTo>
                      <a:pt x="979" y="859"/>
                    </a:lnTo>
                    <a:lnTo>
                      <a:pt x="974" y="815"/>
                    </a:lnTo>
                    <a:lnTo>
                      <a:pt x="984" y="775"/>
                    </a:lnTo>
                    <a:lnTo>
                      <a:pt x="984" y="744"/>
                    </a:lnTo>
                    <a:lnTo>
                      <a:pt x="965" y="722"/>
                    </a:lnTo>
                    <a:lnTo>
                      <a:pt x="1032" y="730"/>
                    </a:lnTo>
                    <a:lnTo>
                      <a:pt x="1070" y="726"/>
                    </a:lnTo>
                    <a:lnTo>
                      <a:pt x="1046" y="691"/>
                    </a:lnTo>
                    <a:lnTo>
                      <a:pt x="1013" y="664"/>
                    </a:lnTo>
                    <a:lnTo>
                      <a:pt x="1061" y="646"/>
                    </a:lnTo>
                    <a:lnTo>
                      <a:pt x="1090" y="664"/>
                    </a:lnTo>
                    <a:lnTo>
                      <a:pt x="1128" y="646"/>
                    </a:lnTo>
                    <a:lnTo>
                      <a:pt x="1133" y="584"/>
                    </a:lnTo>
                    <a:lnTo>
                      <a:pt x="1104" y="575"/>
                    </a:lnTo>
                    <a:lnTo>
                      <a:pt x="1075" y="567"/>
                    </a:lnTo>
                    <a:lnTo>
                      <a:pt x="1032" y="531"/>
                    </a:lnTo>
                    <a:lnTo>
                      <a:pt x="1027" y="491"/>
                    </a:lnTo>
                    <a:lnTo>
                      <a:pt x="1046" y="460"/>
                    </a:lnTo>
                    <a:lnTo>
                      <a:pt x="1061" y="403"/>
                    </a:lnTo>
                    <a:lnTo>
                      <a:pt x="1090" y="390"/>
                    </a:lnTo>
                    <a:lnTo>
                      <a:pt x="1157" y="363"/>
                    </a:lnTo>
                    <a:lnTo>
                      <a:pt x="1152" y="314"/>
                    </a:lnTo>
                    <a:lnTo>
                      <a:pt x="1142" y="283"/>
                    </a:lnTo>
                    <a:lnTo>
                      <a:pt x="1161" y="239"/>
                    </a:lnTo>
                    <a:lnTo>
                      <a:pt x="1166" y="173"/>
                    </a:lnTo>
                    <a:lnTo>
                      <a:pt x="1185" y="128"/>
                    </a:lnTo>
                    <a:lnTo>
                      <a:pt x="1118" y="111"/>
                    </a:lnTo>
                    <a:lnTo>
                      <a:pt x="1090" y="71"/>
                    </a:lnTo>
                    <a:lnTo>
                      <a:pt x="1061" y="111"/>
                    </a:lnTo>
                    <a:lnTo>
                      <a:pt x="998" y="74"/>
                    </a:lnTo>
                    <a:lnTo>
                      <a:pt x="931" y="66"/>
                    </a:lnTo>
                    <a:lnTo>
                      <a:pt x="915" y="50"/>
                    </a:lnTo>
                    <a:lnTo>
                      <a:pt x="859" y="40"/>
                    </a:lnTo>
                    <a:lnTo>
                      <a:pt x="811" y="35"/>
                    </a:lnTo>
                    <a:lnTo>
                      <a:pt x="749" y="66"/>
                    </a:lnTo>
                    <a:lnTo>
                      <a:pt x="677" y="106"/>
                    </a:lnTo>
                    <a:lnTo>
                      <a:pt x="590" y="8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85" name="Freeform 21"/>
              <p:cNvSpPr>
                <a:spLocks/>
              </p:cNvSpPr>
              <p:nvPr/>
            </p:nvSpPr>
            <p:spPr bwMode="auto">
              <a:xfrm>
                <a:off x="3621088" y="4287838"/>
                <a:ext cx="974725" cy="1341437"/>
              </a:xfrm>
              <a:custGeom>
                <a:avLst/>
                <a:gdLst/>
                <a:ahLst/>
                <a:cxnLst>
                  <a:cxn ang="0">
                    <a:pos x="595" y="22"/>
                  </a:cxn>
                  <a:cxn ang="0">
                    <a:pos x="427" y="48"/>
                  </a:cxn>
                  <a:cxn ang="0">
                    <a:pos x="404" y="163"/>
                  </a:cxn>
                  <a:cxn ang="0">
                    <a:pos x="423" y="243"/>
                  </a:cxn>
                  <a:cxn ang="0">
                    <a:pos x="317" y="283"/>
                  </a:cxn>
                  <a:cxn ang="0">
                    <a:pos x="293" y="371"/>
                  </a:cxn>
                  <a:cxn ang="0">
                    <a:pos x="336" y="447"/>
                  </a:cxn>
                  <a:cxn ang="0">
                    <a:pos x="394" y="464"/>
                  </a:cxn>
                  <a:cxn ang="0">
                    <a:pos x="346" y="544"/>
                  </a:cxn>
                  <a:cxn ang="0">
                    <a:pos x="269" y="544"/>
                  </a:cxn>
                  <a:cxn ang="0">
                    <a:pos x="332" y="602"/>
                  </a:cxn>
                  <a:cxn ang="0">
                    <a:pos x="226" y="593"/>
                  </a:cxn>
                  <a:cxn ang="0">
                    <a:pos x="250" y="655"/>
                  </a:cxn>
                  <a:cxn ang="0">
                    <a:pos x="240" y="734"/>
                  </a:cxn>
                  <a:cxn ang="0">
                    <a:pos x="274" y="814"/>
                  </a:cxn>
                  <a:cxn ang="0">
                    <a:pos x="168" y="858"/>
                  </a:cxn>
                  <a:cxn ang="0">
                    <a:pos x="87" y="876"/>
                  </a:cxn>
                  <a:cxn ang="0">
                    <a:pos x="10" y="911"/>
                  </a:cxn>
                  <a:cxn ang="0">
                    <a:pos x="20" y="982"/>
                  </a:cxn>
                  <a:cxn ang="0">
                    <a:pos x="0" y="1062"/>
                  </a:cxn>
                  <a:cxn ang="0">
                    <a:pos x="87" y="1097"/>
                  </a:cxn>
                  <a:cxn ang="0">
                    <a:pos x="178" y="1164"/>
                  </a:cxn>
                  <a:cxn ang="0">
                    <a:pos x="346" y="1186"/>
                  </a:cxn>
                  <a:cxn ang="0">
                    <a:pos x="413" y="1292"/>
                  </a:cxn>
                  <a:cxn ang="0">
                    <a:pos x="475" y="1412"/>
                  </a:cxn>
                  <a:cxn ang="0">
                    <a:pos x="567" y="1452"/>
                  </a:cxn>
                  <a:cxn ang="0">
                    <a:pos x="567" y="1478"/>
                  </a:cxn>
                  <a:cxn ang="0">
                    <a:pos x="565" y="1524"/>
                  </a:cxn>
                  <a:cxn ang="0">
                    <a:pos x="568" y="1552"/>
                  </a:cxn>
                  <a:cxn ang="0">
                    <a:pos x="639" y="1593"/>
                  </a:cxn>
                  <a:cxn ang="0">
                    <a:pos x="744" y="1691"/>
                  </a:cxn>
                  <a:cxn ang="0">
                    <a:pos x="835" y="1637"/>
                  </a:cxn>
                  <a:cxn ang="0">
                    <a:pos x="879" y="1553"/>
                  </a:cxn>
                  <a:cxn ang="0">
                    <a:pos x="979" y="1500"/>
                  </a:cxn>
                  <a:cxn ang="0">
                    <a:pos x="1008" y="1412"/>
                  </a:cxn>
                  <a:cxn ang="0">
                    <a:pos x="955" y="1261"/>
                  </a:cxn>
                  <a:cxn ang="0">
                    <a:pos x="826" y="1182"/>
                  </a:cxn>
                  <a:cxn ang="0">
                    <a:pos x="778" y="1093"/>
                  </a:cxn>
                  <a:cxn ang="0">
                    <a:pos x="874" y="991"/>
                  </a:cxn>
                  <a:cxn ang="0">
                    <a:pos x="979" y="849"/>
                  </a:cxn>
                  <a:cxn ang="0">
                    <a:pos x="1061" y="730"/>
                  </a:cxn>
                  <a:cxn ang="0">
                    <a:pos x="1186" y="597"/>
                  </a:cxn>
                  <a:cxn ang="0">
                    <a:pos x="1229" y="473"/>
                  </a:cxn>
                  <a:cxn ang="0">
                    <a:pos x="1162" y="292"/>
                  </a:cxn>
                  <a:cxn ang="0">
                    <a:pos x="1114" y="185"/>
                  </a:cxn>
                  <a:cxn ang="0">
                    <a:pos x="1013" y="119"/>
                  </a:cxn>
                  <a:cxn ang="0">
                    <a:pos x="927" y="79"/>
                  </a:cxn>
                  <a:cxn ang="0">
                    <a:pos x="783" y="44"/>
                  </a:cxn>
                  <a:cxn ang="0">
                    <a:pos x="624" y="0"/>
                  </a:cxn>
                </a:cxnLst>
                <a:rect l="0" t="0" r="r" b="b"/>
                <a:pathLst>
                  <a:path w="1229" h="1691">
                    <a:moveTo>
                      <a:pt x="624" y="0"/>
                    </a:moveTo>
                    <a:lnTo>
                      <a:pt x="595" y="22"/>
                    </a:lnTo>
                    <a:lnTo>
                      <a:pt x="442" y="17"/>
                    </a:lnTo>
                    <a:lnTo>
                      <a:pt x="427" y="48"/>
                    </a:lnTo>
                    <a:lnTo>
                      <a:pt x="423" y="119"/>
                    </a:lnTo>
                    <a:lnTo>
                      <a:pt x="404" y="163"/>
                    </a:lnTo>
                    <a:lnTo>
                      <a:pt x="418" y="199"/>
                    </a:lnTo>
                    <a:lnTo>
                      <a:pt x="423" y="243"/>
                    </a:lnTo>
                    <a:lnTo>
                      <a:pt x="356" y="270"/>
                    </a:lnTo>
                    <a:lnTo>
                      <a:pt x="317" y="283"/>
                    </a:lnTo>
                    <a:lnTo>
                      <a:pt x="312" y="340"/>
                    </a:lnTo>
                    <a:lnTo>
                      <a:pt x="293" y="371"/>
                    </a:lnTo>
                    <a:lnTo>
                      <a:pt x="288" y="416"/>
                    </a:lnTo>
                    <a:lnTo>
                      <a:pt x="336" y="447"/>
                    </a:lnTo>
                    <a:lnTo>
                      <a:pt x="365" y="455"/>
                    </a:lnTo>
                    <a:lnTo>
                      <a:pt x="394" y="464"/>
                    </a:lnTo>
                    <a:lnTo>
                      <a:pt x="394" y="526"/>
                    </a:lnTo>
                    <a:lnTo>
                      <a:pt x="346" y="544"/>
                    </a:lnTo>
                    <a:lnTo>
                      <a:pt x="317" y="517"/>
                    </a:lnTo>
                    <a:lnTo>
                      <a:pt x="269" y="544"/>
                    </a:lnTo>
                    <a:lnTo>
                      <a:pt x="308" y="571"/>
                    </a:lnTo>
                    <a:lnTo>
                      <a:pt x="332" y="602"/>
                    </a:lnTo>
                    <a:lnTo>
                      <a:pt x="288" y="606"/>
                    </a:lnTo>
                    <a:lnTo>
                      <a:pt x="226" y="593"/>
                    </a:lnTo>
                    <a:lnTo>
                      <a:pt x="240" y="624"/>
                    </a:lnTo>
                    <a:lnTo>
                      <a:pt x="250" y="655"/>
                    </a:lnTo>
                    <a:lnTo>
                      <a:pt x="240" y="690"/>
                    </a:lnTo>
                    <a:lnTo>
                      <a:pt x="240" y="734"/>
                    </a:lnTo>
                    <a:lnTo>
                      <a:pt x="269" y="774"/>
                    </a:lnTo>
                    <a:lnTo>
                      <a:pt x="274" y="814"/>
                    </a:lnTo>
                    <a:lnTo>
                      <a:pt x="221" y="836"/>
                    </a:lnTo>
                    <a:lnTo>
                      <a:pt x="168" y="858"/>
                    </a:lnTo>
                    <a:lnTo>
                      <a:pt x="140" y="876"/>
                    </a:lnTo>
                    <a:lnTo>
                      <a:pt x="87" y="876"/>
                    </a:lnTo>
                    <a:lnTo>
                      <a:pt x="39" y="894"/>
                    </a:lnTo>
                    <a:lnTo>
                      <a:pt x="10" y="911"/>
                    </a:lnTo>
                    <a:lnTo>
                      <a:pt x="24" y="947"/>
                    </a:lnTo>
                    <a:lnTo>
                      <a:pt x="20" y="982"/>
                    </a:lnTo>
                    <a:lnTo>
                      <a:pt x="5" y="1022"/>
                    </a:lnTo>
                    <a:lnTo>
                      <a:pt x="0" y="1062"/>
                    </a:lnTo>
                    <a:lnTo>
                      <a:pt x="44" y="1089"/>
                    </a:lnTo>
                    <a:lnTo>
                      <a:pt x="87" y="1097"/>
                    </a:lnTo>
                    <a:lnTo>
                      <a:pt x="120" y="1133"/>
                    </a:lnTo>
                    <a:lnTo>
                      <a:pt x="178" y="1164"/>
                    </a:lnTo>
                    <a:lnTo>
                      <a:pt x="260" y="1190"/>
                    </a:lnTo>
                    <a:lnTo>
                      <a:pt x="346" y="1186"/>
                    </a:lnTo>
                    <a:lnTo>
                      <a:pt x="399" y="1226"/>
                    </a:lnTo>
                    <a:lnTo>
                      <a:pt x="413" y="1292"/>
                    </a:lnTo>
                    <a:lnTo>
                      <a:pt x="432" y="1359"/>
                    </a:lnTo>
                    <a:lnTo>
                      <a:pt x="475" y="1412"/>
                    </a:lnTo>
                    <a:lnTo>
                      <a:pt x="528" y="1412"/>
                    </a:lnTo>
                    <a:lnTo>
                      <a:pt x="567" y="1452"/>
                    </a:lnTo>
                    <a:lnTo>
                      <a:pt x="567" y="1463"/>
                    </a:lnTo>
                    <a:lnTo>
                      <a:pt x="567" y="1478"/>
                    </a:lnTo>
                    <a:lnTo>
                      <a:pt x="565" y="1509"/>
                    </a:lnTo>
                    <a:lnTo>
                      <a:pt x="565" y="1524"/>
                    </a:lnTo>
                    <a:lnTo>
                      <a:pt x="567" y="1539"/>
                    </a:lnTo>
                    <a:lnTo>
                      <a:pt x="568" y="1552"/>
                    </a:lnTo>
                    <a:lnTo>
                      <a:pt x="571" y="1562"/>
                    </a:lnTo>
                    <a:lnTo>
                      <a:pt x="639" y="1593"/>
                    </a:lnTo>
                    <a:lnTo>
                      <a:pt x="682" y="1660"/>
                    </a:lnTo>
                    <a:lnTo>
                      <a:pt x="744" y="1691"/>
                    </a:lnTo>
                    <a:lnTo>
                      <a:pt x="802" y="1673"/>
                    </a:lnTo>
                    <a:lnTo>
                      <a:pt x="835" y="1637"/>
                    </a:lnTo>
                    <a:lnTo>
                      <a:pt x="879" y="1606"/>
                    </a:lnTo>
                    <a:lnTo>
                      <a:pt x="879" y="1553"/>
                    </a:lnTo>
                    <a:lnTo>
                      <a:pt x="946" y="1536"/>
                    </a:lnTo>
                    <a:lnTo>
                      <a:pt x="979" y="1500"/>
                    </a:lnTo>
                    <a:lnTo>
                      <a:pt x="999" y="1460"/>
                    </a:lnTo>
                    <a:lnTo>
                      <a:pt x="1008" y="1412"/>
                    </a:lnTo>
                    <a:lnTo>
                      <a:pt x="1013" y="1336"/>
                    </a:lnTo>
                    <a:lnTo>
                      <a:pt x="955" y="1261"/>
                    </a:lnTo>
                    <a:lnTo>
                      <a:pt x="883" y="1230"/>
                    </a:lnTo>
                    <a:lnTo>
                      <a:pt x="826" y="1182"/>
                    </a:lnTo>
                    <a:lnTo>
                      <a:pt x="797" y="1133"/>
                    </a:lnTo>
                    <a:lnTo>
                      <a:pt x="778" y="1093"/>
                    </a:lnTo>
                    <a:lnTo>
                      <a:pt x="811" y="1040"/>
                    </a:lnTo>
                    <a:lnTo>
                      <a:pt x="874" y="991"/>
                    </a:lnTo>
                    <a:lnTo>
                      <a:pt x="922" y="911"/>
                    </a:lnTo>
                    <a:lnTo>
                      <a:pt x="979" y="849"/>
                    </a:lnTo>
                    <a:lnTo>
                      <a:pt x="1018" y="788"/>
                    </a:lnTo>
                    <a:lnTo>
                      <a:pt x="1061" y="730"/>
                    </a:lnTo>
                    <a:lnTo>
                      <a:pt x="1147" y="681"/>
                    </a:lnTo>
                    <a:lnTo>
                      <a:pt x="1186" y="597"/>
                    </a:lnTo>
                    <a:lnTo>
                      <a:pt x="1224" y="553"/>
                    </a:lnTo>
                    <a:lnTo>
                      <a:pt x="1229" y="473"/>
                    </a:lnTo>
                    <a:lnTo>
                      <a:pt x="1210" y="385"/>
                    </a:lnTo>
                    <a:lnTo>
                      <a:pt x="1162" y="292"/>
                    </a:lnTo>
                    <a:lnTo>
                      <a:pt x="1143" y="199"/>
                    </a:lnTo>
                    <a:lnTo>
                      <a:pt x="1114" y="185"/>
                    </a:lnTo>
                    <a:lnTo>
                      <a:pt x="1061" y="159"/>
                    </a:lnTo>
                    <a:lnTo>
                      <a:pt x="1013" y="119"/>
                    </a:lnTo>
                    <a:lnTo>
                      <a:pt x="984" y="75"/>
                    </a:lnTo>
                    <a:lnTo>
                      <a:pt x="927" y="79"/>
                    </a:lnTo>
                    <a:lnTo>
                      <a:pt x="859" y="35"/>
                    </a:lnTo>
                    <a:lnTo>
                      <a:pt x="783" y="44"/>
                    </a:lnTo>
                    <a:lnTo>
                      <a:pt x="725" y="44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86" name="Freeform 22"/>
              <p:cNvSpPr>
                <a:spLocks/>
              </p:cNvSpPr>
              <p:nvPr/>
            </p:nvSpPr>
            <p:spPr bwMode="auto">
              <a:xfrm>
                <a:off x="4511675" y="3998913"/>
                <a:ext cx="1192213" cy="1033462"/>
              </a:xfrm>
              <a:custGeom>
                <a:avLst/>
                <a:gdLst/>
                <a:ahLst/>
                <a:cxnLst>
                  <a:cxn ang="0">
                    <a:pos x="562" y="86"/>
                  </a:cxn>
                  <a:cxn ang="0">
                    <a:pos x="485" y="0"/>
                  </a:cxn>
                  <a:cxn ang="0">
                    <a:pos x="471" y="99"/>
                  </a:cxn>
                  <a:cxn ang="0">
                    <a:pos x="471" y="214"/>
                  </a:cxn>
                  <a:cxn ang="0">
                    <a:pos x="346" y="227"/>
                  </a:cxn>
                  <a:cxn ang="0">
                    <a:pos x="317" y="298"/>
                  </a:cxn>
                  <a:cxn ang="0">
                    <a:pos x="288" y="356"/>
                  </a:cxn>
                  <a:cxn ang="0">
                    <a:pos x="250" y="427"/>
                  </a:cxn>
                  <a:cxn ang="0">
                    <a:pos x="242" y="484"/>
                  </a:cxn>
                  <a:cxn ang="0">
                    <a:pos x="77" y="497"/>
                  </a:cxn>
                  <a:cxn ang="0">
                    <a:pos x="0" y="550"/>
                  </a:cxn>
                  <a:cxn ang="0">
                    <a:pos x="29" y="666"/>
                  </a:cxn>
                  <a:cxn ang="0">
                    <a:pos x="87" y="767"/>
                  </a:cxn>
                  <a:cxn ang="0">
                    <a:pos x="106" y="896"/>
                  </a:cxn>
                  <a:cxn ang="0">
                    <a:pos x="197" y="940"/>
                  </a:cxn>
                  <a:cxn ang="0">
                    <a:pos x="375" y="949"/>
                  </a:cxn>
                  <a:cxn ang="0">
                    <a:pos x="394" y="998"/>
                  </a:cxn>
                  <a:cxn ang="0">
                    <a:pos x="442" y="1068"/>
                  </a:cxn>
                  <a:cxn ang="0">
                    <a:pos x="471" y="1135"/>
                  </a:cxn>
                  <a:cxn ang="0">
                    <a:pos x="519" y="1228"/>
                  </a:cxn>
                  <a:cxn ang="0">
                    <a:pos x="595" y="1223"/>
                  </a:cxn>
                  <a:cxn ang="0">
                    <a:pos x="571" y="1294"/>
                  </a:cxn>
                  <a:cxn ang="0">
                    <a:pos x="648" y="1281"/>
                  </a:cxn>
                  <a:cxn ang="0">
                    <a:pos x="754" y="1161"/>
                  </a:cxn>
                  <a:cxn ang="0">
                    <a:pos x="816" y="1153"/>
                  </a:cxn>
                  <a:cxn ang="0">
                    <a:pos x="917" y="1108"/>
                  </a:cxn>
                  <a:cxn ang="0">
                    <a:pos x="1008" y="1082"/>
                  </a:cxn>
                  <a:cxn ang="0">
                    <a:pos x="1066" y="1082"/>
                  </a:cxn>
                  <a:cxn ang="0">
                    <a:pos x="1152" y="984"/>
                  </a:cxn>
                  <a:cxn ang="0">
                    <a:pos x="1253" y="913"/>
                  </a:cxn>
                  <a:cxn ang="0">
                    <a:pos x="1349" y="869"/>
                  </a:cxn>
                  <a:cxn ang="0">
                    <a:pos x="1382" y="785"/>
                  </a:cxn>
                  <a:cxn ang="0">
                    <a:pos x="1464" y="705"/>
                  </a:cxn>
                  <a:cxn ang="0">
                    <a:pos x="1502" y="661"/>
                  </a:cxn>
                  <a:cxn ang="0">
                    <a:pos x="1502" y="599"/>
                  </a:cxn>
                  <a:cxn ang="0">
                    <a:pos x="1464" y="488"/>
                  </a:cxn>
                  <a:cxn ang="0">
                    <a:pos x="1445" y="373"/>
                  </a:cxn>
                  <a:cxn ang="0">
                    <a:pos x="1334" y="382"/>
                  </a:cxn>
                  <a:cxn ang="0">
                    <a:pos x="1214" y="373"/>
                  </a:cxn>
                  <a:cxn ang="0">
                    <a:pos x="1142" y="325"/>
                  </a:cxn>
                  <a:cxn ang="0">
                    <a:pos x="1008" y="316"/>
                  </a:cxn>
                  <a:cxn ang="0">
                    <a:pos x="879" y="276"/>
                  </a:cxn>
                  <a:cxn ang="0">
                    <a:pos x="624" y="236"/>
                  </a:cxn>
                </a:cxnLst>
                <a:rect l="0" t="0" r="r" b="b"/>
                <a:pathLst>
                  <a:path w="1502" h="1303">
                    <a:moveTo>
                      <a:pt x="624" y="236"/>
                    </a:moveTo>
                    <a:lnTo>
                      <a:pt x="562" y="86"/>
                    </a:lnTo>
                    <a:lnTo>
                      <a:pt x="557" y="55"/>
                    </a:lnTo>
                    <a:lnTo>
                      <a:pt x="485" y="0"/>
                    </a:lnTo>
                    <a:lnTo>
                      <a:pt x="509" y="68"/>
                    </a:lnTo>
                    <a:lnTo>
                      <a:pt x="471" y="99"/>
                    </a:lnTo>
                    <a:lnTo>
                      <a:pt x="471" y="139"/>
                    </a:lnTo>
                    <a:lnTo>
                      <a:pt x="471" y="214"/>
                    </a:lnTo>
                    <a:lnTo>
                      <a:pt x="413" y="227"/>
                    </a:lnTo>
                    <a:lnTo>
                      <a:pt x="346" y="227"/>
                    </a:lnTo>
                    <a:lnTo>
                      <a:pt x="346" y="254"/>
                    </a:lnTo>
                    <a:lnTo>
                      <a:pt x="317" y="298"/>
                    </a:lnTo>
                    <a:lnTo>
                      <a:pt x="288" y="320"/>
                    </a:lnTo>
                    <a:lnTo>
                      <a:pt x="288" y="356"/>
                    </a:lnTo>
                    <a:lnTo>
                      <a:pt x="259" y="391"/>
                    </a:lnTo>
                    <a:lnTo>
                      <a:pt x="250" y="427"/>
                    </a:lnTo>
                    <a:lnTo>
                      <a:pt x="269" y="475"/>
                    </a:lnTo>
                    <a:lnTo>
                      <a:pt x="242" y="484"/>
                    </a:lnTo>
                    <a:lnTo>
                      <a:pt x="159" y="488"/>
                    </a:lnTo>
                    <a:lnTo>
                      <a:pt x="77" y="497"/>
                    </a:lnTo>
                    <a:lnTo>
                      <a:pt x="29" y="524"/>
                    </a:lnTo>
                    <a:lnTo>
                      <a:pt x="0" y="550"/>
                    </a:lnTo>
                    <a:lnTo>
                      <a:pt x="29" y="621"/>
                    </a:lnTo>
                    <a:lnTo>
                      <a:pt x="29" y="666"/>
                    </a:lnTo>
                    <a:lnTo>
                      <a:pt x="72" y="728"/>
                    </a:lnTo>
                    <a:lnTo>
                      <a:pt x="87" y="767"/>
                    </a:lnTo>
                    <a:lnTo>
                      <a:pt x="106" y="843"/>
                    </a:lnTo>
                    <a:lnTo>
                      <a:pt x="106" y="896"/>
                    </a:lnTo>
                    <a:lnTo>
                      <a:pt x="139" y="918"/>
                    </a:lnTo>
                    <a:lnTo>
                      <a:pt x="197" y="940"/>
                    </a:lnTo>
                    <a:lnTo>
                      <a:pt x="288" y="940"/>
                    </a:lnTo>
                    <a:lnTo>
                      <a:pt x="375" y="949"/>
                    </a:lnTo>
                    <a:lnTo>
                      <a:pt x="394" y="971"/>
                    </a:lnTo>
                    <a:lnTo>
                      <a:pt x="394" y="998"/>
                    </a:lnTo>
                    <a:lnTo>
                      <a:pt x="413" y="1037"/>
                    </a:lnTo>
                    <a:lnTo>
                      <a:pt x="442" y="1068"/>
                    </a:lnTo>
                    <a:lnTo>
                      <a:pt x="442" y="1108"/>
                    </a:lnTo>
                    <a:lnTo>
                      <a:pt x="471" y="1135"/>
                    </a:lnTo>
                    <a:lnTo>
                      <a:pt x="480" y="1188"/>
                    </a:lnTo>
                    <a:lnTo>
                      <a:pt x="519" y="1228"/>
                    </a:lnTo>
                    <a:lnTo>
                      <a:pt x="567" y="1232"/>
                    </a:lnTo>
                    <a:lnTo>
                      <a:pt x="595" y="1223"/>
                    </a:lnTo>
                    <a:lnTo>
                      <a:pt x="586" y="1259"/>
                    </a:lnTo>
                    <a:lnTo>
                      <a:pt x="571" y="1294"/>
                    </a:lnTo>
                    <a:lnTo>
                      <a:pt x="600" y="1303"/>
                    </a:lnTo>
                    <a:lnTo>
                      <a:pt x="648" y="1281"/>
                    </a:lnTo>
                    <a:lnTo>
                      <a:pt x="696" y="1219"/>
                    </a:lnTo>
                    <a:lnTo>
                      <a:pt x="754" y="1161"/>
                    </a:lnTo>
                    <a:lnTo>
                      <a:pt x="783" y="1153"/>
                    </a:lnTo>
                    <a:lnTo>
                      <a:pt x="816" y="1153"/>
                    </a:lnTo>
                    <a:lnTo>
                      <a:pt x="869" y="1126"/>
                    </a:lnTo>
                    <a:lnTo>
                      <a:pt x="917" y="1108"/>
                    </a:lnTo>
                    <a:lnTo>
                      <a:pt x="960" y="1099"/>
                    </a:lnTo>
                    <a:lnTo>
                      <a:pt x="1008" y="1082"/>
                    </a:lnTo>
                    <a:lnTo>
                      <a:pt x="1042" y="1108"/>
                    </a:lnTo>
                    <a:lnTo>
                      <a:pt x="1066" y="1082"/>
                    </a:lnTo>
                    <a:lnTo>
                      <a:pt x="1090" y="1046"/>
                    </a:lnTo>
                    <a:lnTo>
                      <a:pt x="1152" y="984"/>
                    </a:lnTo>
                    <a:lnTo>
                      <a:pt x="1195" y="975"/>
                    </a:lnTo>
                    <a:lnTo>
                      <a:pt x="1253" y="913"/>
                    </a:lnTo>
                    <a:lnTo>
                      <a:pt x="1315" y="878"/>
                    </a:lnTo>
                    <a:lnTo>
                      <a:pt x="1349" y="869"/>
                    </a:lnTo>
                    <a:lnTo>
                      <a:pt x="1368" y="825"/>
                    </a:lnTo>
                    <a:lnTo>
                      <a:pt x="1382" y="785"/>
                    </a:lnTo>
                    <a:lnTo>
                      <a:pt x="1421" y="728"/>
                    </a:lnTo>
                    <a:lnTo>
                      <a:pt x="1464" y="705"/>
                    </a:lnTo>
                    <a:lnTo>
                      <a:pt x="1493" y="692"/>
                    </a:lnTo>
                    <a:lnTo>
                      <a:pt x="1502" y="661"/>
                    </a:lnTo>
                    <a:lnTo>
                      <a:pt x="1488" y="630"/>
                    </a:lnTo>
                    <a:lnTo>
                      <a:pt x="1502" y="599"/>
                    </a:lnTo>
                    <a:lnTo>
                      <a:pt x="1483" y="555"/>
                    </a:lnTo>
                    <a:lnTo>
                      <a:pt x="1464" y="488"/>
                    </a:lnTo>
                    <a:lnTo>
                      <a:pt x="1454" y="431"/>
                    </a:lnTo>
                    <a:lnTo>
                      <a:pt x="1445" y="373"/>
                    </a:lnTo>
                    <a:lnTo>
                      <a:pt x="1397" y="378"/>
                    </a:lnTo>
                    <a:lnTo>
                      <a:pt x="1334" y="382"/>
                    </a:lnTo>
                    <a:lnTo>
                      <a:pt x="1301" y="391"/>
                    </a:lnTo>
                    <a:lnTo>
                      <a:pt x="1214" y="373"/>
                    </a:lnTo>
                    <a:lnTo>
                      <a:pt x="1176" y="373"/>
                    </a:lnTo>
                    <a:lnTo>
                      <a:pt x="1142" y="325"/>
                    </a:lnTo>
                    <a:lnTo>
                      <a:pt x="1070" y="316"/>
                    </a:lnTo>
                    <a:lnTo>
                      <a:pt x="1008" y="316"/>
                    </a:lnTo>
                    <a:lnTo>
                      <a:pt x="941" y="258"/>
                    </a:lnTo>
                    <a:lnTo>
                      <a:pt x="879" y="276"/>
                    </a:lnTo>
                    <a:lnTo>
                      <a:pt x="691" y="280"/>
                    </a:lnTo>
                    <a:lnTo>
                      <a:pt x="624" y="236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87" name="Freeform 23"/>
              <p:cNvSpPr>
                <a:spLocks/>
              </p:cNvSpPr>
              <p:nvPr/>
            </p:nvSpPr>
            <p:spPr bwMode="auto">
              <a:xfrm>
                <a:off x="4237038" y="4713288"/>
                <a:ext cx="1254125" cy="1077912"/>
              </a:xfrm>
              <a:custGeom>
                <a:avLst/>
                <a:gdLst/>
                <a:ahLst/>
                <a:cxnLst>
                  <a:cxn ang="0">
                    <a:pos x="1415" y="177"/>
                  </a:cxn>
                  <a:cxn ang="0">
                    <a:pos x="1348" y="182"/>
                  </a:cxn>
                  <a:cxn ang="0">
                    <a:pos x="1257" y="208"/>
                  </a:cxn>
                  <a:cxn ang="0">
                    <a:pos x="1161" y="248"/>
                  </a:cxn>
                  <a:cxn ang="0">
                    <a:pos x="1094" y="261"/>
                  </a:cxn>
                  <a:cxn ang="0">
                    <a:pos x="993" y="385"/>
                  </a:cxn>
                  <a:cxn ang="0">
                    <a:pos x="912" y="385"/>
                  </a:cxn>
                  <a:cxn ang="0">
                    <a:pos x="945" y="328"/>
                  </a:cxn>
                  <a:cxn ang="0">
                    <a:pos x="864" y="328"/>
                  </a:cxn>
                  <a:cxn ang="0">
                    <a:pos x="816" y="235"/>
                  </a:cxn>
                  <a:cxn ang="0">
                    <a:pos x="787" y="164"/>
                  </a:cxn>
                  <a:cxn ang="0">
                    <a:pos x="734" y="98"/>
                  </a:cxn>
                  <a:cxn ang="0">
                    <a:pos x="624" y="36"/>
                  </a:cxn>
                  <a:cxn ang="0">
                    <a:pos x="480" y="18"/>
                  </a:cxn>
                  <a:cxn ang="0">
                    <a:pos x="427" y="49"/>
                  </a:cxn>
                  <a:cxn ang="0">
                    <a:pos x="365" y="155"/>
                  </a:cxn>
                  <a:cxn ang="0">
                    <a:pos x="211" y="306"/>
                  </a:cxn>
                  <a:cxn ang="0">
                    <a:pos x="144" y="381"/>
                  </a:cxn>
                  <a:cxn ang="0">
                    <a:pos x="29" y="514"/>
                  </a:cxn>
                  <a:cxn ang="0">
                    <a:pos x="19" y="616"/>
                  </a:cxn>
                  <a:cxn ang="0">
                    <a:pos x="105" y="700"/>
                  </a:cxn>
                  <a:cxn ang="0">
                    <a:pos x="206" y="762"/>
                  </a:cxn>
                  <a:cxn ang="0">
                    <a:pos x="221" y="846"/>
                  </a:cxn>
                  <a:cxn ang="0">
                    <a:pos x="201" y="974"/>
                  </a:cxn>
                  <a:cxn ang="0">
                    <a:pos x="278" y="1049"/>
                  </a:cxn>
                  <a:cxn ang="0">
                    <a:pos x="317" y="1160"/>
                  </a:cxn>
                  <a:cxn ang="0">
                    <a:pos x="432" y="1169"/>
                  </a:cxn>
                  <a:cxn ang="0">
                    <a:pos x="422" y="1324"/>
                  </a:cxn>
                  <a:cxn ang="0">
                    <a:pos x="537" y="1342"/>
                  </a:cxn>
                  <a:cxn ang="0">
                    <a:pos x="681" y="1342"/>
                  </a:cxn>
                  <a:cxn ang="0">
                    <a:pos x="724" y="1253"/>
                  </a:cxn>
                  <a:cxn ang="0">
                    <a:pos x="825" y="1209"/>
                  </a:cxn>
                  <a:cxn ang="0">
                    <a:pos x="892" y="1147"/>
                  </a:cxn>
                  <a:cxn ang="0">
                    <a:pos x="1017" y="1151"/>
                  </a:cxn>
                  <a:cxn ang="0">
                    <a:pos x="1200" y="1191"/>
                  </a:cxn>
                  <a:cxn ang="0">
                    <a:pos x="1320" y="1213"/>
                  </a:cxn>
                  <a:cxn ang="0">
                    <a:pos x="1363" y="1107"/>
                  </a:cxn>
                  <a:cxn ang="0">
                    <a:pos x="1564" y="1085"/>
                  </a:cxn>
                  <a:cxn ang="0">
                    <a:pos x="1574" y="983"/>
                  </a:cxn>
                  <a:cxn ang="0">
                    <a:pos x="1502" y="886"/>
                  </a:cxn>
                  <a:cxn ang="0">
                    <a:pos x="1439" y="837"/>
                  </a:cxn>
                  <a:cxn ang="0">
                    <a:pos x="1372" y="762"/>
                  </a:cxn>
                  <a:cxn ang="0">
                    <a:pos x="1382" y="673"/>
                  </a:cxn>
                  <a:cxn ang="0">
                    <a:pos x="1411" y="558"/>
                  </a:cxn>
                  <a:cxn ang="0">
                    <a:pos x="1439" y="492"/>
                  </a:cxn>
                  <a:cxn ang="0">
                    <a:pos x="1449" y="390"/>
                  </a:cxn>
                  <a:cxn ang="0">
                    <a:pos x="1420" y="284"/>
                  </a:cxn>
                </a:cxnLst>
                <a:rect l="0" t="0" r="r" b="b"/>
                <a:pathLst>
                  <a:path w="1579" h="1359">
                    <a:moveTo>
                      <a:pt x="1425" y="239"/>
                    </a:moveTo>
                    <a:lnTo>
                      <a:pt x="1415" y="177"/>
                    </a:lnTo>
                    <a:lnTo>
                      <a:pt x="1377" y="208"/>
                    </a:lnTo>
                    <a:lnTo>
                      <a:pt x="1348" y="182"/>
                    </a:lnTo>
                    <a:lnTo>
                      <a:pt x="1300" y="195"/>
                    </a:lnTo>
                    <a:lnTo>
                      <a:pt x="1257" y="208"/>
                    </a:lnTo>
                    <a:lnTo>
                      <a:pt x="1214" y="222"/>
                    </a:lnTo>
                    <a:lnTo>
                      <a:pt x="1161" y="248"/>
                    </a:lnTo>
                    <a:lnTo>
                      <a:pt x="1132" y="253"/>
                    </a:lnTo>
                    <a:lnTo>
                      <a:pt x="1094" y="261"/>
                    </a:lnTo>
                    <a:lnTo>
                      <a:pt x="1036" y="323"/>
                    </a:lnTo>
                    <a:lnTo>
                      <a:pt x="993" y="385"/>
                    </a:lnTo>
                    <a:lnTo>
                      <a:pt x="940" y="403"/>
                    </a:lnTo>
                    <a:lnTo>
                      <a:pt x="912" y="385"/>
                    </a:lnTo>
                    <a:lnTo>
                      <a:pt x="921" y="354"/>
                    </a:lnTo>
                    <a:lnTo>
                      <a:pt x="945" y="328"/>
                    </a:lnTo>
                    <a:lnTo>
                      <a:pt x="902" y="328"/>
                    </a:lnTo>
                    <a:lnTo>
                      <a:pt x="864" y="328"/>
                    </a:lnTo>
                    <a:lnTo>
                      <a:pt x="816" y="279"/>
                    </a:lnTo>
                    <a:lnTo>
                      <a:pt x="816" y="235"/>
                    </a:lnTo>
                    <a:lnTo>
                      <a:pt x="787" y="199"/>
                    </a:lnTo>
                    <a:lnTo>
                      <a:pt x="787" y="164"/>
                    </a:lnTo>
                    <a:lnTo>
                      <a:pt x="753" y="137"/>
                    </a:lnTo>
                    <a:lnTo>
                      <a:pt x="734" y="98"/>
                    </a:lnTo>
                    <a:lnTo>
                      <a:pt x="734" y="67"/>
                    </a:lnTo>
                    <a:lnTo>
                      <a:pt x="624" y="36"/>
                    </a:lnTo>
                    <a:lnTo>
                      <a:pt x="537" y="40"/>
                    </a:lnTo>
                    <a:lnTo>
                      <a:pt x="480" y="18"/>
                    </a:lnTo>
                    <a:lnTo>
                      <a:pt x="451" y="0"/>
                    </a:lnTo>
                    <a:lnTo>
                      <a:pt x="427" y="49"/>
                    </a:lnTo>
                    <a:lnTo>
                      <a:pt x="384" y="102"/>
                    </a:lnTo>
                    <a:lnTo>
                      <a:pt x="365" y="155"/>
                    </a:lnTo>
                    <a:lnTo>
                      <a:pt x="278" y="195"/>
                    </a:lnTo>
                    <a:lnTo>
                      <a:pt x="211" y="306"/>
                    </a:lnTo>
                    <a:lnTo>
                      <a:pt x="182" y="345"/>
                    </a:lnTo>
                    <a:lnTo>
                      <a:pt x="144" y="381"/>
                    </a:lnTo>
                    <a:lnTo>
                      <a:pt x="91" y="452"/>
                    </a:lnTo>
                    <a:lnTo>
                      <a:pt x="29" y="514"/>
                    </a:lnTo>
                    <a:lnTo>
                      <a:pt x="0" y="562"/>
                    </a:lnTo>
                    <a:lnTo>
                      <a:pt x="19" y="616"/>
                    </a:lnTo>
                    <a:lnTo>
                      <a:pt x="57" y="660"/>
                    </a:lnTo>
                    <a:lnTo>
                      <a:pt x="105" y="700"/>
                    </a:lnTo>
                    <a:lnTo>
                      <a:pt x="173" y="731"/>
                    </a:lnTo>
                    <a:lnTo>
                      <a:pt x="206" y="762"/>
                    </a:lnTo>
                    <a:lnTo>
                      <a:pt x="240" y="806"/>
                    </a:lnTo>
                    <a:lnTo>
                      <a:pt x="221" y="846"/>
                    </a:lnTo>
                    <a:lnTo>
                      <a:pt x="221" y="925"/>
                    </a:lnTo>
                    <a:lnTo>
                      <a:pt x="201" y="974"/>
                    </a:lnTo>
                    <a:lnTo>
                      <a:pt x="249" y="992"/>
                    </a:lnTo>
                    <a:lnTo>
                      <a:pt x="278" y="1049"/>
                    </a:lnTo>
                    <a:lnTo>
                      <a:pt x="283" y="1111"/>
                    </a:lnTo>
                    <a:lnTo>
                      <a:pt x="317" y="1160"/>
                    </a:lnTo>
                    <a:lnTo>
                      <a:pt x="393" y="1147"/>
                    </a:lnTo>
                    <a:lnTo>
                      <a:pt x="432" y="1169"/>
                    </a:lnTo>
                    <a:lnTo>
                      <a:pt x="441" y="1235"/>
                    </a:lnTo>
                    <a:lnTo>
                      <a:pt x="422" y="1324"/>
                    </a:lnTo>
                    <a:lnTo>
                      <a:pt x="480" y="1342"/>
                    </a:lnTo>
                    <a:lnTo>
                      <a:pt x="537" y="1342"/>
                    </a:lnTo>
                    <a:lnTo>
                      <a:pt x="604" y="1359"/>
                    </a:lnTo>
                    <a:lnTo>
                      <a:pt x="681" y="1342"/>
                    </a:lnTo>
                    <a:lnTo>
                      <a:pt x="720" y="1306"/>
                    </a:lnTo>
                    <a:lnTo>
                      <a:pt x="724" y="1253"/>
                    </a:lnTo>
                    <a:lnTo>
                      <a:pt x="744" y="1209"/>
                    </a:lnTo>
                    <a:lnTo>
                      <a:pt x="825" y="1209"/>
                    </a:lnTo>
                    <a:lnTo>
                      <a:pt x="849" y="1164"/>
                    </a:lnTo>
                    <a:lnTo>
                      <a:pt x="892" y="1147"/>
                    </a:lnTo>
                    <a:lnTo>
                      <a:pt x="955" y="1129"/>
                    </a:lnTo>
                    <a:lnTo>
                      <a:pt x="1017" y="1151"/>
                    </a:lnTo>
                    <a:lnTo>
                      <a:pt x="1104" y="1147"/>
                    </a:lnTo>
                    <a:lnTo>
                      <a:pt x="1200" y="1191"/>
                    </a:lnTo>
                    <a:lnTo>
                      <a:pt x="1228" y="1226"/>
                    </a:lnTo>
                    <a:lnTo>
                      <a:pt x="1320" y="1213"/>
                    </a:lnTo>
                    <a:lnTo>
                      <a:pt x="1367" y="1160"/>
                    </a:lnTo>
                    <a:lnTo>
                      <a:pt x="1363" y="1107"/>
                    </a:lnTo>
                    <a:lnTo>
                      <a:pt x="1492" y="1098"/>
                    </a:lnTo>
                    <a:lnTo>
                      <a:pt x="1564" y="1085"/>
                    </a:lnTo>
                    <a:lnTo>
                      <a:pt x="1579" y="1041"/>
                    </a:lnTo>
                    <a:lnTo>
                      <a:pt x="1574" y="983"/>
                    </a:lnTo>
                    <a:lnTo>
                      <a:pt x="1535" y="917"/>
                    </a:lnTo>
                    <a:lnTo>
                      <a:pt x="1502" y="886"/>
                    </a:lnTo>
                    <a:lnTo>
                      <a:pt x="1459" y="886"/>
                    </a:lnTo>
                    <a:lnTo>
                      <a:pt x="1439" y="837"/>
                    </a:lnTo>
                    <a:lnTo>
                      <a:pt x="1406" y="801"/>
                    </a:lnTo>
                    <a:lnTo>
                      <a:pt x="1372" y="762"/>
                    </a:lnTo>
                    <a:lnTo>
                      <a:pt x="1363" y="726"/>
                    </a:lnTo>
                    <a:lnTo>
                      <a:pt x="1382" y="673"/>
                    </a:lnTo>
                    <a:lnTo>
                      <a:pt x="1401" y="611"/>
                    </a:lnTo>
                    <a:lnTo>
                      <a:pt x="1411" y="558"/>
                    </a:lnTo>
                    <a:lnTo>
                      <a:pt x="1439" y="531"/>
                    </a:lnTo>
                    <a:lnTo>
                      <a:pt x="1439" y="492"/>
                    </a:lnTo>
                    <a:lnTo>
                      <a:pt x="1430" y="416"/>
                    </a:lnTo>
                    <a:lnTo>
                      <a:pt x="1449" y="390"/>
                    </a:lnTo>
                    <a:lnTo>
                      <a:pt x="1420" y="328"/>
                    </a:lnTo>
                    <a:lnTo>
                      <a:pt x="1420" y="284"/>
                    </a:lnTo>
                    <a:lnTo>
                      <a:pt x="1425" y="239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88" name="Freeform 24"/>
              <p:cNvSpPr>
                <a:spLocks/>
              </p:cNvSpPr>
              <p:nvPr/>
            </p:nvSpPr>
            <p:spPr bwMode="auto">
              <a:xfrm>
                <a:off x="5314950" y="4467225"/>
                <a:ext cx="1319213" cy="1416050"/>
              </a:xfrm>
              <a:custGeom>
                <a:avLst/>
                <a:gdLst/>
                <a:ahLst/>
                <a:cxnLst>
                  <a:cxn ang="0">
                    <a:pos x="149" y="390"/>
                  </a:cxn>
                  <a:cxn ang="0">
                    <a:pos x="57" y="487"/>
                  </a:cxn>
                  <a:cxn ang="0">
                    <a:pos x="57" y="589"/>
                  </a:cxn>
                  <a:cxn ang="0">
                    <a:pos x="86" y="700"/>
                  </a:cxn>
                  <a:cxn ang="0">
                    <a:pos x="77" y="797"/>
                  </a:cxn>
                  <a:cxn ang="0">
                    <a:pos x="53" y="864"/>
                  </a:cxn>
                  <a:cxn ang="0">
                    <a:pos x="19" y="983"/>
                  </a:cxn>
                  <a:cxn ang="0">
                    <a:pos x="9" y="1076"/>
                  </a:cxn>
                  <a:cxn ang="0">
                    <a:pos x="77" y="1138"/>
                  </a:cxn>
                  <a:cxn ang="0">
                    <a:pos x="144" y="1196"/>
                  </a:cxn>
                  <a:cxn ang="0">
                    <a:pos x="216" y="1293"/>
                  </a:cxn>
                  <a:cxn ang="0">
                    <a:pos x="201" y="1390"/>
                  </a:cxn>
                  <a:cxn ang="0">
                    <a:pos x="326" y="1408"/>
                  </a:cxn>
                  <a:cxn ang="0">
                    <a:pos x="461" y="1443"/>
                  </a:cxn>
                  <a:cxn ang="0">
                    <a:pos x="595" y="1457"/>
                  </a:cxn>
                  <a:cxn ang="0">
                    <a:pos x="662" y="1532"/>
                  </a:cxn>
                  <a:cxn ang="0">
                    <a:pos x="720" y="1612"/>
                  </a:cxn>
                  <a:cxn ang="0">
                    <a:pos x="897" y="1665"/>
                  </a:cxn>
                  <a:cxn ang="0">
                    <a:pos x="1118" y="1753"/>
                  </a:cxn>
                  <a:cxn ang="0">
                    <a:pos x="1233" y="1784"/>
                  </a:cxn>
                  <a:cxn ang="0">
                    <a:pos x="1291" y="1722"/>
                  </a:cxn>
                  <a:cxn ang="0">
                    <a:pos x="1209" y="1647"/>
                  </a:cxn>
                  <a:cxn ang="0">
                    <a:pos x="1147" y="1523"/>
                  </a:cxn>
                  <a:cxn ang="0">
                    <a:pos x="1123" y="1324"/>
                  </a:cxn>
                  <a:cxn ang="0">
                    <a:pos x="1152" y="1142"/>
                  </a:cxn>
                  <a:cxn ang="0">
                    <a:pos x="1281" y="961"/>
                  </a:cxn>
                  <a:cxn ang="0">
                    <a:pos x="1406" y="815"/>
                  </a:cxn>
                  <a:cxn ang="0">
                    <a:pos x="1459" y="731"/>
                  </a:cxn>
                  <a:cxn ang="0">
                    <a:pos x="1555" y="607"/>
                  </a:cxn>
                  <a:cxn ang="0">
                    <a:pos x="1660" y="483"/>
                  </a:cxn>
                  <a:cxn ang="0">
                    <a:pos x="1588" y="461"/>
                  </a:cxn>
                  <a:cxn ang="0">
                    <a:pos x="1560" y="403"/>
                  </a:cxn>
                  <a:cxn ang="0">
                    <a:pos x="1497" y="372"/>
                  </a:cxn>
                  <a:cxn ang="0">
                    <a:pos x="1411" y="390"/>
                  </a:cxn>
                  <a:cxn ang="0">
                    <a:pos x="1353" y="416"/>
                  </a:cxn>
                  <a:cxn ang="0">
                    <a:pos x="1248" y="492"/>
                  </a:cxn>
                  <a:cxn ang="0">
                    <a:pos x="1152" y="483"/>
                  </a:cxn>
                  <a:cxn ang="0">
                    <a:pos x="1094" y="487"/>
                  </a:cxn>
                  <a:cxn ang="0">
                    <a:pos x="1017" y="501"/>
                  </a:cxn>
                  <a:cxn ang="0">
                    <a:pos x="1065" y="439"/>
                  </a:cxn>
                  <a:cxn ang="0">
                    <a:pos x="984" y="447"/>
                  </a:cxn>
                  <a:cxn ang="0">
                    <a:pos x="912" y="412"/>
                  </a:cxn>
                  <a:cxn ang="0">
                    <a:pos x="902" y="341"/>
                  </a:cxn>
                  <a:cxn ang="0">
                    <a:pos x="1003" y="323"/>
                  </a:cxn>
                  <a:cxn ang="0">
                    <a:pos x="897" y="248"/>
                  </a:cxn>
                  <a:cxn ang="0">
                    <a:pos x="806" y="244"/>
                  </a:cxn>
                  <a:cxn ang="0">
                    <a:pos x="710" y="169"/>
                  </a:cxn>
                  <a:cxn ang="0">
                    <a:pos x="672" y="89"/>
                  </a:cxn>
                  <a:cxn ang="0">
                    <a:pos x="653" y="5"/>
                  </a:cxn>
                  <a:cxn ang="0">
                    <a:pos x="566" y="0"/>
                  </a:cxn>
                  <a:cxn ang="0">
                    <a:pos x="528" y="80"/>
                  </a:cxn>
                  <a:cxn ang="0">
                    <a:pos x="413" y="138"/>
                  </a:cxn>
                  <a:cxn ang="0">
                    <a:pos x="336" y="279"/>
                  </a:cxn>
                  <a:cxn ang="0">
                    <a:pos x="249" y="319"/>
                  </a:cxn>
                </a:cxnLst>
                <a:rect l="0" t="0" r="r" b="b"/>
                <a:pathLst>
                  <a:path w="1660" h="1784">
                    <a:moveTo>
                      <a:pt x="182" y="390"/>
                    </a:moveTo>
                    <a:lnTo>
                      <a:pt x="149" y="390"/>
                    </a:lnTo>
                    <a:lnTo>
                      <a:pt x="105" y="421"/>
                    </a:lnTo>
                    <a:lnTo>
                      <a:pt x="57" y="487"/>
                    </a:lnTo>
                    <a:lnTo>
                      <a:pt x="57" y="549"/>
                    </a:lnTo>
                    <a:lnTo>
                      <a:pt x="57" y="589"/>
                    </a:lnTo>
                    <a:lnTo>
                      <a:pt x="62" y="633"/>
                    </a:lnTo>
                    <a:lnTo>
                      <a:pt x="86" y="700"/>
                    </a:lnTo>
                    <a:lnTo>
                      <a:pt x="67" y="731"/>
                    </a:lnTo>
                    <a:lnTo>
                      <a:pt x="77" y="797"/>
                    </a:lnTo>
                    <a:lnTo>
                      <a:pt x="77" y="841"/>
                    </a:lnTo>
                    <a:lnTo>
                      <a:pt x="53" y="864"/>
                    </a:lnTo>
                    <a:lnTo>
                      <a:pt x="33" y="921"/>
                    </a:lnTo>
                    <a:lnTo>
                      <a:pt x="19" y="983"/>
                    </a:lnTo>
                    <a:lnTo>
                      <a:pt x="0" y="1032"/>
                    </a:lnTo>
                    <a:lnTo>
                      <a:pt x="9" y="1076"/>
                    </a:lnTo>
                    <a:lnTo>
                      <a:pt x="43" y="1107"/>
                    </a:lnTo>
                    <a:lnTo>
                      <a:pt x="77" y="1138"/>
                    </a:lnTo>
                    <a:lnTo>
                      <a:pt x="96" y="1196"/>
                    </a:lnTo>
                    <a:lnTo>
                      <a:pt x="144" y="1196"/>
                    </a:lnTo>
                    <a:lnTo>
                      <a:pt x="173" y="1222"/>
                    </a:lnTo>
                    <a:lnTo>
                      <a:pt x="216" y="1293"/>
                    </a:lnTo>
                    <a:lnTo>
                      <a:pt x="221" y="1346"/>
                    </a:lnTo>
                    <a:lnTo>
                      <a:pt x="201" y="1390"/>
                    </a:lnTo>
                    <a:lnTo>
                      <a:pt x="249" y="1399"/>
                    </a:lnTo>
                    <a:lnTo>
                      <a:pt x="326" y="1408"/>
                    </a:lnTo>
                    <a:lnTo>
                      <a:pt x="393" y="1421"/>
                    </a:lnTo>
                    <a:lnTo>
                      <a:pt x="461" y="1443"/>
                    </a:lnTo>
                    <a:lnTo>
                      <a:pt x="537" y="1457"/>
                    </a:lnTo>
                    <a:lnTo>
                      <a:pt x="595" y="1457"/>
                    </a:lnTo>
                    <a:lnTo>
                      <a:pt x="624" y="1483"/>
                    </a:lnTo>
                    <a:lnTo>
                      <a:pt x="662" y="1532"/>
                    </a:lnTo>
                    <a:lnTo>
                      <a:pt x="662" y="1581"/>
                    </a:lnTo>
                    <a:lnTo>
                      <a:pt x="720" y="1612"/>
                    </a:lnTo>
                    <a:lnTo>
                      <a:pt x="787" y="1647"/>
                    </a:lnTo>
                    <a:lnTo>
                      <a:pt x="897" y="1665"/>
                    </a:lnTo>
                    <a:lnTo>
                      <a:pt x="998" y="1727"/>
                    </a:lnTo>
                    <a:lnTo>
                      <a:pt x="1118" y="1753"/>
                    </a:lnTo>
                    <a:lnTo>
                      <a:pt x="1185" y="1758"/>
                    </a:lnTo>
                    <a:lnTo>
                      <a:pt x="1233" y="1784"/>
                    </a:lnTo>
                    <a:lnTo>
                      <a:pt x="1291" y="1784"/>
                    </a:lnTo>
                    <a:lnTo>
                      <a:pt x="1291" y="1722"/>
                    </a:lnTo>
                    <a:lnTo>
                      <a:pt x="1257" y="1687"/>
                    </a:lnTo>
                    <a:lnTo>
                      <a:pt x="1209" y="1647"/>
                    </a:lnTo>
                    <a:lnTo>
                      <a:pt x="1161" y="1590"/>
                    </a:lnTo>
                    <a:lnTo>
                      <a:pt x="1147" y="1523"/>
                    </a:lnTo>
                    <a:lnTo>
                      <a:pt x="1128" y="1461"/>
                    </a:lnTo>
                    <a:lnTo>
                      <a:pt x="1123" y="1324"/>
                    </a:lnTo>
                    <a:lnTo>
                      <a:pt x="1128" y="1222"/>
                    </a:lnTo>
                    <a:lnTo>
                      <a:pt x="1152" y="1142"/>
                    </a:lnTo>
                    <a:lnTo>
                      <a:pt x="1219" y="1045"/>
                    </a:lnTo>
                    <a:lnTo>
                      <a:pt x="1281" y="961"/>
                    </a:lnTo>
                    <a:lnTo>
                      <a:pt x="1334" y="877"/>
                    </a:lnTo>
                    <a:lnTo>
                      <a:pt x="1406" y="815"/>
                    </a:lnTo>
                    <a:lnTo>
                      <a:pt x="1449" y="779"/>
                    </a:lnTo>
                    <a:lnTo>
                      <a:pt x="1459" y="731"/>
                    </a:lnTo>
                    <a:lnTo>
                      <a:pt x="1483" y="660"/>
                    </a:lnTo>
                    <a:lnTo>
                      <a:pt x="1555" y="607"/>
                    </a:lnTo>
                    <a:lnTo>
                      <a:pt x="1617" y="545"/>
                    </a:lnTo>
                    <a:lnTo>
                      <a:pt x="1660" y="483"/>
                    </a:lnTo>
                    <a:lnTo>
                      <a:pt x="1617" y="452"/>
                    </a:lnTo>
                    <a:lnTo>
                      <a:pt x="1588" y="461"/>
                    </a:lnTo>
                    <a:lnTo>
                      <a:pt x="1564" y="430"/>
                    </a:lnTo>
                    <a:lnTo>
                      <a:pt x="1560" y="403"/>
                    </a:lnTo>
                    <a:lnTo>
                      <a:pt x="1536" y="372"/>
                    </a:lnTo>
                    <a:lnTo>
                      <a:pt x="1497" y="372"/>
                    </a:lnTo>
                    <a:lnTo>
                      <a:pt x="1444" y="394"/>
                    </a:lnTo>
                    <a:lnTo>
                      <a:pt x="1411" y="390"/>
                    </a:lnTo>
                    <a:lnTo>
                      <a:pt x="1377" y="381"/>
                    </a:lnTo>
                    <a:lnTo>
                      <a:pt x="1353" y="416"/>
                    </a:lnTo>
                    <a:lnTo>
                      <a:pt x="1291" y="487"/>
                    </a:lnTo>
                    <a:lnTo>
                      <a:pt x="1248" y="492"/>
                    </a:lnTo>
                    <a:lnTo>
                      <a:pt x="1190" y="483"/>
                    </a:lnTo>
                    <a:lnTo>
                      <a:pt x="1152" y="483"/>
                    </a:lnTo>
                    <a:lnTo>
                      <a:pt x="1118" y="470"/>
                    </a:lnTo>
                    <a:lnTo>
                      <a:pt x="1094" y="487"/>
                    </a:lnTo>
                    <a:lnTo>
                      <a:pt x="1060" y="505"/>
                    </a:lnTo>
                    <a:lnTo>
                      <a:pt x="1017" y="501"/>
                    </a:lnTo>
                    <a:lnTo>
                      <a:pt x="1017" y="470"/>
                    </a:lnTo>
                    <a:lnTo>
                      <a:pt x="1065" y="439"/>
                    </a:lnTo>
                    <a:lnTo>
                      <a:pt x="1017" y="434"/>
                    </a:lnTo>
                    <a:lnTo>
                      <a:pt x="984" y="447"/>
                    </a:lnTo>
                    <a:lnTo>
                      <a:pt x="936" y="439"/>
                    </a:lnTo>
                    <a:lnTo>
                      <a:pt x="912" y="412"/>
                    </a:lnTo>
                    <a:lnTo>
                      <a:pt x="878" y="381"/>
                    </a:lnTo>
                    <a:lnTo>
                      <a:pt x="902" y="341"/>
                    </a:lnTo>
                    <a:lnTo>
                      <a:pt x="955" y="346"/>
                    </a:lnTo>
                    <a:lnTo>
                      <a:pt x="1003" y="323"/>
                    </a:lnTo>
                    <a:lnTo>
                      <a:pt x="964" y="270"/>
                    </a:lnTo>
                    <a:lnTo>
                      <a:pt x="897" y="248"/>
                    </a:lnTo>
                    <a:lnTo>
                      <a:pt x="854" y="226"/>
                    </a:lnTo>
                    <a:lnTo>
                      <a:pt x="806" y="244"/>
                    </a:lnTo>
                    <a:lnTo>
                      <a:pt x="749" y="222"/>
                    </a:lnTo>
                    <a:lnTo>
                      <a:pt x="710" y="169"/>
                    </a:lnTo>
                    <a:lnTo>
                      <a:pt x="672" y="124"/>
                    </a:lnTo>
                    <a:lnTo>
                      <a:pt x="672" y="89"/>
                    </a:lnTo>
                    <a:lnTo>
                      <a:pt x="667" y="49"/>
                    </a:lnTo>
                    <a:lnTo>
                      <a:pt x="653" y="5"/>
                    </a:lnTo>
                    <a:lnTo>
                      <a:pt x="624" y="0"/>
                    </a:lnTo>
                    <a:lnTo>
                      <a:pt x="566" y="0"/>
                    </a:lnTo>
                    <a:lnTo>
                      <a:pt x="557" y="53"/>
                    </a:lnTo>
                    <a:lnTo>
                      <a:pt x="528" y="80"/>
                    </a:lnTo>
                    <a:lnTo>
                      <a:pt x="485" y="107"/>
                    </a:lnTo>
                    <a:lnTo>
                      <a:pt x="413" y="138"/>
                    </a:lnTo>
                    <a:lnTo>
                      <a:pt x="379" y="186"/>
                    </a:lnTo>
                    <a:lnTo>
                      <a:pt x="336" y="279"/>
                    </a:lnTo>
                    <a:lnTo>
                      <a:pt x="307" y="297"/>
                    </a:lnTo>
                    <a:lnTo>
                      <a:pt x="249" y="319"/>
                    </a:lnTo>
                    <a:lnTo>
                      <a:pt x="182" y="390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5602288" y="3257550"/>
                <a:ext cx="1328737" cy="1616075"/>
              </a:xfrm>
              <a:custGeom>
                <a:avLst/>
                <a:gdLst/>
                <a:ahLst/>
                <a:cxnLst>
                  <a:cxn ang="0">
                    <a:pos x="90" y="1458"/>
                  </a:cxn>
                  <a:cxn ang="0">
                    <a:pos x="119" y="1572"/>
                  </a:cxn>
                  <a:cxn ang="0">
                    <a:pos x="200" y="1581"/>
                  </a:cxn>
                  <a:cxn ang="0">
                    <a:pos x="269" y="1523"/>
                  </a:cxn>
                  <a:cxn ang="0">
                    <a:pos x="308" y="1606"/>
                  </a:cxn>
                  <a:cxn ang="0">
                    <a:pos x="359" y="1700"/>
                  </a:cxn>
                  <a:cxn ang="0">
                    <a:pos x="442" y="1771"/>
                  </a:cxn>
                  <a:cxn ang="0">
                    <a:pos x="538" y="1777"/>
                  </a:cxn>
                  <a:cxn ang="0">
                    <a:pos x="653" y="1854"/>
                  </a:cxn>
                  <a:cxn ang="0">
                    <a:pos x="538" y="1860"/>
                  </a:cxn>
                  <a:cxn ang="0">
                    <a:pos x="544" y="1942"/>
                  </a:cxn>
                  <a:cxn ang="0">
                    <a:pos x="659" y="1954"/>
                  </a:cxn>
                  <a:cxn ang="0">
                    <a:pos x="647" y="1984"/>
                  </a:cxn>
                  <a:cxn ang="0">
                    <a:pos x="698" y="2037"/>
                  </a:cxn>
                  <a:cxn ang="0">
                    <a:pos x="787" y="2001"/>
                  </a:cxn>
                  <a:cxn ang="0">
                    <a:pos x="925" y="2006"/>
                  </a:cxn>
                  <a:cxn ang="0">
                    <a:pos x="1005" y="1901"/>
                  </a:cxn>
                  <a:cxn ang="0">
                    <a:pos x="1082" y="1925"/>
                  </a:cxn>
                  <a:cxn ang="0">
                    <a:pos x="1171" y="1895"/>
                  </a:cxn>
                  <a:cxn ang="0">
                    <a:pos x="1242" y="1984"/>
                  </a:cxn>
                  <a:cxn ang="0">
                    <a:pos x="1362" y="1984"/>
                  </a:cxn>
                  <a:cxn ang="0">
                    <a:pos x="1419" y="1869"/>
                  </a:cxn>
                  <a:cxn ang="0">
                    <a:pos x="1581" y="1854"/>
                  </a:cxn>
                  <a:cxn ang="0">
                    <a:pos x="1645" y="1758"/>
                  </a:cxn>
                  <a:cxn ang="0">
                    <a:pos x="1632" y="1600"/>
                  </a:cxn>
                  <a:cxn ang="0">
                    <a:pos x="1587" y="1482"/>
                  </a:cxn>
                  <a:cxn ang="0">
                    <a:pos x="1606" y="1399"/>
                  </a:cxn>
                  <a:cxn ang="0">
                    <a:pos x="1674" y="1364"/>
                  </a:cxn>
                  <a:cxn ang="0">
                    <a:pos x="1466" y="1181"/>
                  </a:cxn>
                  <a:cxn ang="0">
                    <a:pos x="1376" y="1051"/>
                  </a:cxn>
                  <a:cxn ang="0">
                    <a:pos x="1299" y="951"/>
                  </a:cxn>
                  <a:cxn ang="0">
                    <a:pos x="1286" y="827"/>
                  </a:cxn>
                  <a:cxn ang="0">
                    <a:pos x="1248" y="744"/>
                  </a:cxn>
                  <a:cxn ang="0">
                    <a:pos x="1203" y="620"/>
                  </a:cxn>
                  <a:cxn ang="0">
                    <a:pos x="1218" y="510"/>
                  </a:cxn>
                  <a:cxn ang="0">
                    <a:pos x="1235" y="420"/>
                  </a:cxn>
                  <a:cxn ang="0">
                    <a:pos x="1261" y="284"/>
                  </a:cxn>
                  <a:cxn ang="0">
                    <a:pos x="1197" y="118"/>
                  </a:cxn>
                  <a:cxn ang="0">
                    <a:pos x="1031" y="83"/>
                  </a:cxn>
                  <a:cxn ang="0">
                    <a:pos x="928" y="0"/>
                  </a:cxn>
                  <a:cxn ang="0">
                    <a:pos x="787" y="77"/>
                  </a:cxn>
                  <a:cxn ang="0">
                    <a:pos x="736" y="195"/>
                  </a:cxn>
                  <a:cxn ang="0">
                    <a:pos x="659" y="290"/>
                  </a:cxn>
                  <a:cxn ang="0">
                    <a:pos x="544" y="337"/>
                  </a:cxn>
                  <a:cxn ang="0">
                    <a:pos x="378" y="360"/>
                  </a:cxn>
                  <a:cxn ang="0">
                    <a:pos x="224" y="372"/>
                  </a:cxn>
                  <a:cxn ang="0">
                    <a:pos x="77" y="455"/>
                  </a:cxn>
                  <a:cxn ang="0">
                    <a:pos x="64" y="656"/>
                  </a:cxn>
                  <a:cxn ang="0">
                    <a:pos x="0" y="715"/>
                  </a:cxn>
                  <a:cxn ang="0">
                    <a:pos x="64" y="868"/>
                  </a:cxn>
                  <a:cxn ang="0">
                    <a:pos x="64" y="1057"/>
                  </a:cxn>
                  <a:cxn ang="0">
                    <a:pos x="77" y="1151"/>
                  </a:cxn>
                  <a:cxn ang="0">
                    <a:pos x="64" y="1281"/>
                  </a:cxn>
                </a:cxnLst>
                <a:rect l="0" t="0" r="r" b="b"/>
                <a:pathLst>
                  <a:path w="1674" h="2037">
                    <a:moveTo>
                      <a:pt x="64" y="1317"/>
                    </a:moveTo>
                    <a:lnTo>
                      <a:pt x="90" y="1458"/>
                    </a:lnTo>
                    <a:lnTo>
                      <a:pt x="128" y="1529"/>
                    </a:lnTo>
                    <a:lnTo>
                      <a:pt x="119" y="1572"/>
                    </a:lnTo>
                    <a:lnTo>
                      <a:pt x="128" y="1625"/>
                    </a:lnTo>
                    <a:lnTo>
                      <a:pt x="200" y="1581"/>
                    </a:lnTo>
                    <a:lnTo>
                      <a:pt x="192" y="1523"/>
                    </a:lnTo>
                    <a:lnTo>
                      <a:pt x="269" y="1523"/>
                    </a:lnTo>
                    <a:lnTo>
                      <a:pt x="320" y="1571"/>
                    </a:lnTo>
                    <a:lnTo>
                      <a:pt x="308" y="1606"/>
                    </a:lnTo>
                    <a:lnTo>
                      <a:pt x="308" y="1647"/>
                    </a:lnTo>
                    <a:lnTo>
                      <a:pt x="359" y="1700"/>
                    </a:lnTo>
                    <a:lnTo>
                      <a:pt x="384" y="1748"/>
                    </a:lnTo>
                    <a:lnTo>
                      <a:pt x="442" y="1771"/>
                    </a:lnTo>
                    <a:lnTo>
                      <a:pt x="493" y="1742"/>
                    </a:lnTo>
                    <a:lnTo>
                      <a:pt x="538" y="1777"/>
                    </a:lnTo>
                    <a:lnTo>
                      <a:pt x="595" y="1801"/>
                    </a:lnTo>
                    <a:lnTo>
                      <a:pt x="653" y="1854"/>
                    </a:lnTo>
                    <a:lnTo>
                      <a:pt x="583" y="1872"/>
                    </a:lnTo>
                    <a:lnTo>
                      <a:pt x="538" y="1860"/>
                    </a:lnTo>
                    <a:lnTo>
                      <a:pt x="519" y="1907"/>
                    </a:lnTo>
                    <a:lnTo>
                      <a:pt x="544" y="1942"/>
                    </a:lnTo>
                    <a:lnTo>
                      <a:pt x="583" y="1966"/>
                    </a:lnTo>
                    <a:lnTo>
                      <a:pt x="659" y="1954"/>
                    </a:lnTo>
                    <a:lnTo>
                      <a:pt x="698" y="1954"/>
                    </a:lnTo>
                    <a:lnTo>
                      <a:pt x="647" y="1984"/>
                    </a:lnTo>
                    <a:lnTo>
                      <a:pt x="653" y="2025"/>
                    </a:lnTo>
                    <a:lnTo>
                      <a:pt x="698" y="2037"/>
                    </a:lnTo>
                    <a:lnTo>
                      <a:pt x="723" y="2007"/>
                    </a:lnTo>
                    <a:lnTo>
                      <a:pt x="787" y="2001"/>
                    </a:lnTo>
                    <a:lnTo>
                      <a:pt x="832" y="2001"/>
                    </a:lnTo>
                    <a:lnTo>
                      <a:pt x="925" y="2006"/>
                    </a:lnTo>
                    <a:lnTo>
                      <a:pt x="992" y="1942"/>
                    </a:lnTo>
                    <a:lnTo>
                      <a:pt x="1005" y="1901"/>
                    </a:lnTo>
                    <a:lnTo>
                      <a:pt x="1043" y="1919"/>
                    </a:lnTo>
                    <a:lnTo>
                      <a:pt x="1082" y="1925"/>
                    </a:lnTo>
                    <a:lnTo>
                      <a:pt x="1133" y="1889"/>
                    </a:lnTo>
                    <a:lnTo>
                      <a:pt x="1171" y="1895"/>
                    </a:lnTo>
                    <a:lnTo>
                      <a:pt x="1210" y="1954"/>
                    </a:lnTo>
                    <a:lnTo>
                      <a:pt x="1242" y="1984"/>
                    </a:lnTo>
                    <a:lnTo>
                      <a:pt x="1299" y="2001"/>
                    </a:lnTo>
                    <a:lnTo>
                      <a:pt x="1362" y="1984"/>
                    </a:lnTo>
                    <a:lnTo>
                      <a:pt x="1400" y="1917"/>
                    </a:lnTo>
                    <a:lnTo>
                      <a:pt x="1419" y="1869"/>
                    </a:lnTo>
                    <a:lnTo>
                      <a:pt x="1478" y="1854"/>
                    </a:lnTo>
                    <a:lnTo>
                      <a:pt x="1581" y="1854"/>
                    </a:lnTo>
                    <a:lnTo>
                      <a:pt x="1619" y="1830"/>
                    </a:lnTo>
                    <a:lnTo>
                      <a:pt x="1645" y="1758"/>
                    </a:lnTo>
                    <a:lnTo>
                      <a:pt x="1645" y="1669"/>
                    </a:lnTo>
                    <a:lnTo>
                      <a:pt x="1632" y="1600"/>
                    </a:lnTo>
                    <a:lnTo>
                      <a:pt x="1606" y="1529"/>
                    </a:lnTo>
                    <a:lnTo>
                      <a:pt x="1587" y="1482"/>
                    </a:lnTo>
                    <a:lnTo>
                      <a:pt x="1581" y="1435"/>
                    </a:lnTo>
                    <a:lnTo>
                      <a:pt x="1606" y="1399"/>
                    </a:lnTo>
                    <a:lnTo>
                      <a:pt x="1664" y="1404"/>
                    </a:lnTo>
                    <a:lnTo>
                      <a:pt x="1674" y="1364"/>
                    </a:lnTo>
                    <a:lnTo>
                      <a:pt x="1568" y="1281"/>
                    </a:lnTo>
                    <a:lnTo>
                      <a:pt x="1466" y="1181"/>
                    </a:lnTo>
                    <a:lnTo>
                      <a:pt x="1443" y="1112"/>
                    </a:lnTo>
                    <a:lnTo>
                      <a:pt x="1376" y="1051"/>
                    </a:lnTo>
                    <a:lnTo>
                      <a:pt x="1331" y="974"/>
                    </a:lnTo>
                    <a:lnTo>
                      <a:pt x="1299" y="951"/>
                    </a:lnTo>
                    <a:lnTo>
                      <a:pt x="1293" y="892"/>
                    </a:lnTo>
                    <a:lnTo>
                      <a:pt x="1286" y="827"/>
                    </a:lnTo>
                    <a:lnTo>
                      <a:pt x="1274" y="780"/>
                    </a:lnTo>
                    <a:lnTo>
                      <a:pt x="1248" y="744"/>
                    </a:lnTo>
                    <a:lnTo>
                      <a:pt x="1213" y="709"/>
                    </a:lnTo>
                    <a:lnTo>
                      <a:pt x="1203" y="620"/>
                    </a:lnTo>
                    <a:lnTo>
                      <a:pt x="1203" y="554"/>
                    </a:lnTo>
                    <a:lnTo>
                      <a:pt x="1218" y="510"/>
                    </a:lnTo>
                    <a:lnTo>
                      <a:pt x="1235" y="479"/>
                    </a:lnTo>
                    <a:lnTo>
                      <a:pt x="1235" y="420"/>
                    </a:lnTo>
                    <a:lnTo>
                      <a:pt x="1248" y="349"/>
                    </a:lnTo>
                    <a:lnTo>
                      <a:pt x="1261" y="284"/>
                    </a:lnTo>
                    <a:lnTo>
                      <a:pt x="1229" y="160"/>
                    </a:lnTo>
                    <a:lnTo>
                      <a:pt x="1197" y="118"/>
                    </a:lnTo>
                    <a:lnTo>
                      <a:pt x="1107" y="107"/>
                    </a:lnTo>
                    <a:lnTo>
                      <a:pt x="1031" y="83"/>
                    </a:lnTo>
                    <a:lnTo>
                      <a:pt x="960" y="48"/>
                    </a:lnTo>
                    <a:lnTo>
                      <a:pt x="928" y="0"/>
                    </a:lnTo>
                    <a:lnTo>
                      <a:pt x="864" y="18"/>
                    </a:lnTo>
                    <a:lnTo>
                      <a:pt x="787" y="77"/>
                    </a:lnTo>
                    <a:lnTo>
                      <a:pt x="762" y="124"/>
                    </a:lnTo>
                    <a:lnTo>
                      <a:pt x="736" y="195"/>
                    </a:lnTo>
                    <a:lnTo>
                      <a:pt x="711" y="254"/>
                    </a:lnTo>
                    <a:lnTo>
                      <a:pt x="659" y="290"/>
                    </a:lnTo>
                    <a:lnTo>
                      <a:pt x="602" y="331"/>
                    </a:lnTo>
                    <a:lnTo>
                      <a:pt x="544" y="337"/>
                    </a:lnTo>
                    <a:lnTo>
                      <a:pt x="467" y="337"/>
                    </a:lnTo>
                    <a:lnTo>
                      <a:pt x="378" y="360"/>
                    </a:lnTo>
                    <a:lnTo>
                      <a:pt x="301" y="372"/>
                    </a:lnTo>
                    <a:lnTo>
                      <a:pt x="224" y="372"/>
                    </a:lnTo>
                    <a:lnTo>
                      <a:pt x="141" y="366"/>
                    </a:lnTo>
                    <a:lnTo>
                      <a:pt x="77" y="455"/>
                    </a:lnTo>
                    <a:lnTo>
                      <a:pt x="116" y="567"/>
                    </a:lnTo>
                    <a:lnTo>
                      <a:pt x="64" y="656"/>
                    </a:lnTo>
                    <a:lnTo>
                      <a:pt x="7" y="679"/>
                    </a:lnTo>
                    <a:lnTo>
                      <a:pt x="0" y="715"/>
                    </a:lnTo>
                    <a:lnTo>
                      <a:pt x="77" y="803"/>
                    </a:lnTo>
                    <a:lnTo>
                      <a:pt x="64" y="868"/>
                    </a:lnTo>
                    <a:lnTo>
                      <a:pt x="64" y="927"/>
                    </a:lnTo>
                    <a:lnTo>
                      <a:pt x="64" y="1057"/>
                    </a:lnTo>
                    <a:lnTo>
                      <a:pt x="77" y="1092"/>
                    </a:lnTo>
                    <a:lnTo>
                      <a:pt x="77" y="1151"/>
                    </a:lnTo>
                    <a:lnTo>
                      <a:pt x="56" y="1209"/>
                    </a:lnTo>
                    <a:lnTo>
                      <a:pt x="64" y="1281"/>
                    </a:lnTo>
                    <a:lnTo>
                      <a:pt x="64" y="1317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90" name="Freeform 61"/>
              <p:cNvSpPr>
                <a:spLocks/>
              </p:cNvSpPr>
              <p:nvPr/>
            </p:nvSpPr>
            <p:spPr bwMode="auto">
              <a:xfrm>
                <a:off x="4511675" y="3998913"/>
                <a:ext cx="1192213" cy="1033462"/>
              </a:xfrm>
              <a:custGeom>
                <a:avLst/>
                <a:gdLst/>
                <a:ahLst/>
                <a:cxnLst>
                  <a:cxn ang="0">
                    <a:pos x="562" y="86"/>
                  </a:cxn>
                  <a:cxn ang="0">
                    <a:pos x="485" y="0"/>
                  </a:cxn>
                  <a:cxn ang="0">
                    <a:pos x="471" y="99"/>
                  </a:cxn>
                  <a:cxn ang="0">
                    <a:pos x="471" y="214"/>
                  </a:cxn>
                  <a:cxn ang="0">
                    <a:pos x="346" y="227"/>
                  </a:cxn>
                  <a:cxn ang="0">
                    <a:pos x="317" y="298"/>
                  </a:cxn>
                  <a:cxn ang="0">
                    <a:pos x="288" y="356"/>
                  </a:cxn>
                  <a:cxn ang="0">
                    <a:pos x="250" y="427"/>
                  </a:cxn>
                  <a:cxn ang="0">
                    <a:pos x="242" y="484"/>
                  </a:cxn>
                  <a:cxn ang="0">
                    <a:pos x="77" y="497"/>
                  </a:cxn>
                  <a:cxn ang="0">
                    <a:pos x="0" y="550"/>
                  </a:cxn>
                  <a:cxn ang="0">
                    <a:pos x="29" y="666"/>
                  </a:cxn>
                  <a:cxn ang="0">
                    <a:pos x="87" y="767"/>
                  </a:cxn>
                  <a:cxn ang="0">
                    <a:pos x="106" y="896"/>
                  </a:cxn>
                  <a:cxn ang="0">
                    <a:pos x="197" y="940"/>
                  </a:cxn>
                  <a:cxn ang="0">
                    <a:pos x="375" y="949"/>
                  </a:cxn>
                  <a:cxn ang="0">
                    <a:pos x="394" y="998"/>
                  </a:cxn>
                  <a:cxn ang="0">
                    <a:pos x="442" y="1068"/>
                  </a:cxn>
                  <a:cxn ang="0">
                    <a:pos x="471" y="1135"/>
                  </a:cxn>
                  <a:cxn ang="0">
                    <a:pos x="519" y="1228"/>
                  </a:cxn>
                  <a:cxn ang="0">
                    <a:pos x="595" y="1223"/>
                  </a:cxn>
                  <a:cxn ang="0">
                    <a:pos x="571" y="1294"/>
                  </a:cxn>
                  <a:cxn ang="0">
                    <a:pos x="648" y="1281"/>
                  </a:cxn>
                  <a:cxn ang="0">
                    <a:pos x="754" y="1161"/>
                  </a:cxn>
                  <a:cxn ang="0">
                    <a:pos x="816" y="1153"/>
                  </a:cxn>
                  <a:cxn ang="0">
                    <a:pos x="917" y="1108"/>
                  </a:cxn>
                  <a:cxn ang="0">
                    <a:pos x="1008" y="1082"/>
                  </a:cxn>
                  <a:cxn ang="0">
                    <a:pos x="1066" y="1082"/>
                  </a:cxn>
                  <a:cxn ang="0">
                    <a:pos x="1152" y="984"/>
                  </a:cxn>
                  <a:cxn ang="0">
                    <a:pos x="1253" y="913"/>
                  </a:cxn>
                  <a:cxn ang="0">
                    <a:pos x="1349" y="869"/>
                  </a:cxn>
                  <a:cxn ang="0">
                    <a:pos x="1382" y="785"/>
                  </a:cxn>
                  <a:cxn ang="0">
                    <a:pos x="1464" y="705"/>
                  </a:cxn>
                  <a:cxn ang="0">
                    <a:pos x="1502" y="661"/>
                  </a:cxn>
                  <a:cxn ang="0">
                    <a:pos x="1502" y="599"/>
                  </a:cxn>
                  <a:cxn ang="0">
                    <a:pos x="1464" y="488"/>
                  </a:cxn>
                  <a:cxn ang="0">
                    <a:pos x="1445" y="373"/>
                  </a:cxn>
                  <a:cxn ang="0">
                    <a:pos x="1334" y="382"/>
                  </a:cxn>
                  <a:cxn ang="0">
                    <a:pos x="1214" y="373"/>
                  </a:cxn>
                  <a:cxn ang="0">
                    <a:pos x="1142" y="325"/>
                  </a:cxn>
                  <a:cxn ang="0">
                    <a:pos x="1008" y="316"/>
                  </a:cxn>
                  <a:cxn ang="0">
                    <a:pos x="879" y="276"/>
                  </a:cxn>
                  <a:cxn ang="0">
                    <a:pos x="624" y="236"/>
                  </a:cxn>
                </a:cxnLst>
                <a:rect l="0" t="0" r="r" b="b"/>
                <a:pathLst>
                  <a:path w="1502" h="1303">
                    <a:moveTo>
                      <a:pt x="624" y="236"/>
                    </a:moveTo>
                    <a:lnTo>
                      <a:pt x="562" y="86"/>
                    </a:lnTo>
                    <a:lnTo>
                      <a:pt x="557" y="55"/>
                    </a:lnTo>
                    <a:lnTo>
                      <a:pt x="485" y="0"/>
                    </a:lnTo>
                    <a:lnTo>
                      <a:pt x="509" y="68"/>
                    </a:lnTo>
                    <a:lnTo>
                      <a:pt x="471" y="99"/>
                    </a:lnTo>
                    <a:lnTo>
                      <a:pt x="471" y="139"/>
                    </a:lnTo>
                    <a:lnTo>
                      <a:pt x="471" y="214"/>
                    </a:lnTo>
                    <a:lnTo>
                      <a:pt x="413" y="227"/>
                    </a:lnTo>
                    <a:lnTo>
                      <a:pt x="346" y="227"/>
                    </a:lnTo>
                    <a:lnTo>
                      <a:pt x="346" y="254"/>
                    </a:lnTo>
                    <a:lnTo>
                      <a:pt x="317" y="298"/>
                    </a:lnTo>
                    <a:lnTo>
                      <a:pt x="288" y="320"/>
                    </a:lnTo>
                    <a:lnTo>
                      <a:pt x="288" y="356"/>
                    </a:lnTo>
                    <a:lnTo>
                      <a:pt x="259" y="391"/>
                    </a:lnTo>
                    <a:lnTo>
                      <a:pt x="250" y="427"/>
                    </a:lnTo>
                    <a:lnTo>
                      <a:pt x="269" y="475"/>
                    </a:lnTo>
                    <a:lnTo>
                      <a:pt x="242" y="484"/>
                    </a:lnTo>
                    <a:lnTo>
                      <a:pt x="159" y="488"/>
                    </a:lnTo>
                    <a:lnTo>
                      <a:pt x="77" y="497"/>
                    </a:lnTo>
                    <a:lnTo>
                      <a:pt x="29" y="524"/>
                    </a:lnTo>
                    <a:lnTo>
                      <a:pt x="0" y="550"/>
                    </a:lnTo>
                    <a:lnTo>
                      <a:pt x="29" y="621"/>
                    </a:lnTo>
                    <a:lnTo>
                      <a:pt x="29" y="666"/>
                    </a:lnTo>
                    <a:lnTo>
                      <a:pt x="72" y="728"/>
                    </a:lnTo>
                    <a:lnTo>
                      <a:pt x="87" y="767"/>
                    </a:lnTo>
                    <a:lnTo>
                      <a:pt x="106" y="843"/>
                    </a:lnTo>
                    <a:lnTo>
                      <a:pt x="106" y="896"/>
                    </a:lnTo>
                    <a:lnTo>
                      <a:pt x="139" y="918"/>
                    </a:lnTo>
                    <a:lnTo>
                      <a:pt x="197" y="940"/>
                    </a:lnTo>
                    <a:lnTo>
                      <a:pt x="288" y="940"/>
                    </a:lnTo>
                    <a:lnTo>
                      <a:pt x="375" y="949"/>
                    </a:lnTo>
                    <a:lnTo>
                      <a:pt x="394" y="971"/>
                    </a:lnTo>
                    <a:lnTo>
                      <a:pt x="394" y="998"/>
                    </a:lnTo>
                    <a:lnTo>
                      <a:pt x="413" y="1037"/>
                    </a:lnTo>
                    <a:lnTo>
                      <a:pt x="442" y="1068"/>
                    </a:lnTo>
                    <a:lnTo>
                      <a:pt x="442" y="1108"/>
                    </a:lnTo>
                    <a:lnTo>
                      <a:pt x="471" y="1135"/>
                    </a:lnTo>
                    <a:lnTo>
                      <a:pt x="480" y="1188"/>
                    </a:lnTo>
                    <a:lnTo>
                      <a:pt x="519" y="1228"/>
                    </a:lnTo>
                    <a:lnTo>
                      <a:pt x="567" y="1232"/>
                    </a:lnTo>
                    <a:lnTo>
                      <a:pt x="595" y="1223"/>
                    </a:lnTo>
                    <a:lnTo>
                      <a:pt x="586" y="1259"/>
                    </a:lnTo>
                    <a:lnTo>
                      <a:pt x="571" y="1294"/>
                    </a:lnTo>
                    <a:lnTo>
                      <a:pt x="600" y="1303"/>
                    </a:lnTo>
                    <a:lnTo>
                      <a:pt x="648" y="1281"/>
                    </a:lnTo>
                    <a:lnTo>
                      <a:pt x="696" y="1219"/>
                    </a:lnTo>
                    <a:lnTo>
                      <a:pt x="754" y="1161"/>
                    </a:lnTo>
                    <a:lnTo>
                      <a:pt x="783" y="1153"/>
                    </a:lnTo>
                    <a:lnTo>
                      <a:pt x="816" y="1153"/>
                    </a:lnTo>
                    <a:lnTo>
                      <a:pt x="869" y="1126"/>
                    </a:lnTo>
                    <a:lnTo>
                      <a:pt x="917" y="1108"/>
                    </a:lnTo>
                    <a:lnTo>
                      <a:pt x="960" y="1099"/>
                    </a:lnTo>
                    <a:lnTo>
                      <a:pt x="1008" y="1082"/>
                    </a:lnTo>
                    <a:lnTo>
                      <a:pt x="1042" y="1108"/>
                    </a:lnTo>
                    <a:lnTo>
                      <a:pt x="1066" y="1082"/>
                    </a:lnTo>
                    <a:lnTo>
                      <a:pt x="1090" y="1046"/>
                    </a:lnTo>
                    <a:lnTo>
                      <a:pt x="1152" y="984"/>
                    </a:lnTo>
                    <a:lnTo>
                      <a:pt x="1195" y="975"/>
                    </a:lnTo>
                    <a:lnTo>
                      <a:pt x="1253" y="913"/>
                    </a:lnTo>
                    <a:lnTo>
                      <a:pt x="1315" y="878"/>
                    </a:lnTo>
                    <a:lnTo>
                      <a:pt x="1349" y="869"/>
                    </a:lnTo>
                    <a:lnTo>
                      <a:pt x="1368" y="825"/>
                    </a:lnTo>
                    <a:lnTo>
                      <a:pt x="1382" y="785"/>
                    </a:lnTo>
                    <a:lnTo>
                      <a:pt x="1421" y="728"/>
                    </a:lnTo>
                    <a:lnTo>
                      <a:pt x="1464" y="705"/>
                    </a:lnTo>
                    <a:lnTo>
                      <a:pt x="1493" y="692"/>
                    </a:lnTo>
                    <a:lnTo>
                      <a:pt x="1502" y="661"/>
                    </a:lnTo>
                    <a:lnTo>
                      <a:pt x="1488" y="630"/>
                    </a:lnTo>
                    <a:lnTo>
                      <a:pt x="1502" y="599"/>
                    </a:lnTo>
                    <a:lnTo>
                      <a:pt x="1483" y="555"/>
                    </a:lnTo>
                    <a:lnTo>
                      <a:pt x="1464" y="488"/>
                    </a:lnTo>
                    <a:lnTo>
                      <a:pt x="1454" y="431"/>
                    </a:lnTo>
                    <a:lnTo>
                      <a:pt x="1445" y="373"/>
                    </a:lnTo>
                    <a:lnTo>
                      <a:pt x="1397" y="378"/>
                    </a:lnTo>
                    <a:lnTo>
                      <a:pt x="1334" y="382"/>
                    </a:lnTo>
                    <a:lnTo>
                      <a:pt x="1301" y="391"/>
                    </a:lnTo>
                    <a:lnTo>
                      <a:pt x="1214" y="373"/>
                    </a:lnTo>
                    <a:lnTo>
                      <a:pt x="1176" y="373"/>
                    </a:lnTo>
                    <a:lnTo>
                      <a:pt x="1142" y="325"/>
                    </a:lnTo>
                    <a:lnTo>
                      <a:pt x="1070" y="316"/>
                    </a:lnTo>
                    <a:lnTo>
                      <a:pt x="1008" y="316"/>
                    </a:lnTo>
                    <a:lnTo>
                      <a:pt x="941" y="258"/>
                    </a:lnTo>
                    <a:lnTo>
                      <a:pt x="879" y="276"/>
                    </a:lnTo>
                    <a:lnTo>
                      <a:pt x="691" y="280"/>
                    </a:lnTo>
                    <a:lnTo>
                      <a:pt x="624" y="236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91" name="Freeform 63"/>
              <p:cNvSpPr>
                <a:spLocks/>
              </p:cNvSpPr>
              <p:nvPr/>
            </p:nvSpPr>
            <p:spPr bwMode="auto">
              <a:xfrm>
                <a:off x="5314950" y="4467225"/>
                <a:ext cx="1319213" cy="1416050"/>
              </a:xfrm>
              <a:custGeom>
                <a:avLst/>
                <a:gdLst/>
                <a:ahLst/>
                <a:cxnLst>
                  <a:cxn ang="0">
                    <a:pos x="149" y="390"/>
                  </a:cxn>
                  <a:cxn ang="0">
                    <a:pos x="57" y="487"/>
                  </a:cxn>
                  <a:cxn ang="0">
                    <a:pos x="57" y="589"/>
                  </a:cxn>
                  <a:cxn ang="0">
                    <a:pos x="86" y="700"/>
                  </a:cxn>
                  <a:cxn ang="0">
                    <a:pos x="77" y="797"/>
                  </a:cxn>
                  <a:cxn ang="0">
                    <a:pos x="53" y="864"/>
                  </a:cxn>
                  <a:cxn ang="0">
                    <a:pos x="19" y="983"/>
                  </a:cxn>
                  <a:cxn ang="0">
                    <a:pos x="9" y="1076"/>
                  </a:cxn>
                  <a:cxn ang="0">
                    <a:pos x="77" y="1138"/>
                  </a:cxn>
                  <a:cxn ang="0">
                    <a:pos x="144" y="1196"/>
                  </a:cxn>
                  <a:cxn ang="0">
                    <a:pos x="216" y="1293"/>
                  </a:cxn>
                  <a:cxn ang="0">
                    <a:pos x="201" y="1390"/>
                  </a:cxn>
                  <a:cxn ang="0">
                    <a:pos x="326" y="1408"/>
                  </a:cxn>
                  <a:cxn ang="0">
                    <a:pos x="461" y="1443"/>
                  </a:cxn>
                  <a:cxn ang="0">
                    <a:pos x="595" y="1457"/>
                  </a:cxn>
                  <a:cxn ang="0">
                    <a:pos x="662" y="1532"/>
                  </a:cxn>
                  <a:cxn ang="0">
                    <a:pos x="720" y="1612"/>
                  </a:cxn>
                  <a:cxn ang="0">
                    <a:pos x="897" y="1665"/>
                  </a:cxn>
                  <a:cxn ang="0">
                    <a:pos x="1118" y="1753"/>
                  </a:cxn>
                  <a:cxn ang="0">
                    <a:pos x="1233" y="1784"/>
                  </a:cxn>
                  <a:cxn ang="0">
                    <a:pos x="1291" y="1722"/>
                  </a:cxn>
                  <a:cxn ang="0">
                    <a:pos x="1209" y="1647"/>
                  </a:cxn>
                  <a:cxn ang="0">
                    <a:pos x="1147" y="1523"/>
                  </a:cxn>
                  <a:cxn ang="0">
                    <a:pos x="1123" y="1324"/>
                  </a:cxn>
                  <a:cxn ang="0">
                    <a:pos x="1152" y="1142"/>
                  </a:cxn>
                  <a:cxn ang="0">
                    <a:pos x="1281" y="961"/>
                  </a:cxn>
                  <a:cxn ang="0">
                    <a:pos x="1406" y="815"/>
                  </a:cxn>
                  <a:cxn ang="0">
                    <a:pos x="1459" y="731"/>
                  </a:cxn>
                  <a:cxn ang="0">
                    <a:pos x="1555" y="607"/>
                  </a:cxn>
                  <a:cxn ang="0">
                    <a:pos x="1660" y="483"/>
                  </a:cxn>
                  <a:cxn ang="0">
                    <a:pos x="1588" y="461"/>
                  </a:cxn>
                  <a:cxn ang="0">
                    <a:pos x="1560" y="403"/>
                  </a:cxn>
                  <a:cxn ang="0">
                    <a:pos x="1497" y="372"/>
                  </a:cxn>
                  <a:cxn ang="0">
                    <a:pos x="1411" y="390"/>
                  </a:cxn>
                  <a:cxn ang="0">
                    <a:pos x="1353" y="416"/>
                  </a:cxn>
                  <a:cxn ang="0">
                    <a:pos x="1248" y="492"/>
                  </a:cxn>
                  <a:cxn ang="0">
                    <a:pos x="1152" y="483"/>
                  </a:cxn>
                  <a:cxn ang="0">
                    <a:pos x="1094" y="487"/>
                  </a:cxn>
                  <a:cxn ang="0">
                    <a:pos x="1017" y="501"/>
                  </a:cxn>
                  <a:cxn ang="0">
                    <a:pos x="1065" y="439"/>
                  </a:cxn>
                  <a:cxn ang="0">
                    <a:pos x="984" y="447"/>
                  </a:cxn>
                  <a:cxn ang="0">
                    <a:pos x="912" y="412"/>
                  </a:cxn>
                  <a:cxn ang="0">
                    <a:pos x="902" y="341"/>
                  </a:cxn>
                  <a:cxn ang="0">
                    <a:pos x="1003" y="323"/>
                  </a:cxn>
                  <a:cxn ang="0">
                    <a:pos x="897" y="248"/>
                  </a:cxn>
                  <a:cxn ang="0">
                    <a:pos x="806" y="244"/>
                  </a:cxn>
                  <a:cxn ang="0">
                    <a:pos x="710" y="169"/>
                  </a:cxn>
                  <a:cxn ang="0">
                    <a:pos x="672" y="89"/>
                  </a:cxn>
                  <a:cxn ang="0">
                    <a:pos x="653" y="5"/>
                  </a:cxn>
                  <a:cxn ang="0">
                    <a:pos x="566" y="0"/>
                  </a:cxn>
                  <a:cxn ang="0">
                    <a:pos x="528" y="80"/>
                  </a:cxn>
                  <a:cxn ang="0">
                    <a:pos x="413" y="138"/>
                  </a:cxn>
                  <a:cxn ang="0">
                    <a:pos x="336" y="279"/>
                  </a:cxn>
                  <a:cxn ang="0">
                    <a:pos x="249" y="319"/>
                  </a:cxn>
                </a:cxnLst>
                <a:rect l="0" t="0" r="r" b="b"/>
                <a:pathLst>
                  <a:path w="1660" h="1784">
                    <a:moveTo>
                      <a:pt x="182" y="390"/>
                    </a:moveTo>
                    <a:lnTo>
                      <a:pt x="149" y="390"/>
                    </a:lnTo>
                    <a:lnTo>
                      <a:pt x="105" y="421"/>
                    </a:lnTo>
                    <a:lnTo>
                      <a:pt x="57" y="487"/>
                    </a:lnTo>
                    <a:lnTo>
                      <a:pt x="57" y="549"/>
                    </a:lnTo>
                    <a:lnTo>
                      <a:pt x="57" y="589"/>
                    </a:lnTo>
                    <a:lnTo>
                      <a:pt x="62" y="633"/>
                    </a:lnTo>
                    <a:lnTo>
                      <a:pt x="86" y="700"/>
                    </a:lnTo>
                    <a:lnTo>
                      <a:pt x="67" y="731"/>
                    </a:lnTo>
                    <a:lnTo>
                      <a:pt x="77" y="797"/>
                    </a:lnTo>
                    <a:lnTo>
                      <a:pt x="77" y="841"/>
                    </a:lnTo>
                    <a:lnTo>
                      <a:pt x="53" y="864"/>
                    </a:lnTo>
                    <a:lnTo>
                      <a:pt x="33" y="921"/>
                    </a:lnTo>
                    <a:lnTo>
                      <a:pt x="19" y="983"/>
                    </a:lnTo>
                    <a:lnTo>
                      <a:pt x="0" y="1032"/>
                    </a:lnTo>
                    <a:lnTo>
                      <a:pt x="9" y="1076"/>
                    </a:lnTo>
                    <a:lnTo>
                      <a:pt x="43" y="1107"/>
                    </a:lnTo>
                    <a:lnTo>
                      <a:pt x="77" y="1138"/>
                    </a:lnTo>
                    <a:lnTo>
                      <a:pt x="96" y="1196"/>
                    </a:lnTo>
                    <a:lnTo>
                      <a:pt x="144" y="1196"/>
                    </a:lnTo>
                    <a:lnTo>
                      <a:pt x="173" y="1222"/>
                    </a:lnTo>
                    <a:lnTo>
                      <a:pt x="216" y="1293"/>
                    </a:lnTo>
                    <a:lnTo>
                      <a:pt x="221" y="1346"/>
                    </a:lnTo>
                    <a:lnTo>
                      <a:pt x="201" y="1390"/>
                    </a:lnTo>
                    <a:lnTo>
                      <a:pt x="249" y="1399"/>
                    </a:lnTo>
                    <a:lnTo>
                      <a:pt x="326" y="1408"/>
                    </a:lnTo>
                    <a:lnTo>
                      <a:pt x="393" y="1421"/>
                    </a:lnTo>
                    <a:lnTo>
                      <a:pt x="461" y="1443"/>
                    </a:lnTo>
                    <a:lnTo>
                      <a:pt x="537" y="1457"/>
                    </a:lnTo>
                    <a:lnTo>
                      <a:pt x="595" y="1457"/>
                    </a:lnTo>
                    <a:lnTo>
                      <a:pt x="624" y="1483"/>
                    </a:lnTo>
                    <a:lnTo>
                      <a:pt x="662" y="1532"/>
                    </a:lnTo>
                    <a:lnTo>
                      <a:pt x="662" y="1581"/>
                    </a:lnTo>
                    <a:lnTo>
                      <a:pt x="720" y="1612"/>
                    </a:lnTo>
                    <a:lnTo>
                      <a:pt x="787" y="1647"/>
                    </a:lnTo>
                    <a:lnTo>
                      <a:pt x="897" y="1665"/>
                    </a:lnTo>
                    <a:lnTo>
                      <a:pt x="998" y="1727"/>
                    </a:lnTo>
                    <a:lnTo>
                      <a:pt x="1118" y="1753"/>
                    </a:lnTo>
                    <a:lnTo>
                      <a:pt x="1185" y="1758"/>
                    </a:lnTo>
                    <a:lnTo>
                      <a:pt x="1233" y="1784"/>
                    </a:lnTo>
                    <a:lnTo>
                      <a:pt x="1291" y="1784"/>
                    </a:lnTo>
                    <a:lnTo>
                      <a:pt x="1291" y="1722"/>
                    </a:lnTo>
                    <a:lnTo>
                      <a:pt x="1257" y="1687"/>
                    </a:lnTo>
                    <a:lnTo>
                      <a:pt x="1209" y="1647"/>
                    </a:lnTo>
                    <a:lnTo>
                      <a:pt x="1161" y="1590"/>
                    </a:lnTo>
                    <a:lnTo>
                      <a:pt x="1147" y="1523"/>
                    </a:lnTo>
                    <a:lnTo>
                      <a:pt x="1128" y="1461"/>
                    </a:lnTo>
                    <a:lnTo>
                      <a:pt x="1123" y="1324"/>
                    </a:lnTo>
                    <a:lnTo>
                      <a:pt x="1128" y="1222"/>
                    </a:lnTo>
                    <a:lnTo>
                      <a:pt x="1152" y="1142"/>
                    </a:lnTo>
                    <a:lnTo>
                      <a:pt x="1219" y="1045"/>
                    </a:lnTo>
                    <a:lnTo>
                      <a:pt x="1281" y="961"/>
                    </a:lnTo>
                    <a:lnTo>
                      <a:pt x="1334" y="877"/>
                    </a:lnTo>
                    <a:lnTo>
                      <a:pt x="1406" y="815"/>
                    </a:lnTo>
                    <a:lnTo>
                      <a:pt x="1449" y="779"/>
                    </a:lnTo>
                    <a:lnTo>
                      <a:pt x="1459" y="731"/>
                    </a:lnTo>
                    <a:lnTo>
                      <a:pt x="1483" y="660"/>
                    </a:lnTo>
                    <a:lnTo>
                      <a:pt x="1555" y="607"/>
                    </a:lnTo>
                    <a:lnTo>
                      <a:pt x="1617" y="545"/>
                    </a:lnTo>
                    <a:lnTo>
                      <a:pt x="1660" y="483"/>
                    </a:lnTo>
                    <a:lnTo>
                      <a:pt x="1617" y="452"/>
                    </a:lnTo>
                    <a:lnTo>
                      <a:pt x="1588" y="461"/>
                    </a:lnTo>
                    <a:lnTo>
                      <a:pt x="1564" y="430"/>
                    </a:lnTo>
                    <a:lnTo>
                      <a:pt x="1560" y="403"/>
                    </a:lnTo>
                    <a:lnTo>
                      <a:pt x="1536" y="372"/>
                    </a:lnTo>
                    <a:lnTo>
                      <a:pt x="1497" y="372"/>
                    </a:lnTo>
                    <a:lnTo>
                      <a:pt x="1444" y="394"/>
                    </a:lnTo>
                    <a:lnTo>
                      <a:pt x="1411" y="390"/>
                    </a:lnTo>
                    <a:lnTo>
                      <a:pt x="1377" y="381"/>
                    </a:lnTo>
                    <a:lnTo>
                      <a:pt x="1353" y="416"/>
                    </a:lnTo>
                    <a:lnTo>
                      <a:pt x="1291" y="487"/>
                    </a:lnTo>
                    <a:lnTo>
                      <a:pt x="1248" y="492"/>
                    </a:lnTo>
                    <a:lnTo>
                      <a:pt x="1190" y="483"/>
                    </a:lnTo>
                    <a:lnTo>
                      <a:pt x="1152" y="483"/>
                    </a:lnTo>
                    <a:lnTo>
                      <a:pt x="1118" y="470"/>
                    </a:lnTo>
                    <a:lnTo>
                      <a:pt x="1094" y="487"/>
                    </a:lnTo>
                    <a:lnTo>
                      <a:pt x="1060" y="505"/>
                    </a:lnTo>
                    <a:lnTo>
                      <a:pt x="1017" y="501"/>
                    </a:lnTo>
                    <a:lnTo>
                      <a:pt x="1017" y="470"/>
                    </a:lnTo>
                    <a:lnTo>
                      <a:pt x="1065" y="439"/>
                    </a:lnTo>
                    <a:lnTo>
                      <a:pt x="1017" y="434"/>
                    </a:lnTo>
                    <a:lnTo>
                      <a:pt x="984" y="447"/>
                    </a:lnTo>
                    <a:lnTo>
                      <a:pt x="936" y="439"/>
                    </a:lnTo>
                    <a:lnTo>
                      <a:pt x="912" y="412"/>
                    </a:lnTo>
                    <a:lnTo>
                      <a:pt x="878" y="381"/>
                    </a:lnTo>
                    <a:lnTo>
                      <a:pt x="902" y="341"/>
                    </a:lnTo>
                    <a:lnTo>
                      <a:pt x="955" y="346"/>
                    </a:lnTo>
                    <a:lnTo>
                      <a:pt x="1003" y="323"/>
                    </a:lnTo>
                    <a:lnTo>
                      <a:pt x="964" y="270"/>
                    </a:lnTo>
                    <a:lnTo>
                      <a:pt x="897" y="248"/>
                    </a:lnTo>
                    <a:lnTo>
                      <a:pt x="854" y="226"/>
                    </a:lnTo>
                    <a:lnTo>
                      <a:pt x="806" y="244"/>
                    </a:lnTo>
                    <a:lnTo>
                      <a:pt x="749" y="222"/>
                    </a:lnTo>
                    <a:lnTo>
                      <a:pt x="710" y="169"/>
                    </a:lnTo>
                    <a:lnTo>
                      <a:pt x="672" y="124"/>
                    </a:lnTo>
                    <a:lnTo>
                      <a:pt x="672" y="89"/>
                    </a:lnTo>
                    <a:lnTo>
                      <a:pt x="667" y="49"/>
                    </a:lnTo>
                    <a:lnTo>
                      <a:pt x="653" y="5"/>
                    </a:lnTo>
                    <a:lnTo>
                      <a:pt x="624" y="0"/>
                    </a:lnTo>
                    <a:lnTo>
                      <a:pt x="566" y="0"/>
                    </a:lnTo>
                    <a:lnTo>
                      <a:pt x="557" y="53"/>
                    </a:lnTo>
                    <a:lnTo>
                      <a:pt x="528" y="80"/>
                    </a:lnTo>
                    <a:lnTo>
                      <a:pt x="485" y="107"/>
                    </a:lnTo>
                    <a:lnTo>
                      <a:pt x="413" y="138"/>
                    </a:lnTo>
                    <a:lnTo>
                      <a:pt x="379" y="186"/>
                    </a:lnTo>
                    <a:lnTo>
                      <a:pt x="336" y="279"/>
                    </a:lnTo>
                    <a:lnTo>
                      <a:pt x="307" y="297"/>
                    </a:lnTo>
                    <a:lnTo>
                      <a:pt x="249" y="319"/>
                    </a:lnTo>
                    <a:lnTo>
                      <a:pt x="182" y="39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wrap="square" lIns="108000" tIns="108000" rIns="108000" bIns="108000" anchor="ctr"/>
              <a:lstStyle/>
              <a:p>
                <a:pPr algn="ctr"/>
                <a:endParaRPr lang="pl-PL" sz="1000" dirty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p:grpSp>
        <p:sp>
          <p:nvSpPr>
            <p:cNvPr id="29" name="Elipsa 62"/>
            <p:cNvSpPr/>
            <p:nvPr/>
          </p:nvSpPr>
          <p:spPr>
            <a:xfrm>
              <a:off x="5701516" y="2653358"/>
              <a:ext cx="91884" cy="9401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9" rIns="91419" bIns="45709" rtlCol="0" anchor="ctr"/>
            <a:lstStyle/>
            <a:p>
              <a:pPr algn="ctr"/>
              <a:endParaRPr lang="pl-PL" sz="10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0" name="Elipsa 63"/>
            <p:cNvSpPr/>
            <p:nvPr/>
          </p:nvSpPr>
          <p:spPr>
            <a:xfrm>
              <a:off x="7212472" y="3476815"/>
              <a:ext cx="91884" cy="9401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9" rIns="91419" bIns="45709" rtlCol="0" anchor="ctr"/>
            <a:lstStyle/>
            <a:p>
              <a:pPr algn="ctr"/>
              <a:endParaRPr lang="pl-PL" sz="10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1" name="Elipsa 64"/>
            <p:cNvSpPr/>
            <p:nvPr/>
          </p:nvSpPr>
          <p:spPr>
            <a:xfrm>
              <a:off x="6845165" y="2986887"/>
              <a:ext cx="91884" cy="9401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9" rIns="91419" bIns="45709" rtlCol="0" anchor="ctr"/>
            <a:lstStyle/>
            <a:p>
              <a:pPr algn="ctr"/>
              <a:endParaRPr lang="pl-PL" sz="10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2" name="Elipsa 65"/>
            <p:cNvSpPr/>
            <p:nvPr/>
          </p:nvSpPr>
          <p:spPr>
            <a:xfrm>
              <a:off x="6464255" y="2395302"/>
              <a:ext cx="90786" cy="9401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9" rIns="91419" bIns="45709" rtlCol="0" anchor="ctr"/>
            <a:lstStyle/>
            <a:p>
              <a:pPr algn="ctr"/>
              <a:endParaRPr lang="pl-PL" sz="10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33" name="Łącznik łamany 32"/>
            <p:cNvCxnSpPr>
              <a:stCxn id="29" idx="2"/>
              <a:endCxn id="39" idx="3"/>
            </p:cNvCxnSpPr>
            <p:nvPr/>
          </p:nvCxnSpPr>
          <p:spPr>
            <a:xfrm rot="10800000">
              <a:off x="5426608" y="2677764"/>
              <a:ext cx="274909" cy="22602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092D7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łamany 33"/>
            <p:cNvCxnSpPr>
              <a:stCxn id="32" idx="0"/>
            </p:cNvCxnSpPr>
            <p:nvPr/>
          </p:nvCxnSpPr>
          <p:spPr>
            <a:xfrm rot="16200000" flipV="1">
              <a:off x="5882809" y="1768463"/>
              <a:ext cx="171530" cy="1082149"/>
            </a:xfrm>
            <a:prstGeom prst="bentConnector2">
              <a:avLst/>
            </a:prstGeom>
            <a:ln w="6350">
              <a:solidFill>
                <a:srgbClr val="092D7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Łącznik łamany 34"/>
            <p:cNvCxnSpPr>
              <a:stCxn id="46" idx="0"/>
              <a:endCxn id="41" idx="1"/>
            </p:cNvCxnSpPr>
            <p:nvPr/>
          </p:nvCxnSpPr>
          <p:spPr>
            <a:xfrm rot="5400000" flipH="1" flipV="1">
              <a:off x="8032806" y="2911527"/>
              <a:ext cx="62340" cy="569727"/>
            </a:xfrm>
            <a:prstGeom prst="bentConnector2">
              <a:avLst/>
            </a:prstGeom>
            <a:ln w="6350">
              <a:solidFill>
                <a:srgbClr val="092D7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Łącznik łamany 35"/>
            <p:cNvCxnSpPr>
              <a:stCxn id="31" idx="0"/>
              <a:endCxn id="40" idx="1"/>
            </p:cNvCxnSpPr>
            <p:nvPr/>
          </p:nvCxnSpPr>
          <p:spPr>
            <a:xfrm rot="5400000" flipH="1" flipV="1">
              <a:off x="7464779" y="2205091"/>
              <a:ext cx="208124" cy="1355468"/>
            </a:xfrm>
            <a:prstGeom prst="bentConnector2">
              <a:avLst/>
            </a:prstGeom>
            <a:ln w="6350">
              <a:solidFill>
                <a:srgbClr val="092D7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37"/>
            <p:cNvSpPr txBox="1"/>
            <p:nvPr/>
          </p:nvSpPr>
          <p:spPr>
            <a:xfrm>
              <a:off x="4510561" y="2122630"/>
              <a:ext cx="910854" cy="248707"/>
            </a:xfrm>
            <a:prstGeom prst="rect">
              <a:avLst/>
            </a:prstGeom>
            <a:noFill/>
          </p:spPr>
          <p:txBody>
            <a:bodyPr wrap="square" lIns="91419" tIns="45709" rIns="91419" bIns="45709" rtlCol="0">
              <a:spAutoFit/>
            </a:bodyPr>
            <a:lstStyle/>
            <a:p>
              <a:pPr algn="r"/>
              <a:r>
                <a:rPr lang="pl-PL" b="1" dirty="0">
                  <a:solidFill>
                    <a:schemeClr val="accent3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Bydgoszcz</a:t>
              </a:r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4453008" y="2573560"/>
              <a:ext cx="973599" cy="208406"/>
            </a:xfrm>
            <a:prstGeom prst="rect">
              <a:avLst/>
            </a:prstGeom>
            <a:noFill/>
          </p:spPr>
          <p:txBody>
            <a:bodyPr wrap="square" lIns="91419" tIns="45709" rIns="91419" bIns="45709" rtlCol="0">
              <a:spAutoFit/>
            </a:bodyPr>
            <a:lstStyle/>
            <a:p>
              <a:pPr algn="r"/>
              <a:r>
                <a:rPr lang="pl-PL" b="1" dirty="0">
                  <a:solidFill>
                    <a:schemeClr val="accent3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Gorzów </a:t>
              </a:r>
              <a:r>
                <a:rPr lang="pl-PL" b="1" dirty="0" smtClean="0">
                  <a:solidFill>
                    <a:schemeClr val="accent3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Wlkp.</a:t>
              </a:r>
              <a:endParaRPr lang="pl-PL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0" name="pole tekstowe 39"/>
            <p:cNvSpPr txBox="1"/>
            <p:nvPr/>
          </p:nvSpPr>
          <p:spPr>
            <a:xfrm>
              <a:off x="8246576" y="2654409"/>
              <a:ext cx="956933" cy="248707"/>
            </a:xfrm>
            <a:prstGeom prst="rect">
              <a:avLst/>
            </a:prstGeom>
            <a:noFill/>
          </p:spPr>
          <p:txBody>
            <a:bodyPr wrap="square" lIns="91419" tIns="45709" rIns="91419" bIns="45709" rtlCol="0">
              <a:spAutoFit/>
            </a:bodyPr>
            <a:lstStyle/>
            <a:p>
              <a:r>
                <a:rPr lang="pl-PL" b="1" dirty="0" smtClean="0">
                  <a:solidFill>
                    <a:schemeClr val="accent3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Zgierz</a:t>
              </a:r>
              <a:endParaRPr lang="pl-PL" b="1" dirty="0">
                <a:solidFill>
                  <a:schemeClr val="accent3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1" name="pole tekstowe 40"/>
            <p:cNvSpPr txBox="1"/>
            <p:nvPr/>
          </p:nvSpPr>
          <p:spPr>
            <a:xfrm>
              <a:off x="8348840" y="3040866"/>
              <a:ext cx="579093" cy="248707"/>
            </a:xfrm>
            <a:prstGeom prst="rect">
              <a:avLst/>
            </a:prstGeom>
            <a:noFill/>
          </p:spPr>
          <p:txBody>
            <a:bodyPr wrap="square" lIns="91419" tIns="45709" rIns="91419" bIns="45709" rtlCol="0">
              <a:spAutoFit/>
            </a:bodyPr>
            <a:lstStyle/>
            <a:p>
              <a:r>
                <a:rPr lang="pl-PL" b="1" dirty="0">
                  <a:solidFill>
                    <a:schemeClr val="accent3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Lublin</a:t>
              </a:r>
            </a:p>
          </p:txBody>
        </p:sp>
        <p:sp>
          <p:nvSpPr>
            <p:cNvPr id="43" name="pole tekstowe 42"/>
            <p:cNvSpPr txBox="1"/>
            <p:nvPr/>
          </p:nvSpPr>
          <p:spPr>
            <a:xfrm>
              <a:off x="8326662" y="3399629"/>
              <a:ext cx="614659" cy="248707"/>
            </a:xfrm>
            <a:prstGeom prst="rect">
              <a:avLst/>
            </a:prstGeom>
            <a:noFill/>
          </p:spPr>
          <p:txBody>
            <a:bodyPr wrap="square" lIns="91419" tIns="45709" rIns="91419" bIns="45709" rtlCol="0">
              <a:spAutoFit/>
            </a:bodyPr>
            <a:lstStyle/>
            <a:p>
              <a:r>
                <a:rPr lang="pl-PL" b="1" dirty="0">
                  <a:solidFill>
                    <a:schemeClr val="accent3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Kielce</a:t>
              </a:r>
            </a:p>
          </p:txBody>
        </p:sp>
        <p:sp>
          <p:nvSpPr>
            <p:cNvPr id="45" name="pole tekstowe 44"/>
            <p:cNvSpPr txBox="1"/>
            <p:nvPr/>
          </p:nvSpPr>
          <p:spPr>
            <a:xfrm>
              <a:off x="8201176" y="3710348"/>
              <a:ext cx="740145" cy="248707"/>
            </a:xfrm>
            <a:prstGeom prst="rect">
              <a:avLst/>
            </a:prstGeom>
            <a:noFill/>
          </p:spPr>
          <p:txBody>
            <a:bodyPr wrap="square" lIns="91419" tIns="45709" rIns="91419" bIns="45709" rtlCol="0">
              <a:spAutoFit/>
            </a:bodyPr>
            <a:lstStyle/>
            <a:p>
              <a:r>
                <a:rPr lang="pl-PL" b="1" dirty="0">
                  <a:solidFill>
                    <a:schemeClr val="accent3">
                      <a:lumMod val="50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Rzeszów</a:t>
              </a:r>
            </a:p>
          </p:txBody>
        </p:sp>
        <p:sp>
          <p:nvSpPr>
            <p:cNvPr id="46" name="Elipsa 66"/>
            <p:cNvSpPr/>
            <p:nvPr/>
          </p:nvSpPr>
          <p:spPr>
            <a:xfrm>
              <a:off x="7733171" y="3227560"/>
              <a:ext cx="91884" cy="9401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9" rIns="91419" bIns="45709" rtlCol="0" anchor="ctr"/>
            <a:lstStyle/>
            <a:p>
              <a:pPr algn="ctr"/>
              <a:endParaRPr lang="pl-PL" sz="10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7" name="Elipsa 67"/>
            <p:cNvSpPr/>
            <p:nvPr/>
          </p:nvSpPr>
          <p:spPr>
            <a:xfrm>
              <a:off x="7518232" y="3791545"/>
              <a:ext cx="91884" cy="94015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9" rIns="91419" bIns="45709" rtlCol="0" anchor="ctr"/>
            <a:lstStyle/>
            <a:p>
              <a:pPr algn="ctr"/>
              <a:endParaRPr lang="pl-PL" sz="10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49" name="Łącznik łamany 48"/>
            <p:cNvCxnSpPr>
              <a:stCxn id="45" idx="1"/>
              <a:endCxn id="47" idx="6"/>
            </p:cNvCxnSpPr>
            <p:nvPr/>
          </p:nvCxnSpPr>
          <p:spPr>
            <a:xfrm rot="10800000" flipV="1">
              <a:off x="7610116" y="3834701"/>
              <a:ext cx="591060" cy="3851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092D7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wal 26"/>
            <p:cNvSpPr/>
            <p:nvPr/>
          </p:nvSpPr>
          <p:spPr>
            <a:xfrm>
              <a:off x="6511893" y="1699590"/>
              <a:ext cx="91884" cy="94015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9" rIns="91419" bIns="45709" rtlCol="0" anchor="ctr"/>
            <a:lstStyle/>
            <a:p>
              <a:pPr algn="ctr"/>
              <a:endParaRPr lang="pl-PL" sz="1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51" name="pole tekstowe 50"/>
            <p:cNvSpPr txBox="1"/>
            <p:nvPr/>
          </p:nvSpPr>
          <p:spPr>
            <a:xfrm>
              <a:off x="5726599" y="1504473"/>
              <a:ext cx="657787" cy="24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Gdynia</a:t>
              </a:r>
              <a:endParaRPr lang="pl-PL" sz="1600" b="1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52" name="Owal 29"/>
            <p:cNvSpPr/>
            <p:nvPr/>
          </p:nvSpPr>
          <p:spPr>
            <a:xfrm>
              <a:off x="6570941" y="1770339"/>
              <a:ext cx="91884" cy="94015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9" rIns="91419" bIns="45709" rtlCol="0" anchor="ctr"/>
            <a:lstStyle/>
            <a:p>
              <a:pPr algn="ctr"/>
              <a:endParaRPr lang="pl-PL" sz="1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53" name="Łącznik łamany 52"/>
            <p:cNvCxnSpPr>
              <a:stCxn id="54" idx="1"/>
              <a:endCxn id="52" idx="6"/>
            </p:cNvCxnSpPr>
            <p:nvPr/>
          </p:nvCxnSpPr>
          <p:spPr>
            <a:xfrm rot="10800000" flipV="1">
              <a:off x="6662826" y="1539662"/>
              <a:ext cx="248742" cy="277684"/>
            </a:xfrm>
            <a:prstGeom prst="bentConnector3">
              <a:avLst/>
            </a:prstGeom>
            <a:ln w="6350">
              <a:solidFill>
                <a:srgbClr val="092D7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pole tekstowe 53"/>
            <p:cNvSpPr txBox="1"/>
            <p:nvPr/>
          </p:nvSpPr>
          <p:spPr>
            <a:xfrm>
              <a:off x="6911567" y="1415302"/>
              <a:ext cx="699817" cy="24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Gdańsk</a:t>
              </a:r>
              <a:endParaRPr lang="pl-PL" sz="1600" b="1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55" name="Owal 32"/>
            <p:cNvSpPr/>
            <p:nvPr/>
          </p:nvSpPr>
          <p:spPr>
            <a:xfrm>
              <a:off x="6570940" y="2482057"/>
              <a:ext cx="86292" cy="97114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9" rIns="91419" bIns="45709" rtlCol="0" anchor="ctr"/>
            <a:lstStyle/>
            <a:p>
              <a:pPr algn="ctr"/>
              <a:endParaRPr lang="pl-PL" sz="1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56" name="Łącznik łamany 55"/>
            <p:cNvCxnSpPr>
              <a:stCxn id="57" idx="1"/>
              <a:endCxn id="55" idx="0"/>
            </p:cNvCxnSpPr>
            <p:nvPr/>
          </p:nvCxnSpPr>
          <p:spPr>
            <a:xfrm rot="10800000" flipV="1">
              <a:off x="6614087" y="2350806"/>
              <a:ext cx="1425814" cy="131251"/>
            </a:xfrm>
            <a:prstGeom prst="bentConnector2">
              <a:avLst/>
            </a:prstGeom>
            <a:ln w="6350">
              <a:solidFill>
                <a:srgbClr val="092D7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pole tekstowe 56"/>
            <p:cNvSpPr txBox="1"/>
            <p:nvPr/>
          </p:nvSpPr>
          <p:spPr>
            <a:xfrm>
              <a:off x="8039900" y="2226445"/>
              <a:ext cx="1078727" cy="24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Toruń</a:t>
              </a:r>
              <a:endParaRPr lang="pl-PL" b="1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58" name="Owal 35"/>
            <p:cNvSpPr/>
            <p:nvPr/>
          </p:nvSpPr>
          <p:spPr>
            <a:xfrm>
              <a:off x="7020045" y="3889059"/>
              <a:ext cx="91884" cy="94015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9" rIns="91419" bIns="45709" rtlCol="0" anchor="ctr"/>
            <a:lstStyle/>
            <a:p>
              <a:pPr algn="ctr"/>
              <a:endParaRPr lang="pl-PL" sz="1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0" name="pole tekstowe 59"/>
            <p:cNvSpPr txBox="1"/>
            <p:nvPr/>
          </p:nvSpPr>
          <p:spPr>
            <a:xfrm>
              <a:off x="6838288" y="4369894"/>
              <a:ext cx="669151" cy="24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Kraków</a:t>
              </a:r>
              <a:endParaRPr lang="pl-PL" sz="1600" b="1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1" name="Owal 38"/>
            <p:cNvSpPr/>
            <p:nvPr/>
          </p:nvSpPr>
          <p:spPr>
            <a:xfrm>
              <a:off x="5956192" y="3248430"/>
              <a:ext cx="91884" cy="94015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9" rIns="91419" bIns="45709" rtlCol="0" anchor="ctr"/>
            <a:lstStyle/>
            <a:p>
              <a:pPr algn="ctr"/>
              <a:endParaRPr lang="pl-PL" sz="1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2" name="Owal 39"/>
            <p:cNvSpPr/>
            <p:nvPr/>
          </p:nvSpPr>
          <p:spPr>
            <a:xfrm>
              <a:off x="6041936" y="3245625"/>
              <a:ext cx="91884" cy="94015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9" rIns="91419" bIns="45709" rtlCol="0" anchor="ctr"/>
            <a:lstStyle/>
            <a:p>
              <a:pPr algn="ctr"/>
              <a:endParaRPr lang="pl-PL" sz="1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3" name="Owal 40"/>
            <p:cNvSpPr/>
            <p:nvPr/>
          </p:nvSpPr>
          <p:spPr>
            <a:xfrm>
              <a:off x="6001656" y="3327258"/>
              <a:ext cx="91884" cy="94015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9" rIns="91419" bIns="45709" rtlCol="0" anchor="ctr"/>
            <a:lstStyle/>
            <a:p>
              <a:pPr algn="ctr"/>
              <a:endParaRPr lang="pl-PL" sz="1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64" name="Łącznik łamany 63"/>
            <p:cNvCxnSpPr>
              <a:stCxn id="61" idx="2"/>
            </p:cNvCxnSpPr>
            <p:nvPr/>
          </p:nvCxnSpPr>
          <p:spPr>
            <a:xfrm rot="10800000">
              <a:off x="5432753" y="3292126"/>
              <a:ext cx="523440" cy="3311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092D7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Łącznik łamany 64"/>
            <p:cNvCxnSpPr>
              <a:endCxn id="63" idx="4"/>
            </p:cNvCxnSpPr>
            <p:nvPr/>
          </p:nvCxnSpPr>
          <p:spPr>
            <a:xfrm flipV="1">
              <a:off x="5551588" y="3421273"/>
              <a:ext cx="496010" cy="171970"/>
            </a:xfrm>
            <a:prstGeom prst="bentConnector2">
              <a:avLst/>
            </a:prstGeom>
            <a:ln w="6350">
              <a:solidFill>
                <a:srgbClr val="092D7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Łącznik łamany 65"/>
            <p:cNvCxnSpPr>
              <a:endCxn id="62" idx="6"/>
            </p:cNvCxnSpPr>
            <p:nvPr/>
          </p:nvCxnSpPr>
          <p:spPr>
            <a:xfrm flipV="1">
              <a:off x="5607658" y="3292633"/>
              <a:ext cx="526162" cy="498912"/>
            </a:xfrm>
            <a:prstGeom prst="bentConnector3">
              <a:avLst>
                <a:gd name="adj1" fmla="val 123255"/>
              </a:avLst>
            </a:prstGeom>
            <a:ln w="6350">
              <a:solidFill>
                <a:srgbClr val="092D7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pole tekstowe 66"/>
            <p:cNvSpPr txBox="1"/>
            <p:nvPr/>
          </p:nvSpPr>
          <p:spPr>
            <a:xfrm>
              <a:off x="4988868" y="3670230"/>
              <a:ext cx="808545" cy="248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err="1" smtClean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Zawidawie</a:t>
              </a:r>
              <a:endParaRPr lang="pl-PL" sz="1100" b="1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8" name="pole tekstowe 67"/>
            <p:cNvSpPr txBox="1"/>
            <p:nvPr/>
          </p:nvSpPr>
          <p:spPr>
            <a:xfrm>
              <a:off x="4970991" y="3468882"/>
              <a:ext cx="778921" cy="248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err="1" smtClean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Czechnica</a:t>
              </a:r>
              <a:endParaRPr lang="pl-PL" sz="1200" b="1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9" name="pole tekstowe 68"/>
            <p:cNvSpPr txBox="1"/>
            <p:nvPr/>
          </p:nvSpPr>
          <p:spPr>
            <a:xfrm>
              <a:off x="4906477" y="3182415"/>
              <a:ext cx="690173" cy="248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>
                  <a:solidFill>
                    <a:schemeClr val="tx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Wrocław</a:t>
              </a:r>
              <a:endParaRPr lang="pl-PL" sz="1200" b="1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0" name="Owal 47"/>
            <p:cNvSpPr/>
            <p:nvPr/>
          </p:nvSpPr>
          <p:spPr>
            <a:xfrm>
              <a:off x="5730615" y="2946851"/>
              <a:ext cx="91884" cy="94015"/>
            </a:xfrm>
            <a:prstGeom prst="ellipse">
              <a:avLst/>
            </a:prstGeom>
            <a:solidFill>
              <a:schemeClr val="tx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9" rIns="91419" bIns="45709" rtlCol="0" anchor="ctr"/>
            <a:lstStyle/>
            <a:p>
              <a:pPr algn="ctr"/>
              <a:endParaRPr lang="pl-PL" sz="100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71" name="Łącznik łamany 70"/>
            <p:cNvCxnSpPr>
              <a:stCxn id="70" idx="2"/>
            </p:cNvCxnSpPr>
            <p:nvPr/>
          </p:nvCxnSpPr>
          <p:spPr>
            <a:xfrm rot="10800000">
              <a:off x="5375587" y="2991716"/>
              <a:ext cx="355029" cy="2143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092D7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pole tekstowe 71"/>
            <p:cNvSpPr txBox="1"/>
            <p:nvPr/>
          </p:nvSpPr>
          <p:spPr>
            <a:xfrm>
              <a:off x="4641426" y="2874405"/>
              <a:ext cx="977489" cy="24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 smtClean="0">
                  <a:solidFill>
                    <a:schemeClr val="tx2">
                      <a:lumMod val="7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Zielona Góra</a:t>
              </a:r>
              <a:endParaRPr lang="pl-PL" b="1" dirty="0">
                <a:solidFill>
                  <a:schemeClr val="tx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cxnSp>
        <p:nvCxnSpPr>
          <p:cNvPr id="92" name="Łącznik łamany 91"/>
          <p:cNvCxnSpPr>
            <a:endCxn id="50" idx="2"/>
          </p:cNvCxnSpPr>
          <p:nvPr/>
        </p:nvCxnSpPr>
        <p:spPr>
          <a:xfrm>
            <a:off x="3128126" y="1287114"/>
            <a:ext cx="795523" cy="208686"/>
          </a:xfrm>
          <a:prstGeom prst="bentConnector3">
            <a:avLst>
              <a:gd name="adj1" fmla="val 50000"/>
            </a:avLst>
          </a:prstGeom>
          <a:ln w="6350">
            <a:solidFill>
              <a:srgbClr val="092D7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pole tekstowe 92"/>
          <p:cNvSpPr txBox="1"/>
          <p:nvPr/>
        </p:nvSpPr>
        <p:spPr>
          <a:xfrm>
            <a:off x="3474889" y="6166804"/>
            <a:ext cx="979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Rybnik</a:t>
            </a:r>
            <a:endParaRPr lang="pl-PL" sz="1600" b="1" dirty="0">
              <a:solidFill>
                <a:schemeClr val="tx2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4" name="Owal 35"/>
          <p:cNvSpPr/>
          <p:nvPr/>
        </p:nvSpPr>
        <p:spPr>
          <a:xfrm>
            <a:off x="4130914" y="5038630"/>
            <a:ext cx="172305" cy="165480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lang="pl-PL" sz="1000">
              <a:solidFill>
                <a:schemeClr val="tx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95" name="Łącznik łamany 94"/>
          <p:cNvCxnSpPr/>
          <p:nvPr/>
        </p:nvCxnSpPr>
        <p:spPr>
          <a:xfrm rot="5400000">
            <a:off x="3584445" y="5632850"/>
            <a:ext cx="1079405" cy="176888"/>
          </a:xfrm>
          <a:prstGeom prst="bentConnector3">
            <a:avLst>
              <a:gd name="adj1" fmla="val 50000"/>
            </a:avLst>
          </a:prstGeom>
          <a:ln w="6350">
            <a:solidFill>
              <a:srgbClr val="092D7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Łącznik prosty 119"/>
          <p:cNvCxnSpPr>
            <a:stCxn id="58" idx="0"/>
          </p:cNvCxnSpPr>
          <p:nvPr/>
        </p:nvCxnSpPr>
        <p:spPr>
          <a:xfrm flipH="1">
            <a:off x="4955734" y="5292399"/>
            <a:ext cx="3125" cy="863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Łącznik prosty ze strzałką 123"/>
          <p:cNvCxnSpPr>
            <a:stCxn id="30" idx="2"/>
            <a:endCxn id="43" idx="1"/>
          </p:cNvCxnSpPr>
          <p:nvPr/>
        </p:nvCxnSpPr>
        <p:spPr>
          <a:xfrm>
            <a:off x="5232536" y="4645173"/>
            <a:ext cx="2081633" cy="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37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7"/>
          <p:cNvSpPr>
            <a:spLocks noGrp="1"/>
          </p:cNvSpPr>
          <p:nvPr>
            <p:ph sz="quarter" idx="14"/>
          </p:nvPr>
        </p:nvSpPr>
        <p:spPr>
          <a:xfrm>
            <a:off x="767097" y="1676226"/>
            <a:ext cx="7556216" cy="151794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000" b="0" dirty="0" smtClean="0"/>
              <a:t>Do realizacji części celów strategii PGE Energia Ciepła zostało powołane 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/>
              <a:t>Biuro </a:t>
            </a:r>
            <a:r>
              <a:rPr lang="pl-PL" sz="2800" dirty="0"/>
              <a:t>Rynków Małej Mocy</a:t>
            </a:r>
            <a:endParaRPr lang="pl-PL" sz="2800" b="0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Realizacja </a:t>
            </a:r>
            <a:r>
              <a:rPr lang="pl-PL" dirty="0" smtClean="0"/>
              <a:t>celów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0" y="457200"/>
            <a:ext cx="457200" cy="334963"/>
          </a:xfrm>
          <a:prstGeom prst="rect">
            <a:avLst/>
          </a:prstGeom>
          <a:gradFill>
            <a:gsLst>
              <a:gs pos="0">
                <a:srgbClr val="EF7F00"/>
              </a:gs>
              <a:gs pos="59000">
                <a:srgbClr val="EF7F00"/>
              </a:gs>
              <a:gs pos="100000">
                <a:schemeClr val="bg2"/>
              </a:gs>
            </a:gsLst>
            <a:lin ang="10800000" scaled="1"/>
          </a:gradFill>
        </p:spPr>
        <p:txBody>
          <a:bodyPr/>
          <a:lstStyle/>
          <a:p>
            <a:pPr algn="r">
              <a:defRPr/>
            </a:pPr>
            <a:fld id="{159154E5-4CFE-48B0-B31B-A2D78F56E4D0}" type="slidenum">
              <a:rPr lang="pl-PL" sz="1400" b="1" smtClean="0">
                <a:solidFill>
                  <a:schemeClr val="bg1"/>
                </a:solidFill>
              </a:rPr>
              <a:pPr algn="r">
                <a:defRPr/>
              </a:pPr>
              <a:t>7</a:t>
            </a:fld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683568" y="3671338"/>
            <a:ext cx="7639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l-PL" sz="2400" dirty="0">
                <a:solidFill>
                  <a:srgbClr val="042D74"/>
                </a:solidFill>
              </a:rPr>
              <a:t>Współpraca </a:t>
            </a:r>
            <a:r>
              <a:rPr lang="pl-PL" sz="2400" dirty="0" smtClean="0">
                <a:solidFill>
                  <a:srgbClr val="042D74"/>
                </a:solidFill>
              </a:rPr>
              <a:t>z JST i przedsiębiorstwami </a:t>
            </a:r>
            <a:r>
              <a:rPr lang="pl-PL" sz="2400" dirty="0" smtClean="0">
                <a:solidFill>
                  <a:srgbClr val="042D74"/>
                </a:solidFill>
              </a:rPr>
              <a:t>ciepłowniczymi</a:t>
            </a:r>
            <a:br>
              <a:rPr lang="pl-PL" sz="2400" dirty="0" smtClean="0">
                <a:solidFill>
                  <a:srgbClr val="042D74"/>
                </a:solidFill>
              </a:rPr>
            </a:br>
            <a:r>
              <a:rPr lang="pl-PL" sz="2400" dirty="0" smtClean="0">
                <a:solidFill>
                  <a:srgbClr val="042D74"/>
                </a:solidFill>
              </a:rPr>
              <a:t>w </a:t>
            </a:r>
            <a:r>
              <a:rPr lang="pl-PL" sz="2400" dirty="0" smtClean="0">
                <a:solidFill>
                  <a:srgbClr val="042D74"/>
                </a:solidFill>
              </a:rPr>
              <a:t>celu przygotowywania </a:t>
            </a:r>
            <a:r>
              <a:rPr lang="pl-PL" sz="2400" dirty="0">
                <a:solidFill>
                  <a:srgbClr val="042D74"/>
                </a:solidFill>
              </a:rPr>
              <a:t>i prowadzenie projektów mających na celu </a:t>
            </a:r>
            <a:r>
              <a:rPr lang="pl-PL" sz="2400" dirty="0" smtClean="0">
                <a:solidFill>
                  <a:srgbClr val="042D74"/>
                </a:solidFill>
              </a:rPr>
              <a:t>modernizacje i rozwój systemów ciepłowniczych</a:t>
            </a:r>
            <a:endParaRPr lang="pl-PL" sz="2400" dirty="0">
              <a:solidFill>
                <a:srgbClr val="042D74"/>
              </a:solidFill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67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1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01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rostokąt 52"/>
          <p:cNvSpPr/>
          <p:nvPr/>
        </p:nvSpPr>
        <p:spPr>
          <a:xfrm>
            <a:off x="284086" y="1438160"/>
            <a:ext cx="1140483" cy="1097346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Obszary współpracy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0" y="457200"/>
            <a:ext cx="457200" cy="334963"/>
          </a:xfrm>
          <a:prstGeom prst="rect">
            <a:avLst/>
          </a:prstGeom>
          <a:gradFill>
            <a:gsLst>
              <a:gs pos="0">
                <a:srgbClr val="EF7F00"/>
              </a:gs>
              <a:gs pos="59000">
                <a:srgbClr val="EF7F00"/>
              </a:gs>
              <a:gs pos="100000">
                <a:schemeClr val="bg2"/>
              </a:gs>
            </a:gsLst>
            <a:lin ang="10800000" scaled="1"/>
          </a:gradFill>
        </p:spPr>
        <p:txBody>
          <a:bodyPr/>
          <a:lstStyle/>
          <a:p>
            <a:pPr algn="r">
              <a:defRPr/>
            </a:pPr>
            <a:fld id="{159154E5-4CFE-48B0-B31B-A2D78F56E4D0}" type="slidenum">
              <a:rPr lang="pl-PL" sz="1400" b="1" smtClean="0">
                <a:solidFill>
                  <a:schemeClr val="bg1"/>
                </a:solidFill>
              </a:rPr>
              <a:pPr algn="r">
                <a:defRPr/>
              </a:pPr>
              <a:t>8</a:t>
            </a:fld>
            <a:endParaRPr lang="pl-PL" sz="1400" b="1" dirty="0">
              <a:solidFill>
                <a:schemeClr val="bg1"/>
              </a:solidFill>
            </a:endParaRPr>
          </a:p>
        </p:txBody>
      </p:sp>
      <p:grpSp>
        <p:nvGrpSpPr>
          <p:cNvPr id="10" name="Power_Plant2">
            <a:extLst>
              <a:ext uri="{FF2B5EF4-FFF2-40B4-BE49-F238E27FC236}">
                <a16:creationId xmlns:a16="http://schemas.microsoft.com/office/drawing/2014/main" id="{D3EF826A-A81E-463D-8485-C7BB00CE21D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57200" y="1550422"/>
            <a:ext cx="788335" cy="888292"/>
            <a:chOff x="8" y="8"/>
            <a:chExt cx="418" cy="471"/>
          </a:xfrm>
          <a:solidFill>
            <a:schemeClr val="accent1"/>
          </a:solidFill>
        </p:grpSpPr>
        <p:sp>
          <p:nvSpPr>
            <p:cNvPr id="11" name="Power_Plant2">
              <a:extLst>
                <a:ext uri="{FF2B5EF4-FFF2-40B4-BE49-F238E27FC236}">
                  <a16:creationId xmlns:a16="http://schemas.microsoft.com/office/drawing/2014/main" id="{067724BF-B7BB-45B1-A133-72577703B280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7" y="8"/>
              <a:ext cx="346" cy="66"/>
            </a:xfrm>
            <a:custGeom>
              <a:avLst/>
              <a:gdLst>
                <a:gd name="T0" fmla="*/ 573 w 920"/>
                <a:gd name="T1" fmla="*/ 35 h 174"/>
                <a:gd name="T2" fmla="*/ 226 w 920"/>
                <a:gd name="T3" fmla="*/ 35 h 174"/>
                <a:gd name="T4" fmla="*/ 0 w 920"/>
                <a:gd name="T5" fmla="*/ 0 h 174"/>
                <a:gd name="T6" fmla="*/ 226 w 920"/>
                <a:gd name="T7" fmla="*/ 139 h 174"/>
                <a:gd name="T8" fmla="*/ 573 w 920"/>
                <a:gd name="T9" fmla="*/ 139 h 174"/>
                <a:gd name="T10" fmla="*/ 816 w 920"/>
                <a:gd name="T11" fmla="*/ 174 h 174"/>
                <a:gd name="T12" fmla="*/ 920 w 920"/>
                <a:gd name="T13" fmla="*/ 174 h 174"/>
                <a:gd name="T14" fmla="*/ 573 w 920"/>
                <a:gd name="T15" fmla="*/ 3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0" h="174">
                  <a:moveTo>
                    <a:pt x="573" y="35"/>
                  </a:moveTo>
                  <a:lnTo>
                    <a:pt x="226" y="35"/>
                  </a:lnTo>
                  <a:cubicBezTo>
                    <a:pt x="163" y="35"/>
                    <a:pt x="36" y="14"/>
                    <a:pt x="0" y="0"/>
                  </a:cubicBezTo>
                  <a:cubicBezTo>
                    <a:pt x="6" y="2"/>
                    <a:pt x="52" y="139"/>
                    <a:pt x="226" y="139"/>
                  </a:cubicBezTo>
                  <a:lnTo>
                    <a:pt x="573" y="139"/>
                  </a:lnTo>
                  <a:cubicBezTo>
                    <a:pt x="633" y="139"/>
                    <a:pt x="816" y="139"/>
                    <a:pt x="816" y="174"/>
                  </a:cubicBezTo>
                  <a:lnTo>
                    <a:pt x="920" y="174"/>
                  </a:lnTo>
                  <a:cubicBezTo>
                    <a:pt x="920" y="35"/>
                    <a:pt x="728" y="35"/>
                    <a:pt x="573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Power_Plant2">
              <a:extLst>
                <a:ext uri="{FF2B5EF4-FFF2-40B4-BE49-F238E27FC236}">
                  <a16:creationId xmlns:a16="http://schemas.microsoft.com/office/drawing/2014/main" id="{8465868C-0082-4D05-99D2-460D416FFF42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8" y="93"/>
              <a:ext cx="418" cy="386"/>
            </a:xfrm>
            <a:custGeom>
              <a:avLst/>
              <a:gdLst>
                <a:gd name="T0" fmla="*/ 1042 w 1111"/>
                <a:gd name="T1" fmla="*/ 0 h 1024"/>
                <a:gd name="T2" fmla="*/ 903 w 1111"/>
                <a:gd name="T3" fmla="*/ 0 h 1024"/>
                <a:gd name="T4" fmla="*/ 857 w 1111"/>
                <a:gd name="T5" fmla="*/ 677 h 1024"/>
                <a:gd name="T6" fmla="*/ 764 w 1111"/>
                <a:gd name="T7" fmla="*/ 677 h 1024"/>
                <a:gd name="T8" fmla="*/ 764 w 1111"/>
                <a:gd name="T9" fmla="*/ 434 h 1024"/>
                <a:gd name="T10" fmla="*/ 0 w 1111"/>
                <a:gd name="T11" fmla="*/ 434 h 1024"/>
                <a:gd name="T12" fmla="*/ 0 w 1111"/>
                <a:gd name="T13" fmla="*/ 1024 h 1024"/>
                <a:gd name="T14" fmla="*/ 764 w 1111"/>
                <a:gd name="T15" fmla="*/ 1024 h 1024"/>
                <a:gd name="T16" fmla="*/ 833 w 1111"/>
                <a:gd name="T17" fmla="*/ 1024 h 1024"/>
                <a:gd name="T18" fmla="*/ 938 w 1111"/>
                <a:gd name="T19" fmla="*/ 1024 h 1024"/>
                <a:gd name="T20" fmla="*/ 1111 w 1111"/>
                <a:gd name="T21" fmla="*/ 1024 h 1024"/>
                <a:gd name="T22" fmla="*/ 1042 w 1111"/>
                <a:gd name="T23" fmla="*/ 0 h 1024"/>
                <a:gd name="T24" fmla="*/ 282 w 1111"/>
                <a:gd name="T25" fmla="*/ 948 h 1024"/>
                <a:gd name="T26" fmla="*/ 367 w 1111"/>
                <a:gd name="T27" fmla="*/ 777 h 1024"/>
                <a:gd name="T28" fmla="*/ 260 w 1111"/>
                <a:gd name="T29" fmla="*/ 777 h 1024"/>
                <a:gd name="T30" fmla="*/ 410 w 1111"/>
                <a:gd name="T31" fmla="*/ 521 h 1024"/>
                <a:gd name="T32" fmla="*/ 517 w 1111"/>
                <a:gd name="T33" fmla="*/ 521 h 1024"/>
                <a:gd name="T34" fmla="*/ 410 w 1111"/>
                <a:gd name="T35" fmla="*/ 691 h 1024"/>
                <a:gd name="T36" fmla="*/ 538 w 1111"/>
                <a:gd name="T37" fmla="*/ 691 h 1024"/>
                <a:gd name="T38" fmla="*/ 282 w 1111"/>
                <a:gd name="T39" fmla="*/ 948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1" h="1024">
                  <a:moveTo>
                    <a:pt x="1042" y="0"/>
                  </a:moveTo>
                  <a:lnTo>
                    <a:pt x="903" y="0"/>
                  </a:lnTo>
                  <a:lnTo>
                    <a:pt x="857" y="677"/>
                  </a:lnTo>
                  <a:lnTo>
                    <a:pt x="764" y="677"/>
                  </a:lnTo>
                  <a:lnTo>
                    <a:pt x="764" y="434"/>
                  </a:lnTo>
                  <a:lnTo>
                    <a:pt x="0" y="434"/>
                  </a:lnTo>
                  <a:lnTo>
                    <a:pt x="0" y="1024"/>
                  </a:lnTo>
                  <a:lnTo>
                    <a:pt x="764" y="1024"/>
                  </a:lnTo>
                  <a:lnTo>
                    <a:pt x="833" y="1024"/>
                  </a:lnTo>
                  <a:lnTo>
                    <a:pt x="938" y="1024"/>
                  </a:lnTo>
                  <a:lnTo>
                    <a:pt x="1111" y="1024"/>
                  </a:lnTo>
                  <a:lnTo>
                    <a:pt x="1042" y="0"/>
                  </a:lnTo>
                  <a:close/>
                  <a:moveTo>
                    <a:pt x="282" y="948"/>
                  </a:moveTo>
                  <a:lnTo>
                    <a:pt x="367" y="777"/>
                  </a:lnTo>
                  <a:lnTo>
                    <a:pt x="260" y="777"/>
                  </a:lnTo>
                  <a:lnTo>
                    <a:pt x="410" y="521"/>
                  </a:lnTo>
                  <a:lnTo>
                    <a:pt x="517" y="521"/>
                  </a:lnTo>
                  <a:lnTo>
                    <a:pt x="410" y="691"/>
                  </a:lnTo>
                  <a:lnTo>
                    <a:pt x="538" y="691"/>
                  </a:lnTo>
                  <a:lnTo>
                    <a:pt x="282" y="94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8" name="pole tekstowe 47"/>
          <p:cNvSpPr txBox="1"/>
          <p:nvPr/>
        </p:nvSpPr>
        <p:spPr>
          <a:xfrm>
            <a:off x="1676510" y="1262097"/>
            <a:ext cx="7350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 smtClean="0"/>
              <a:t>Projekty </a:t>
            </a:r>
            <a:r>
              <a:rPr lang="pl-PL" sz="2000" b="1" dirty="0" smtClean="0"/>
              <a:t>ciepłownicze </a:t>
            </a:r>
            <a:r>
              <a:rPr lang="pl-PL" sz="2000" b="1" dirty="0"/>
              <a:t>małej mocy </a:t>
            </a:r>
            <a:r>
              <a:rPr lang="pl-PL" sz="2000" dirty="0"/>
              <a:t>– współpraca i inwestycje</a:t>
            </a:r>
            <a:br>
              <a:rPr lang="pl-PL" sz="2000" dirty="0"/>
            </a:br>
            <a:r>
              <a:rPr lang="pl-PL" sz="2000" dirty="0"/>
              <a:t>w projekty ciepłownicze w zakresie 1-100 </a:t>
            </a:r>
            <a:r>
              <a:rPr lang="pl-PL" sz="2000" dirty="0" err="1"/>
              <a:t>MWt</a:t>
            </a:r>
            <a:r>
              <a:rPr lang="pl-PL" sz="2000" dirty="0"/>
              <a:t>. Koordynacja projektów jest w zakresie </a:t>
            </a:r>
            <a:r>
              <a:rPr lang="pl-PL" sz="2000" dirty="0" smtClean="0"/>
              <a:t>Biura </a:t>
            </a:r>
            <a:r>
              <a:rPr lang="pl-PL" sz="2000" b="0" dirty="0" smtClean="0"/>
              <a:t>Rynków Małej Mocy</a:t>
            </a:r>
            <a:endParaRPr lang="pl-PL" sz="2000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1676510" y="4699736"/>
            <a:ext cx="7350888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 smtClean="0"/>
              <a:t>Efektywność energetyczna </a:t>
            </a:r>
            <a:r>
              <a:rPr lang="pl-PL" sz="2000" b="0" dirty="0" smtClean="0"/>
              <a:t>–  zwiększanie efektywności energetycznej dla klientów zewnętrznych</a:t>
            </a:r>
          </a:p>
        </p:txBody>
      </p:sp>
      <p:sp>
        <p:nvSpPr>
          <p:cNvPr id="51" name="pole tekstowe 50"/>
          <p:cNvSpPr txBox="1"/>
          <p:nvPr/>
        </p:nvSpPr>
        <p:spPr>
          <a:xfrm>
            <a:off x="1618579" y="2970141"/>
            <a:ext cx="7408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 err="1" smtClean="0"/>
              <a:t>Mikrokogeneracja</a:t>
            </a:r>
            <a:r>
              <a:rPr lang="pl-PL" sz="2000" b="1" dirty="0" smtClean="0"/>
              <a:t> </a:t>
            </a:r>
            <a:r>
              <a:rPr lang="pl-PL" sz="2000" b="1" dirty="0" smtClean="0"/>
              <a:t>i PV </a:t>
            </a:r>
            <a:r>
              <a:rPr lang="pl-PL" sz="2000" b="0" dirty="0" smtClean="0"/>
              <a:t>– realizacja projektów </a:t>
            </a:r>
            <a:r>
              <a:rPr lang="pl-PL" sz="2000" b="0" dirty="0" err="1" smtClean="0"/>
              <a:t>mikrokogeneracji</a:t>
            </a:r>
            <a:r>
              <a:rPr lang="pl-PL" sz="2000" b="0" dirty="0" smtClean="0"/>
              <a:t/>
            </a:r>
            <a:br>
              <a:rPr lang="pl-PL" sz="2000" b="0" dirty="0" smtClean="0"/>
            </a:br>
            <a:r>
              <a:rPr lang="pl-PL" sz="2000" b="0" dirty="0" smtClean="0"/>
              <a:t>i </a:t>
            </a:r>
            <a:r>
              <a:rPr lang="pl-PL" sz="2000" b="0" dirty="0" smtClean="0"/>
              <a:t>PV  polegająca na akwizycji, przebudowie albo budowie nowych </a:t>
            </a:r>
            <a:r>
              <a:rPr lang="pl-PL" sz="2000" b="0" dirty="0" smtClean="0"/>
              <a:t>mocy w </a:t>
            </a:r>
            <a:r>
              <a:rPr lang="pl-PL" sz="2000" b="0" dirty="0" smtClean="0"/>
              <a:t>zakresie 0-1 MWt</a:t>
            </a:r>
          </a:p>
        </p:txBody>
      </p:sp>
      <p:sp>
        <p:nvSpPr>
          <p:cNvPr id="56" name="Prostokąt 55"/>
          <p:cNvSpPr/>
          <p:nvPr/>
        </p:nvSpPr>
        <p:spPr>
          <a:xfrm>
            <a:off x="217041" y="4706934"/>
            <a:ext cx="1140484" cy="1082020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7" name="Green_engineering">
            <a:extLst>
              <a:ext uri="{FF2B5EF4-FFF2-40B4-BE49-F238E27FC236}">
                <a16:creationId xmlns:a16="http://schemas.microsoft.com/office/drawing/2014/main" id="{0BBFDC28-D59F-46F0-A8A9-35B2E734ADC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75382" y="4823491"/>
            <a:ext cx="535090" cy="839426"/>
            <a:chOff x="5170" y="2602"/>
            <a:chExt cx="749" cy="1175"/>
          </a:xfrm>
          <a:solidFill>
            <a:schemeClr val="accent1"/>
          </a:solidFill>
        </p:grpSpPr>
        <p:sp>
          <p:nvSpPr>
            <p:cNvPr id="58" name="Freeform 226">
              <a:extLst>
                <a:ext uri="{FF2B5EF4-FFF2-40B4-BE49-F238E27FC236}">
                  <a16:creationId xmlns:a16="http://schemas.microsoft.com/office/drawing/2014/main" id="{3F920C5C-C69E-4D8F-A5B7-C957D311A2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5" y="3493"/>
              <a:ext cx="284" cy="284"/>
            </a:xfrm>
            <a:custGeom>
              <a:avLst/>
              <a:gdLst>
                <a:gd name="T0" fmla="*/ 289 w 289"/>
                <a:gd name="T1" fmla="*/ 175 h 289"/>
                <a:gd name="T2" fmla="*/ 254 w 289"/>
                <a:gd name="T3" fmla="*/ 154 h 289"/>
                <a:gd name="T4" fmla="*/ 249 w 289"/>
                <a:gd name="T5" fmla="*/ 113 h 289"/>
                <a:gd name="T6" fmla="*/ 279 w 289"/>
                <a:gd name="T7" fmla="*/ 85 h 289"/>
                <a:gd name="T8" fmla="*/ 258 w 289"/>
                <a:gd name="T9" fmla="*/ 52 h 289"/>
                <a:gd name="T10" fmla="*/ 220 w 289"/>
                <a:gd name="T11" fmla="*/ 67 h 289"/>
                <a:gd name="T12" fmla="*/ 185 w 289"/>
                <a:gd name="T13" fmla="*/ 45 h 289"/>
                <a:gd name="T14" fmla="*/ 185 w 289"/>
                <a:gd name="T15" fmla="*/ 45 h 289"/>
                <a:gd name="T16" fmla="*/ 181 w 289"/>
                <a:gd name="T17" fmla="*/ 4 h 289"/>
                <a:gd name="T18" fmla="*/ 143 w 289"/>
                <a:gd name="T19" fmla="*/ 0 h 289"/>
                <a:gd name="T20" fmla="*/ 130 w 289"/>
                <a:gd name="T21" fmla="*/ 39 h 289"/>
                <a:gd name="T22" fmla="*/ 91 w 289"/>
                <a:gd name="T23" fmla="*/ 53 h 289"/>
                <a:gd name="T24" fmla="*/ 91 w 289"/>
                <a:gd name="T25" fmla="*/ 53 h 289"/>
                <a:gd name="T26" fmla="*/ 57 w 289"/>
                <a:gd name="T27" fmla="*/ 30 h 289"/>
                <a:gd name="T28" fmla="*/ 30 w 289"/>
                <a:gd name="T29" fmla="*/ 57 h 289"/>
                <a:gd name="T30" fmla="*/ 52 w 289"/>
                <a:gd name="T31" fmla="*/ 91 h 289"/>
                <a:gd name="T32" fmla="*/ 39 w 289"/>
                <a:gd name="T33" fmla="*/ 131 h 289"/>
                <a:gd name="T34" fmla="*/ 0 w 289"/>
                <a:gd name="T35" fmla="*/ 143 h 289"/>
                <a:gd name="T36" fmla="*/ 4 w 289"/>
                <a:gd name="T37" fmla="*/ 182 h 289"/>
                <a:gd name="T38" fmla="*/ 45 w 289"/>
                <a:gd name="T39" fmla="*/ 185 h 289"/>
                <a:gd name="T40" fmla="*/ 45 w 289"/>
                <a:gd name="T41" fmla="*/ 185 h 289"/>
                <a:gd name="T42" fmla="*/ 67 w 289"/>
                <a:gd name="T43" fmla="*/ 220 h 289"/>
                <a:gd name="T44" fmla="*/ 53 w 289"/>
                <a:gd name="T45" fmla="*/ 259 h 289"/>
                <a:gd name="T46" fmla="*/ 86 w 289"/>
                <a:gd name="T47" fmla="*/ 279 h 289"/>
                <a:gd name="T48" fmla="*/ 114 w 289"/>
                <a:gd name="T49" fmla="*/ 249 h 289"/>
                <a:gd name="T50" fmla="*/ 134 w 289"/>
                <a:gd name="T51" fmla="*/ 253 h 289"/>
                <a:gd name="T52" fmla="*/ 155 w 289"/>
                <a:gd name="T53" fmla="*/ 254 h 289"/>
                <a:gd name="T54" fmla="*/ 176 w 289"/>
                <a:gd name="T55" fmla="*/ 289 h 289"/>
                <a:gd name="T56" fmla="*/ 212 w 289"/>
                <a:gd name="T57" fmla="*/ 276 h 289"/>
                <a:gd name="T58" fmla="*/ 207 w 289"/>
                <a:gd name="T59" fmla="*/ 235 h 289"/>
                <a:gd name="T60" fmla="*/ 236 w 289"/>
                <a:gd name="T61" fmla="*/ 206 h 289"/>
                <a:gd name="T62" fmla="*/ 236 w 289"/>
                <a:gd name="T63" fmla="*/ 206 h 289"/>
                <a:gd name="T64" fmla="*/ 277 w 289"/>
                <a:gd name="T65" fmla="*/ 211 h 289"/>
                <a:gd name="T66" fmla="*/ 289 w 289"/>
                <a:gd name="T67" fmla="*/ 175 h 289"/>
                <a:gd name="T68" fmla="*/ 142 w 289"/>
                <a:gd name="T69" fmla="*/ 177 h 289"/>
                <a:gd name="T70" fmla="*/ 125 w 289"/>
                <a:gd name="T71" fmla="*/ 176 h 289"/>
                <a:gd name="T72" fmla="*/ 117 w 289"/>
                <a:gd name="T73" fmla="*/ 161 h 289"/>
                <a:gd name="T74" fmla="*/ 107 w 289"/>
                <a:gd name="T75" fmla="*/ 147 h 289"/>
                <a:gd name="T76" fmla="*/ 113 w 289"/>
                <a:gd name="T77" fmla="*/ 131 h 289"/>
                <a:gd name="T78" fmla="*/ 118 w 289"/>
                <a:gd name="T79" fmla="*/ 114 h 289"/>
                <a:gd name="T80" fmla="*/ 135 w 289"/>
                <a:gd name="T81" fmla="*/ 109 h 289"/>
                <a:gd name="T82" fmla="*/ 151 w 289"/>
                <a:gd name="T83" fmla="*/ 103 h 289"/>
                <a:gd name="T84" fmla="*/ 165 w 289"/>
                <a:gd name="T85" fmla="*/ 113 h 289"/>
                <a:gd name="T86" fmla="*/ 180 w 289"/>
                <a:gd name="T87" fmla="*/ 121 h 289"/>
                <a:gd name="T88" fmla="*/ 181 w 289"/>
                <a:gd name="T89" fmla="*/ 138 h 289"/>
                <a:gd name="T90" fmla="*/ 184 w 289"/>
                <a:gd name="T91" fmla="*/ 156 h 289"/>
                <a:gd name="T92" fmla="*/ 171 w 289"/>
                <a:gd name="T93" fmla="*/ 167 h 289"/>
                <a:gd name="T94" fmla="*/ 160 w 289"/>
                <a:gd name="T95" fmla="*/ 180 h 289"/>
                <a:gd name="T96" fmla="*/ 142 w 289"/>
                <a:gd name="T97" fmla="*/ 177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9" h="289">
                  <a:moveTo>
                    <a:pt x="289" y="175"/>
                  </a:moveTo>
                  <a:lnTo>
                    <a:pt x="254" y="154"/>
                  </a:lnTo>
                  <a:cubicBezTo>
                    <a:pt x="255" y="140"/>
                    <a:pt x="253" y="126"/>
                    <a:pt x="249" y="113"/>
                  </a:cubicBezTo>
                  <a:lnTo>
                    <a:pt x="279" y="85"/>
                  </a:lnTo>
                  <a:lnTo>
                    <a:pt x="258" y="52"/>
                  </a:lnTo>
                  <a:lnTo>
                    <a:pt x="220" y="67"/>
                  </a:lnTo>
                  <a:cubicBezTo>
                    <a:pt x="210" y="57"/>
                    <a:pt x="198" y="50"/>
                    <a:pt x="185" y="45"/>
                  </a:cubicBezTo>
                  <a:lnTo>
                    <a:pt x="185" y="45"/>
                  </a:lnTo>
                  <a:lnTo>
                    <a:pt x="181" y="4"/>
                  </a:lnTo>
                  <a:lnTo>
                    <a:pt x="143" y="0"/>
                  </a:lnTo>
                  <a:lnTo>
                    <a:pt x="130" y="39"/>
                  </a:lnTo>
                  <a:cubicBezTo>
                    <a:pt x="116" y="41"/>
                    <a:pt x="103" y="46"/>
                    <a:pt x="91" y="53"/>
                  </a:cubicBezTo>
                  <a:cubicBezTo>
                    <a:pt x="91" y="53"/>
                    <a:pt x="91" y="53"/>
                    <a:pt x="91" y="53"/>
                  </a:cubicBezTo>
                  <a:lnTo>
                    <a:pt x="57" y="30"/>
                  </a:lnTo>
                  <a:lnTo>
                    <a:pt x="30" y="57"/>
                  </a:lnTo>
                  <a:lnTo>
                    <a:pt x="52" y="91"/>
                  </a:lnTo>
                  <a:cubicBezTo>
                    <a:pt x="46" y="103"/>
                    <a:pt x="41" y="116"/>
                    <a:pt x="39" y="131"/>
                  </a:cubicBezTo>
                  <a:lnTo>
                    <a:pt x="0" y="143"/>
                  </a:lnTo>
                  <a:lnTo>
                    <a:pt x="4" y="182"/>
                  </a:lnTo>
                  <a:lnTo>
                    <a:pt x="45" y="185"/>
                  </a:lnTo>
                  <a:lnTo>
                    <a:pt x="45" y="185"/>
                  </a:lnTo>
                  <a:cubicBezTo>
                    <a:pt x="50" y="198"/>
                    <a:pt x="58" y="210"/>
                    <a:pt x="67" y="220"/>
                  </a:cubicBezTo>
                  <a:lnTo>
                    <a:pt x="53" y="259"/>
                  </a:lnTo>
                  <a:lnTo>
                    <a:pt x="86" y="279"/>
                  </a:lnTo>
                  <a:lnTo>
                    <a:pt x="114" y="249"/>
                  </a:lnTo>
                  <a:cubicBezTo>
                    <a:pt x="120" y="251"/>
                    <a:pt x="127" y="252"/>
                    <a:pt x="134" y="253"/>
                  </a:cubicBezTo>
                  <a:cubicBezTo>
                    <a:pt x="141" y="254"/>
                    <a:pt x="148" y="254"/>
                    <a:pt x="155" y="254"/>
                  </a:cubicBezTo>
                  <a:lnTo>
                    <a:pt x="176" y="289"/>
                  </a:lnTo>
                  <a:lnTo>
                    <a:pt x="212" y="276"/>
                  </a:lnTo>
                  <a:lnTo>
                    <a:pt x="207" y="235"/>
                  </a:lnTo>
                  <a:cubicBezTo>
                    <a:pt x="218" y="228"/>
                    <a:pt x="228" y="218"/>
                    <a:pt x="236" y="206"/>
                  </a:cubicBezTo>
                  <a:lnTo>
                    <a:pt x="236" y="206"/>
                  </a:lnTo>
                  <a:lnTo>
                    <a:pt x="277" y="211"/>
                  </a:lnTo>
                  <a:lnTo>
                    <a:pt x="289" y="175"/>
                  </a:lnTo>
                  <a:close/>
                  <a:moveTo>
                    <a:pt x="142" y="177"/>
                  </a:moveTo>
                  <a:lnTo>
                    <a:pt x="125" y="176"/>
                  </a:lnTo>
                  <a:lnTo>
                    <a:pt x="117" y="161"/>
                  </a:lnTo>
                  <a:lnTo>
                    <a:pt x="107" y="147"/>
                  </a:lnTo>
                  <a:lnTo>
                    <a:pt x="113" y="131"/>
                  </a:lnTo>
                  <a:lnTo>
                    <a:pt x="118" y="114"/>
                  </a:lnTo>
                  <a:lnTo>
                    <a:pt x="135" y="109"/>
                  </a:lnTo>
                  <a:lnTo>
                    <a:pt x="151" y="103"/>
                  </a:lnTo>
                  <a:lnTo>
                    <a:pt x="165" y="113"/>
                  </a:lnTo>
                  <a:lnTo>
                    <a:pt x="180" y="121"/>
                  </a:lnTo>
                  <a:lnTo>
                    <a:pt x="181" y="138"/>
                  </a:lnTo>
                  <a:lnTo>
                    <a:pt x="184" y="156"/>
                  </a:lnTo>
                  <a:lnTo>
                    <a:pt x="171" y="167"/>
                  </a:lnTo>
                  <a:lnTo>
                    <a:pt x="160" y="180"/>
                  </a:lnTo>
                  <a:lnTo>
                    <a:pt x="142" y="177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227">
              <a:extLst>
                <a:ext uri="{FF2B5EF4-FFF2-40B4-BE49-F238E27FC236}">
                  <a16:creationId xmlns:a16="http://schemas.microsoft.com/office/drawing/2014/main" id="{CC98CA2A-745D-4C24-AD12-4E6389C1B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7" y="3335"/>
              <a:ext cx="185" cy="183"/>
            </a:xfrm>
            <a:custGeom>
              <a:avLst/>
              <a:gdLst>
                <a:gd name="T0" fmla="*/ 26 w 189"/>
                <a:gd name="T1" fmla="*/ 87 h 187"/>
                <a:gd name="T2" fmla="*/ 0 w 189"/>
                <a:gd name="T3" fmla="*/ 96 h 187"/>
                <a:gd name="T4" fmla="*/ 4 w 189"/>
                <a:gd name="T5" fmla="*/ 120 h 187"/>
                <a:gd name="T6" fmla="*/ 31 w 189"/>
                <a:gd name="T7" fmla="*/ 122 h 187"/>
                <a:gd name="T8" fmla="*/ 31 w 189"/>
                <a:gd name="T9" fmla="*/ 122 h 187"/>
                <a:gd name="T10" fmla="*/ 46 w 189"/>
                <a:gd name="T11" fmla="*/ 144 h 187"/>
                <a:gd name="T12" fmla="*/ 37 w 189"/>
                <a:gd name="T13" fmla="*/ 169 h 187"/>
                <a:gd name="T14" fmla="*/ 59 w 189"/>
                <a:gd name="T15" fmla="*/ 182 h 187"/>
                <a:gd name="T16" fmla="*/ 77 w 189"/>
                <a:gd name="T17" fmla="*/ 162 h 187"/>
                <a:gd name="T18" fmla="*/ 90 w 189"/>
                <a:gd name="T19" fmla="*/ 164 h 187"/>
                <a:gd name="T20" fmla="*/ 103 w 189"/>
                <a:gd name="T21" fmla="*/ 164 h 187"/>
                <a:gd name="T22" fmla="*/ 103 w 189"/>
                <a:gd name="T23" fmla="*/ 164 h 187"/>
                <a:gd name="T24" fmla="*/ 118 w 189"/>
                <a:gd name="T25" fmla="*/ 187 h 187"/>
                <a:gd name="T26" fmla="*/ 141 w 189"/>
                <a:gd name="T27" fmla="*/ 178 h 187"/>
                <a:gd name="T28" fmla="*/ 137 w 189"/>
                <a:gd name="T29" fmla="*/ 151 h 187"/>
                <a:gd name="T30" fmla="*/ 155 w 189"/>
                <a:gd name="T31" fmla="*/ 132 h 187"/>
                <a:gd name="T32" fmla="*/ 155 w 189"/>
                <a:gd name="T33" fmla="*/ 132 h 187"/>
                <a:gd name="T34" fmla="*/ 182 w 189"/>
                <a:gd name="T35" fmla="*/ 134 h 187"/>
                <a:gd name="T36" fmla="*/ 189 w 189"/>
                <a:gd name="T37" fmla="*/ 110 h 187"/>
                <a:gd name="T38" fmla="*/ 165 w 189"/>
                <a:gd name="T39" fmla="*/ 98 h 187"/>
                <a:gd name="T40" fmla="*/ 165 w 189"/>
                <a:gd name="T41" fmla="*/ 98 h 187"/>
                <a:gd name="T42" fmla="*/ 162 w 189"/>
                <a:gd name="T43" fmla="*/ 71 h 187"/>
                <a:gd name="T44" fmla="*/ 162 w 189"/>
                <a:gd name="T45" fmla="*/ 71 h 187"/>
                <a:gd name="T46" fmla="*/ 180 w 189"/>
                <a:gd name="T47" fmla="*/ 52 h 187"/>
                <a:gd name="T48" fmla="*/ 166 w 189"/>
                <a:gd name="T49" fmla="*/ 31 h 187"/>
                <a:gd name="T50" fmla="*/ 142 w 189"/>
                <a:gd name="T51" fmla="*/ 42 h 187"/>
                <a:gd name="T52" fmla="*/ 118 w 189"/>
                <a:gd name="T53" fmla="*/ 28 h 187"/>
                <a:gd name="T54" fmla="*/ 115 w 189"/>
                <a:gd name="T55" fmla="*/ 1 h 187"/>
                <a:gd name="T56" fmla="*/ 90 w 189"/>
                <a:gd name="T57" fmla="*/ 0 h 187"/>
                <a:gd name="T58" fmla="*/ 83 w 189"/>
                <a:gd name="T59" fmla="*/ 25 h 187"/>
                <a:gd name="T60" fmla="*/ 58 w 189"/>
                <a:gd name="T61" fmla="*/ 35 h 187"/>
                <a:gd name="T62" fmla="*/ 58 w 189"/>
                <a:gd name="T63" fmla="*/ 35 h 187"/>
                <a:gd name="T64" fmla="*/ 35 w 189"/>
                <a:gd name="T65" fmla="*/ 21 h 187"/>
                <a:gd name="T66" fmla="*/ 18 w 189"/>
                <a:gd name="T67" fmla="*/ 39 h 187"/>
                <a:gd name="T68" fmla="*/ 34 w 189"/>
                <a:gd name="T69" fmla="*/ 61 h 187"/>
                <a:gd name="T70" fmla="*/ 26 w 189"/>
                <a:gd name="T71" fmla="*/ 87 h 187"/>
                <a:gd name="T72" fmla="*/ 74 w 189"/>
                <a:gd name="T73" fmla="*/ 85 h 187"/>
                <a:gd name="T74" fmla="*/ 76 w 189"/>
                <a:gd name="T75" fmla="*/ 74 h 187"/>
                <a:gd name="T76" fmla="*/ 87 w 189"/>
                <a:gd name="T77" fmla="*/ 71 h 187"/>
                <a:gd name="T78" fmla="*/ 98 w 189"/>
                <a:gd name="T79" fmla="*/ 66 h 187"/>
                <a:gd name="T80" fmla="*/ 107 w 189"/>
                <a:gd name="T81" fmla="*/ 73 h 187"/>
                <a:gd name="T82" fmla="*/ 117 w 189"/>
                <a:gd name="T83" fmla="*/ 78 h 187"/>
                <a:gd name="T84" fmla="*/ 118 w 189"/>
                <a:gd name="T85" fmla="*/ 89 h 187"/>
                <a:gd name="T86" fmla="*/ 120 w 189"/>
                <a:gd name="T87" fmla="*/ 100 h 187"/>
                <a:gd name="T88" fmla="*/ 112 w 189"/>
                <a:gd name="T89" fmla="*/ 108 h 187"/>
                <a:gd name="T90" fmla="*/ 105 w 189"/>
                <a:gd name="T91" fmla="*/ 116 h 187"/>
                <a:gd name="T92" fmla="*/ 94 w 189"/>
                <a:gd name="T93" fmla="*/ 115 h 187"/>
                <a:gd name="T94" fmla="*/ 82 w 189"/>
                <a:gd name="T95" fmla="*/ 115 h 187"/>
                <a:gd name="T96" fmla="*/ 77 w 189"/>
                <a:gd name="T97" fmla="*/ 105 h 187"/>
                <a:gd name="T98" fmla="*/ 70 w 189"/>
                <a:gd name="T99" fmla="*/ 96 h 187"/>
                <a:gd name="T100" fmla="*/ 74 w 189"/>
                <a:gd name="T101" fmla="*/ 8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9" h="187">
                  <a:moveTo>
                    <a:pt x="26" y="87"/>
                  </a:moveTo>
                  <a:lnTo>
                    <a:pt x="0" y="96"/>
                  </a:lnTo>
                  <a:lnTo>
                    <a:pt x="4" y="120"/>
                  </a:lnTo>
                  <a:lnTo>
                    <a:pt x="31" y="122"/>
                  </a:lnTo>
                  <a:lnTo>
                    <a:pt x="31" y="122"/>
                  </a:lnTo>
                  <a:cubicBezTo>
                    <a:pt x="34" y="130"/>
                    <a:pt x="39" y="138"/>
                    <a:pt x="46" y="144"/>
                  </a:cubicBezTo>
                  <a:lnTo>
                    <a:pt x="37" y="169"/>
                  </a:lnTo>
                  <a:lnTo>
                    <a:pt x="59" y="182"/>
                  </a:lnTo>
                  <a:lnTo>
                    <a:pt x="77" y="162"/>
                  </a:lnTo>
                  <a:cubicBezTo>
                    <a:pt x="81" y="163"/>
                    <a:pt x="85" y="164"/>
                    <a:pt x="90" y="164"/>
                  </a:cubicBezTo>
                  <a:cubicBezTo>
                    <a:pt x="94" y="165"/>
                    <a:pt x="99" y="165"/>
                    <a:pt x="103" y="164"/>
                  </a:cubicBezTo>
                  <a:lnTo>
                    <a:pt x="103" y="164"/>
                  </a:lnTo>
                  <a:lnTo>
                    <a:pt x="118" y="187"/>
                  </a:lnTo>
                  <a:lnTo>
                    <a:pt x="141" y="178"/>
                  </a:lnTo>
                  <a:lnTo>
                    <a:pt x="137" y="151"/>
                  </a:lnTo>
                  <a:cubicBezTo>
                    <a:pt x="144" y="146"/>
                    <a:pt x="150" y="139"/>
                    <a:pt x="155" y="132"/>
                  </a:cubicBezTo>
                  <a:lnTo>
                    <a:pt x="155" y="132"/>
                  </a:lnTo>
                  <a:lnTo>
                    <a:pt x="182" y="134"/>
                  </a:lnTo>
                  <a:lnTo>
                    <a:pt x="189" y="110"/>
                  </a:lnTo>
                  <a:lnTo>
                    <a:pt x="165" y="98"/>
                  </a:lnTo>
                  <a:lnTo>
                    <a:pt x="165" y="98"/>
                  </a:lnTo>
                  <a:cubicBezTo>
                    <a:pt x="166" y="88"/>
                    <a:pt x="165" y="79"/>
                    <a:pt x="162" y="71"/>
                  </a:cubicBezTo>
                  <a:cubicBezTo>
                    <a:pt x="162" y="71"/>
                    <a:pt x="162" y="71"/>
                    <a:pt x="162" y="71"/>
                  </a:cubicBezTo>
                  <a:lnTo>
                    <a:pt x="180" y="52"/>
                  </a:lnTo>
                  <a:lnTo>
                    <a:pt x="166" y="31"/>
                  </a:lnTo>
                  <a:lnTo>
                    <a:pt x="142" y="42"/>
                  </a:lnTo>
                  <a:cubicBezTo>
                    <a:pt x="135" y="36"/>
                    <a:pt x="127" y="31"/>
                    <a:pt x="118" y="28"/>
                  </a:cubicBezTo>
                  <a:lnTo>
                    <a:pt x="115" y="1"/>
                  </a:lnTo>
                  <a:lnTo>
                    <a:pt x="90" y="0"/>
                  </a:lnTo>
                  <a:lnTo>
                    <a:pt x="83" y="25"/>
                  </a:lnTo>
                  <a:cubicBezTo>
                    <a:pt x="74" y="27"/>
                    <a:pt x="65" y="30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lnTo>
                    <a:pt x="35" y="21"/>
                  </a:lnTo>
                  <a:lnTo>
                    <a:pt x="18" y="39"/>
                  </a:lnTo>
                  <a:lnTo>
                    <a:pt x="34" y="61"/>
                  </a:lnTo>
                  <a:cubicBezTo>
                    <a:pt x="29" y="69"/>
                    <a:pt x="27" y="77"/>
                    <a:pt x="26" y="87"/>
                  </a:cubicBezTo>
                  <a:close/>
                  <a:moveTo>
                    <a:pt x="74" y="85"/>
                  </a:moveTo>
                  <a:lnTo>
                    <a:pt x="76" y="74"/>
                  </a:lnTo>
                  <a:lnTo>
                    <a:pt x="87" y="71"/>
                  </a:lnTo>
                  <a:lnTo>
                    <a:pt x="98" y="66"/>
                  </a:lnTo>
                  <a:lnTo>
                    <a:pt x="107" y="73"/>
                  </a:lnTo>
                  <a:lnTo>
                    <a:pt x="117" y="78"/>
                  </a:lnTo>
                  <a:lnTo>
                    <a:pt x="118" y="89"/>
                  </a:lnTo>
                  <a:lnTo>
                    <a:pt x="120" y="100"/>
                  </a:lnTo>
                  <a:lnTo>
                    <a:pt x="112" y="108"/>
                  </a:lnTo>
                  <a:lnTo>
                    <a:pt x="105" y="116"/>
                  </a:lnTo>
                  <a:lnTo>
                    <a:pt x="94" y="115"/>
                  </a:lnTo>
                  <a:lnTo>
                    <a:pt x="82" y="115"/>
                  </a:lnTo>
                  <a:lnTo>
                    <a:pt x="77" y="105"/>
                  </a:lnTo>
                  <a:lnTo>
                    <a:pt x="70" y="96"/>
                  </a:lnTo>
                  <a:lnTo>
                    <a:pt x="74" y="85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228">
              <a:extLst>
                <a:ext uri="{FF2B5EF4-FFF2-40B4-BE49-F238E27FC236}">
                  <a16:creationId xmlns:a16="http://schemas.microsoft.com/office/drawing/2014/main" id="{A0DBAF48-9F26-4347-8F55-C4FA0BCA1E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5" y="3432"/>
              <a:ext cx="240" cy="239"/>
            </a:xfrm>
            <a:custGeom>
              <a:avLst/>
              <a:gdLst>
                <a:gd name="T0" fmla="*/ 235 w 245"/>
                <a:gd name="T1" fmla="*/ 175 h 243"/>
                <a:gd name="T2" fmla="*/ 245 w 245"/>
                <a:gd name="T3" fmla="*/ 144 h 243"/>
                <a:gd name="T4" fmla="*/ 215 w 245"/>
                <a:gd name="T5" fmla="*/ 127 h 243"/>
                <a:gd name="T6" fmla="*/ 215 w 245"/>
                <a:gd name="T7" fmla="*/ 127 h 243"/>
                <a:gd name="T8" fmla="*/ 209 w 245"/>
                <a:gd name="T9" fmla="*/ 93 h 243"/>
                <a:gd name="T10" fmla="*/ 234 w 245"/>
                <a:gd name="T11" fmla="*/ 68 h 243"/>
                <a:gd name="T12" fmla="*/ 215 w 245"/>
                <a:gd name="T13" fmla="*/ 41 h 243"/>
                <a:gd name="T14" fmla="*/ 183 w 245"/>
                <a:gd name="T15" fmla="*/ 55 h 243"/>
                <a:gd name="T16" fmla="*/ 153 w 245"/>
                <a:gd name="T17" fmla="*/ 37 h 243"/>
                <a:gd name="T18" fmla="*/ 149 w 245"/>
                <a:gd name="T19" fmla="*/ 3 h 243"/>
                <a:gd name="T20" fmla="*/ 117 w 245"/>
                <a:gd name="T21" fmla="*/ 0 h 243"/>
                <a:gd name="T22" fmla="*/ 107 w 245"/>
                <a:gd name="T23" fmla="*/ 34 h 243"/>
                <a:gd name="T24" fmla="*/ 107 w 245"/>
                <a:gd name="T25" fmla="*/ 34 h 243"/>
                <a:gd name="T26" fmla="*/ 75 w 245"/>
                <a:gd name="T27" fmla="*/ 46 h 243"/>
                <a:gd name="T28" fmla="*/ 45 w 245"/>
                <a:gd name="T29" fmla="*/ 28 h 243"/>
                <a:gd name="T30" fmla="*/ 23 w 245"/>
                <a:gd name="T31" fmla="*/ 52 h 243"/>
                <a:gd name="T32" fmla="*/ 43 w 245"/>
                <a:gd name="T33" fmla="*/ 80 h 243"/>
                <a:gd name="T34" fmla="*/ 33 w 245"/>
                <a:gd name="T35" fmla="*/ 113 h 243"/>
                <a:gd name="T36" fmla="*/ 0 w 245"/>
                <a:gd name="T37" fmla="*/ 125 h 243"/>
                <a:gd name="T38" fmla="*/ 5 w 245"/>
                <a:gd name="T39" fmla="*/ 157 h 243"/>
                <a:gd name="T40" fmla="*/ 40 w 245"/>
                <a:gd name="T41" fmla="*/ 159 h 243"/>
                <a:gd name="T42" fmla="*/ 40 w 245"/>
                <a:gd name="T43" fmla="*/ 159 h 243"/>
                <a:gd name="T44" fmla="*/ 59 w 245"/>
                <a:gd name="T45" fmla="*/ 188 h 243"/>
                <a:gd name="T46" fmla="*/ 48 w 245"/>
                <a:gd name="T47" fmla="*/ 221 h 243"/>
                <a:gd name="T48" fmla="*/ 76 w 245"/>
                <a:gd name="T49" fmla="*/ 237 h 243"/>
                <a:gd name="T50" fmla="*/ 99 w 245"/>
                <a:gd name="T51" fmla="*/ 211 h 243"/>
                <a:gd name="T52" fmla="*/ 117 w 245"/>
                <a:gd name="T53" fmla="*/ 214 h 243"/>
                <a:gd name="T54" fmla="*/ 134 w 245"/>
                <a:gd name="T55" fmla="*/ 214 h 243"/>
                <a:gd name="T56" fmla="*/ 134 w 245"/>
                <a:gd name="T57" fmla="*/ 214 h 243"/>
                <a:gd name="T58" fmla="*/ 153 w 245"/>
                <a:gd name="T59" fmla="*/ 243 h 243"/>
                <a:gd name="T60" fmla="*/ 183 w 245"/>
                <a:gd name="T61" fmla="*/ 231 h 243"/>
                <a:gd name="T62" fmla="*/ 177 w 245"/>
                <a:gd name="T63" fmla="*/ 197 h 243"/>
                <a:gd name="T64" fmla="*/ 201 w 245"/>
                <a:gd name="T65" fmla="*/ 171 h 243"/>
                <a:gd name="T66" fmla="*/ 235 w 245"/>
                <a:gd name="T67" fmla="*/ 175 h 243"/>
                <a:gd name="T68" fmla="*/ 121 w 245"/>
                <a:gd name="T69" fmla="*/ 150 h 243"/>
                <a:gd name="T70" fmla="*/ 107 w 245"/>
                <a:gd name="T71" fmla="*/ 149 h 243"/>
                <a:gd name="T72" fmla="*/ 99 w 245"/>
                <a:gd name="T73" fmla="*/ 137 h 243"/>
                <a:gd name="T74" fmla="*/ 90 w 245"/>
                <a:gd name="T75" fmla="*/ 125 h 243"/>
                <a:gd name="T76" fmla="*/ 96 w 245"/>
                <a:gd name="T77" fmla="*/ 112 h 243"/>
                <a:gd name="T78" fmla="*/ 99 w 245"/>
                <a:gd name="T79" fmla="*/ 97 h 243"/>
                <a:gd name="T80" fmla="*/ 113 w 245"/>
                <a:gd name="T81" fmla="*/ 93 h 243"/>
                <a:gd name="T82" fmla="*/ 126 w 245"/>
                <a:gd name="T83" fmla="*/ 87 h 243"/>
                <a:gd name="T84" fmla="*/ 138 w 245"/>
                <a:gd name="T85" fmla="*/ 95 h 243"/>
                <a:gd name="T86" fmla="*/ 152 w 245"/>
                <a:gd name="T87" fmla="*/ 101 h 243"/>
                <a:gd name="T88" fmla="*/ 153 w 245"/>
                <a:gd name="T89" fmla="*/ 116 h 243"/>
                <a:gd name="T90" fmla="*/ 156 w 245"/>
                <a:gd name="T91" fmla="*/ 130 h 243"/>
                <a:gd name="T92" fmla="*/ 145 w 245"/>
                <a:gd name="T93" fmla="*/ 140 h 243"/>
                <a:gd name="T94" fmla="*/ 136 w 245"/>
                <a:gd name="T95" fmla="*/ 152 h 243"/>
                <a:gd name="T96" fmla="*/ 121 w 245"/>
                <a:gd name="T97" fmla="*/ 15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5" h="243">
                  <a:moveTo>
                    <a:pt x="235" y="175"/>
                  </a:moveTo>
                  <a:lnTo>
                    <a:pt x="245" y="144"/>
                  </a:lnTo>
                  <a:lnTo>
                    <a:pt x="215" y="127"/>
                  </a:lnTo>
                  <a:lnTo>
                    <a:pt x="215" y="127"/>
                  </a:lnTo>
                  <a:cubicBezTo>
                    <a:pt x="215" y="115"/>
                    <a:pt x="213" y="104"/>
                    <a:pt x="209" y="93"/>
                  </a:cubicBezTo>
                  <a:lnTo>
                    <a:pt x="234" y="68"/>
                  </a:lnTo>
                  <a:lnTo>
                    <a:pt x="215" y="41"/>
                  </a:lnTo>
                  <a:lnTo>
                    <a:pt x="183" y="55"/>
                  </a:lnTo>
                  <a:cubicBezTo>
                    <a:pt x="175" y="47"/>
                    <a:pt x="165" y="41"/>
                    <a:pt x="153" y="37"/>
                  </a:cubicBezTo>
                  <a:lnTo>
                    <a:pt x="149" y="3"/>
                  </a:lnTo>
                  <a:lnTo>
                    <a:pt x="117" y="0"/>
                  </a:lnTo>
                  <a:lnTo>
                    <a:pt x="107" y="34"/>
                  </a:lnTo>
                  <a:lnTo>
                    <a:pt x="107" y="34"/>
                  </a:lnTo>
                  <a:cubicBezTo>
                    <a:pt x="96" y="36"/>
                    <a:pt x="85" y="40"/>
                    <a:pt x="75" y="46"/>
                  </a:cubicBezTo>
                  <a:lnTo>
                    <a:pt x="45" y="28"/>
                  </a:lnTo>
                  <a:lnTo>
                    <a:pt x="23" y="52"/>
                  </a:lnTo>
                  <a:lnTo>
                    <a:pt x="43" y="80"/>
                  </a:lnTo>
                  <a:cubicBezTo>
                    <a:pt x="38" y="90"/>
                    <a:pt x="34" y="101"/>
                    <a:pt x="33" y="113"/>
                  </a:cubicBezTo>
                  <a:lnTo>
                    <a:pt x="0" y="125"/>
                  </a:lnTo>
                  <a:lnTo>
                    <a:pt x="5" y="157"/>
                  </a:lnTo>
                  <a:lnTo>
                    <a:pt x="40" y="159"/>
                  </a:lnTo>
                  <a:cubicBezTo>
                    <a:pt x="40" y="159"/>
                    <a:pt x="40" y="159"/>
                    <a:pt x="40" y="159"/>
                  </a:cubicBezTo>
                  <a:cubicBezTo>
                    <a:pt x="44" y="170"/>
                    <a:pt x="51" y="180"/>
                    <a:pt x="59" y="188"/>
                  </a:cubicBezTo>
                  <a:lnTo>
                    <a:pt x="48" y="221"/>
                  </a:lnTo>
                  <a:lnTo>
                    <a:pt x="76" y="237"/>
                  </a:lnTo>
                  <a:lnTo>
                    <a:pt x="99" y="211"/>
                  </a:lnTo>
                  <a:cubicBezTo>
                    <a:pt x="105" y="213"/>
                    <a:pt x="111" y="214"/>
                    <a:pt x="117" y="214"/>
                  </a:cubicBezTo>
                  <a:cubicBezTo>
                    <a:pt x="123" y="214"/>
                    <a:pt x="128" y="214"/>
                    <a:pt x="134" y="214"/>
                  </a:cubicBezTo>
                  <a:lnTo>
                    <a:pt x="134" y="214"/>
                  </a:lnTo>
                  <a:lnTo>
                    <a:pt x="153" y="243"/>
                  </a:lnTo>
                  <a:lnTo>
                    <a:pt x="183" y="231"/>
                  </a:lnTo>
                  <a:lnTo>
                    <a:pt x="177" y="197"/>
                  </a:lnTo>
                  <a:cubicBezTo>
                    <a:pt x="187" y="190"/>
                    <a:pt x="195" y="181"/>
                    <a:pt x="201" y="171"/>
                  </a:cubicBezTo>
                  <a:lnTo>
                    <a:pt x="235" y="175"/>
                  </a:lnTo>
                  <a:close/>
                  <a:moveTo>
                    <a:pt x="121" y="150"/>
                  </a:moveTo>
                  <a:lnTo>
                    <a:pt x="107" y="149"/>
                  </a:lnTo>
                  <a:lnTo>
                    <a:pt x="99" y="137"/>
                  </a:lnTo>
                  <a:lnTo>
                    <a:pt x="90" y="125"/>
                  </a:lnTo>
                  <a:lnTo>
                    <a:pt x="96" y="112"/>
                  </a:lnTo>
                  <a:lnTo>
                    <a:pt x="99" y="97"/>
                  </a:lnTo>
                  <a:lnTo>
                    <a:pt x="113" y="93"/>
                  </a:lnTo>
                  <a:lnTo>
                    <a:pt x="126" y="87"/>
                  </a:lnTo>
                  <a:lnTo>
                    <a:pt x="138" y="95"/>
                  </a:lnTo>
                  <a:lnTo>
                    <a:pt x="152" y="101"/>
                  </a:lnTo>
                  <a:lnTo>
                    <a:pt x="153" y="116"/>
                  </a:lnTo>
                  <a:lnTo>
                    <a:pt x="156" y="130"/>
                  </a:lnTo>
                  <a:lnTo>
                    <a:pt x="145" y="140"/>
                  </a:lnTo>
                  <a:lnTo>
                    <a:pt x="136" y="152"/>
                  </a:lnTo>
                  <a:lnTo>
                    <a:pt x="121" y="150"/>
                  </a:ln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29">
              <a:extLst>
                <a:ext uri="{FF2B5EF4-FFF2-40B4-BE49-F238E27FC236}">
                  <a16:creationId xmlns:a16="http://schemas.microsoft.com/office/drawing/2014/main" id="{F35AF2A1-4BF3-4558-AD60-899091D2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2602"/>
              <a:ext cx="79" cy="113"/>
            </a:xfrm>
            <a:custGeom>
              <a:avLst/>
              <a:gdLst>
                <a:gd name="T0" fmla="*/ 45 w 81"/>
                <a:gd name="T1" fmla="*/ 0 h 115"/>
                <a:gd name="T2" fmla="*/ 56 w 81"/>
                <a:gd name="T3" fmla="*/ 114 h 115"/>
                <a:gd name="T4" fmla="*/ 5 w 81"/>
                <a:gd name="T5" fmla="*/ 103 h 115"/>
                <a:gd name="T6" fmla="*/ 45 w 81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5">
                  <a:moveTo>
                    <a:pt x="45" y="0"/>
                  </a:moveTo>
                  <a:cubicBezTo>
                    <a:pt x="59" y="27"/>
                    <a:pt x="81" y="82"/>
                    <a:pt x="56" y="114"/>
                  </a:cubicBezTo>
                  <a:cubicBezTo>
                    <a:pt x="34" y="115"/>
                    <a:pt x="14" y="114"/>
                    <a:pt x="5" y="103"/>
                  </a:cubicBezTo>
                  <a:cubicBezTo>
                    <a:pt x="0" y="50"/>
                    <a:pt x="26" y="28"/>
                    <a:pt x="45" y="0"/>
                  </a:cubicBezTo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230">
              <a:extLst>
                <a:ext uri="{FF2B5EF4-FFF2-40B4-BE49-F238E27FC236}">
                  <a16:creationId xmlns:a16="http://schemas.microsoft.com/office/drawing/2014/main" id="{C7B78D5E-0C0C-4F57-8FDB-4B3691CE3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" y="2631"/>
              <a:ext cx="88" cy="94"/>
            </a:xfrm>
            <a:custGeom>
              <a:avLst/>
              <a:gdLst>
                <a:gd name="T0" fmla="*/ 0 w 90"/>
                <a:gd name="T1" fmla="*/ 0 h 96"/>
                <a:gd name="T2" fmla="*/ 88 w 90"/>
                <a:gd name="T3" fmla="*/ 59 h 96"/>
                <a:gd name="T4" fmla="*/ 55 w 90"/>
                <a:gd name="T5" fmla="*/ 96 h 96"/>
                <a:gd name="T6" fmla="*/ 0 w 90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6">
                  <a:moveTo>
                    <a:pt x="0" y="0"/>
                  </a:moveTo>
                  <a:cubicBezTo>
                    <a:pt x="25" y="11"/>
                    <a:pt x="86" y="24"/>
                    <a:pt x="88" y="59"/>
                  </a:cubicBezTo>
                  <a:cubicBezTo>
                    <a:pt x="90" y="81"/>
                    <a:pt x="77" y="96"/>
                    <a:pt x="55" y="96"/>
                  </a:cubicBezTo>
                  <a:cubicBezTo>
                    <a:pt x="13" y="96"/>
                    <a:pt x="12" y="38"/>
                    <a:pt x="0" y="0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231">
              <a:extLst>
                <a:ext uri="{FF2B5EF4-FFF2-40B4-BE49-F238E27FC236}">
                  <a16:creationId xmlns:a16="http://schemas.microsoft.com/office/drawing/2014/main" id="{9D0F17D5-65A0-4216-B728-01A2A5BB6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" y="2667"/>
              <a:ext cx="87" cy="101"/>
            </a:xfrm>
            <a:custGeom>
              <a:avLst/>
              <a:gdLst>
                <a:gd name="T0" fmla="*/ 86 w 89"/>
                <a:gd name="T1" fmla="*/ 0 h 103"/>
                <a:gd name="T2" fmla="*/ 45 w 89"/>
                <a:gd name="T3" fmla="*/ 100 h 103"/>
                <a:gd name="T4" fmla="*/ 4 w 89"/>
                <a:gd name="T5" fmla="*/ 70 h 103"/>
                <a:gd name="T6" fmla="*/ 86 w 89"/>
                <a:gd name="T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103">
                  <a:moveTo>
                    <a:pt x="86" y="0"/>
                  </a:moveTo>
                  <a:cubicBezTo>
                    <a:pt x="89" y="27"/>
                    <a:pt x="75" y="94"/>
                    <a:pt x="45" y="100"/>
                  </a:cubicBezTo>
                  <a:cubicBezTo>
                    <a:pt x="24" y="103"/>
                    <a:pt x="6" y="92"/>
                    <a:pt x="4" y="70"/>
                  </a:cubicBezTo>
                  <a:cubicBezTo>
                    <a:pt x="0" y="25"/>
                    <a:pt x="58" y="22"/>
                    <a:pt x="86" y="0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32">
              <a:extLst>
                <a:ext uri="{FF2B5EF4-FFF2-40B4-BE49-F238E27FC236}">
                  <a16:creationId xmlns:a16="http://schemas.microsoft.com/office/drawing/2014/main" id="{BE52562C-F27F-4851-8114-105D0067D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" y="2743"/>
              <a:ext cx="74" cy="120"/>
            </a:xfrm>
            <a:custGeom>
              <a:avLst/>
              <a:gdLst>
                <a:gd name="T0" fmla="*/ 34 w 76"/>
                <a:gd name="T1" fmla="*/ 0 h 122"/>
                <a:gd name="T2" fmla="*/ 67 w 76"/>
                <a:gd name="T3" fmla="*/ 108 h 122"/>
                <a:gd name="T4" fmla="*/ 8 w 76"/>
                <a:gd name="T5" fmla="*/ 104 h 122"/>
                <a:gd name="T6" fmla="*/ 34 w 76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22">
                  <a:moveTo>
                    <a:pt x="34" y="0"/>
                  </a:moveTo>
                  <a:cubicBezTo>
                    <a:pt x="56" y="24"/>
                    <a:pt x="76" y="65"/>
                    <a:pt x="67" y="108"/>
                  </a:cubicBezTo>
                  <a:cubicBezTo>
                    <a:pt x="52" y="122"/>
                    <a:pt x="21" y="120"/>
                    <a:pt x="8" y="104"/>
                  </a:cubicBezTo>
                  <a:cubicBezTo>
                    <a:pt x="0" y="64"/>
                    <a:pt x="23" y="33"/>
                    <a:pt x="34" y="0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233">
              <a:extLst>
                <a:ext uri="{FF2B5EF4-FFF2-40B4-BE49-F238E27FC236}">
                  <a16:creationId xmlns:a16="http://schemas.microsoft.com/office/drawing/2014/main" id="{E43617CC-8E9A-43A4-823D-B4493C01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4" y="2743"/>
              <a:ext cx="106" cy="80"/>
            </a:xfrm>
            <a:custGeom>
              <a:avLst/>
              <a:gdLst>
                <a:gd name="T0" fmla="*/ 0 w 108"/>
                <a:gd name="T1" fmla="*/ 4 h 82"/>
                <a:gd name="T2" fmla="*/ 107 w 108"/>
                <a:gd name="T3" fmla="*/ 41 h 82"/>
                <a:gd name="T4" fmla="*/ 77 w 108"/>
                <a:gd name="T5" fmla="*/ 82 h 82"/>
                <a:gd name="T6" fmla="*/ 0 w 108"/>
                <a:gd name="T7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82">
                  <a:moveTo>
                    <a:pt x="0" y="4"/>
                  </a:moveTo>
                  <a:cubicBezTo>
                    <a:pt x="33" y="0"/>
                    <a:pt x="103" y="7"/>
                    <a:pt x="107" y="41"/>
                  </a:cubicBezTo>
                  <a:cubicBezTo>
                    <a:pt x="108" y="58"/>
                    <a:pt x="95" y="71"/>
                    <a:pt x="77" y="82"/>
                  </a:cubicBezTo>
                  <a:cubicBezTo>
                    <a:pt x="36" y="71"/>
                    <a:pt x="21" y="35"/>
                    <a:pt x="0" y="4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234">
              <a:extLst>
                <a:ext uri="{FF2B5EF4-FFF2-40B4-BE49-F238E27FC236}">
                  <a16:creationId xmlns:a16="http://schemas.microsoft.com/office/drawing/2014/main" id="{D7D6E72D-6465-4698-A4C7-F2FF61A7D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2795"/>
              <a:ext cx="420" cy="666"/>
            </a:xfrm>
            <a:custGeom>
              <a:avLst/>
              <a:gdLst>
                <a:gd name="T0" fmla="*/ 322 w 429"/>
                <a:gd name="T1" fmla="*/ 10 h 679"/>
                <a:gd name="T2" fmla="*/ 256 w 429"/>
                <a:gd name="T3" fmla="*/ 235 h 679"/>
                <a:gd name="T4" fmla="*/ 407 w 429"/>
                <a:gd name="T5" fmla="*/ 150 h 679"/>
                <a:gd name="T6" fmla="*/ 429 w 429"/>
                <a:gd name="T7" fmla="*/ 180 h 679"/>
                <a:gd name="T8" fmla="*/ 337 w 429"/>
                <a:gd name="T9" fmla="*/ 239 h 679"/>
                <a:gd name="T10" fmla="*/ 274 w 429"/>
                <a:gd name="T11" fmla="*/ 394 h 679"/>
                <a:gd name="T12" fmla="*/ 296 w 429"/>
                <a:gd name="T13" fmla="*/ 505 h 679"/>
                <a:gd name="T14" fmla="*/ 300 w 429"/>
                <a:gd name="T15" fmla="*/ 572 h 679"/>
                <a:gd name="T16" fmla="*/ 321 w 429"/>
                <a:gd name="T17" fmla="*/ 632 h 679"/>
                <a:gd name="T18" fmla="*/ 275 w 429"/>
                <a:gd name="T19" fmla="*/ 678 h 679"/>
                <a:gd name="T20" fmla="*/ 155 w 429"/>
                <a:gd name="T21" fmla="*/ 639 h 679"/>
                <a:gd name="T22" fmla="*/ 204 w 429"/>
                <a:gd name="T23" fmla="*/ 575 h 679"/>
                <a:gd name="T24" fmla="*/ 5 w 429"/>
                <a:gd name="T25" fmla="*/ 372 h 679"/>
                <a:gd name="T26" fmla="*/ 42 w 429"/>
                <a:gd name="T27" fmla="*/ 342 h 679"/>
                <a:gd name="T28" fmla="*/ 167 w 429"/>
                <a:gd name="T29" fmla="*/ 335 h 679"/>
                <a:gd name="T30" fmla="*/ 53 w 429"/>
                <a:gd name="T31" fmla="*/ 139 h 679"/>
                <a:gd name="T32" fmla="*/ 16 w 429"/>
                <a:gd name="T33" fmla="*/ 84 h 679"/>
                <a:gd name="T34" fmla="*/ 60 w 429"/>
                <a:gd name="T35" fmla="*/ 106 h 679"/>
                <a:gd name="T36" fmla="*/ 101 w 429"/>
                <a:gd name="T37" fmla="*/ 143 h 679"/>
                <a:gd name="T38" fmla="*/ 182 w 429"/>
                <a:gd name="T39" fmla="*/ 217 h 679"/>
                <a:gd name="T40" fmla="*/ 300 w 429"/>
                <a:gd name="T41" fmla="*/ 3 h 679"/>
                <a:gd name="T42" fmla="*/ 322 w 429"/>
                <a:gd name="T43" fmla="*/ 1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9" h="679">
                  <a:moveTo>
                    <a:pt x="322" y="10"/>
                  </a:moveTo>
                  <a:cubicBezTo>
                    <a:pt x="315" y="85"/>
                    <a:pt x="264" y="149"/>
                    <a:pt x="256" y="235"/>
                  </a:cubicBezTo>
                  <a:cubicBezTo>
                    <a:pt x="318" y="233"/>
                    <a:pt x="361" y="181"/>
                    <a:pt x="407" y="150"/>
                  </a:cubicBezTo>
                  <a:cubicBezTo>
                    <a:pt x="421" y="154"/>
                    <a:pt x="425" y="167"/>
                    <a:pt x="429" y="180"/>
                  </a:cubicBezTo>
                  <a:cubicBezTo>
                    <a:pt x="402" y="205"/>
                    <a:pt x="364" y="214"/>
                    <a:pt x="337" y="239"/>
                  </a:cubicBezTo>
                  <a:cubicBezTo>
                    <a:pt x="302" y="270"/>
                    <a:pt x="267" y="321"/>
                    <a:pt x="274" y="394"/>
                  </a:cubicBezTo>
                  <a:cubicBezTo>
                    <a:pt x="277" y="422"/>
                    <a:pt x="293" y="465"/>
                    <a:pt x="296" y="505"/>
                  </a:cubicBezTo>
                  <a:cubicBezTo>
                    <a:pt x="298" y="528"/>
                    <a:pt x="296" y="556"/>
                    <a:pt x="300" y="572"/>
                  </a:cubicBezTo>
                  <a:cubicBezTo>
                    <a:pt x="306" y="591"/>
                    <a:pt x="310" y="614"/>
                    <a:pt x="321" y="632"/>
                  </a:cubicBezTo>
                  <a:cubicBezTo>
                    <a:pt x="289" y="635"/>
                    <a:pt x="300" y="671"/>
                    <a:pt x="275" y="678"/>
                  </a:cubicBezTo>
                  <a:cubicBezTo>
                    <a:pt x="261" y="679"/>
                    <a:pt x="261" y="627"/>
                    <a:pt x="155" y="639"/>
                  </a:cubicBezTo>
                  <a:cubicBezTo>
                    <a:pt x="163" y="618"/>
                    <a:pt x="191" y="592"/>
                    <a:pt x="204" y="575"/>
                  </a:cubicBezTo>
                  <a:cubicBezTo>
                    <a:pt x="220" y="427"/>
                    <a:pt x="141" y="355"/>
                    <a:pt x="5" y="372"/>
                  </a:cubicBezTo>
                  <a:cubicBezTo>
                    <a:pt x="0" y="353"/>
                    <a:pt x="26" y="348"/>
                    <a:pt x="42" y="342"/>
                  </a:cubicBezTo>
                  <a:cubicBezTo>
                    <a:pt x="73" y="330"/>
                    <a:pt x="123" y="319"/>
                    <a:pt x="167" y="335"/>
                  </a:cubicBezTo>
                  <a:cubicBezTo>
                    <a:pt x="145" y="257"/>
                    <a:pt x="101" y="195"/>
                    <a:pt x="53" y="139"/>
                  </a:cubicBezTo>
                  <a:cubicBezTo>
                    <a:pt x="39" y="124"/>
                    <a:pt x="12" y="109"/>
                    <a:pt x="16" y="84"/>
                  </a:cubicBezTo>
                  <a:cubicBezTo>
                    <a:pt x="38" y="63"/>
                    <a:pt x="49" y="94"/>
                    <a:pt x="60" y="106"/>
                  </a:cubicBezTo>
                  <a:cubicBezTo>
                    <a:pt x="72" y="119"/>
                    <a:pt x="89" y="131"/>
                    <a:pt x="101" y="143"/>
                  </a:cubicBezTo>
                  <a:cubicBezTo>
                    <a:pt x="127" y="170"/>
                    <a:pt x="150" y="202"/>
                    <a:pt x="182" y="217"/>
                  </a:cubicBezTo>
                  <a:cubicBezTo>
                    <a:pt x="258" y="182"/>
                    <a:pt x="265" y="78"/>
                    <a:pt x="300" y="3"/>
                  </a:cubicBezTo>
                  <a:cubicBezTo>
                    <a:pt x="313" y="0"/>
                    <a:pt x="316" y="7"/>
                    <a:pt x="322" y="10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235">
              <a:extLst>
                <a:ext uri="{FF2B5EF4-FFF2-40B4-BE49-F238E27FC236}">
                  <a16:creationId xmlns:a16="http://schemas.microsoft.com/office/drawing/2014/main" id="{A6F10840-574A-46CA-A23F-F23BA8D0E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2776"/>
              <a:ext cx="107" cy="121"/>
            </a:xfrm>
            <a:custGeom>
              <a:avLst/>
              <a:gdLst>
                <a:gd name="T0" fmla="*/ 107 w 109"/>
                <a:gd name="T1" fmla="*/ 22 h 123"/>
                <a:gd name="T2" fmla="*/ 0 w 109"/>
                <a:gd name="T3" fmla="*/ 7 h 123"/>
                <a:gd name="T4" fmla="*/ 107 w 109"/>
                <a:gd name="T5" fmla="*/ 2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123">
                  <a:moveTo>
                    <a:pt x="107" y="22"/>
                  </a:moveTo>
                  <a:cubicBezTo>
                    <a:pt x="109" y="123"/>
                    <a:pt x="3" y="39"/>
                    <a:pt x="0" y="7"/>
                  </a:cubicBezTo>
                  <a:cubicBezTo>
                    <a:pt x="35" y="0"/>
                    <a:pt x="90" y="0"/>
                    <a:pt x="107" y="22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36">
              <a:extLst>
                <a:ext uri="{FF2B5EF4-FFF2-40B4-BE49-F238E27FC236}">
                  <a16:creationId xmlns:a16="http://schemas.microsoft.com/office/drawing/2014/main" id="{55AA4E71-8329-49AA-928E-91686252D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" y="2809"/>
              <a:ext cx="93" cy="152"/>
            </a:xfrm>
            <a:custGeom>
              <a:avLst/>
              <a:gdLst>
                <a:gd name="T0" fmla="*/ 63 w 95"/>
                <a:gd name="T1" fmla="*/ 0 h 155"/>
                <a:gd name="T2" fmla="*/ 0 w 95"/>
                <a:gd name="T3" fmla="*/ 89 h 155"/>
                <a:gd name="T4" fmla="*/ 63 w 95"/>
                <a:gd name="T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55">
                  <a:moveTo>
                    <a:pt x="63" y="0"/>
                  </a:moveTo>
                  <a:cubicBezTo>
                    <a:pt x="95" y="53"/>
                    <a:pt x="46" y="155"/>
                    <a:pt x="0" y="89"/>
                  </a:cubicBezTo>
                  <a:cubicBezTo>
                    <a:pt x="2" y="40"/>
                    <a:pt x="39" y="26"/>
                    <a:pt x="63" y="0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237">
              <a:extLst>
                <a:ext uri="{FF2B5EF4-FFF2-40B4-BE49-F238E27FC236}">
                  <a16:creationId xmlns:a16="http://schemas.microsoft.com/office/drawing/2014/main" id="{8B22B5B4-0581-4085-A50A-CAE26A132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" y="2830"/>
              <a:ext cx="97" cy="141"/>
            </a:xfrm>
            <a:custGeom>
              <a:avLst/>
              <a:gdLst>
                <a:gd name="T0" fmla="*/ 59 w 99"/>
                <a:gd name="T1" fmla="*/ 0 h 144"/>
                <a:gd name="T2" fmla="*/ 85 w 99"/>
                <a:gd name="T3" fmla="*/ 111 h 144"/>
                <a:gd name="T4" fmla="*/ 59 w 9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44">
                  <a:moveTo>
                    <a:pt x="59" y="0"/>
                  </a:moveTo>
                  <a:cubicBezTo>
                    <a:pt x="78" y="26"/>
                    <a:pt x="99" y="72"/>
                    <a:pt x="85" y="111"/>
                  </a:cubicBezTo>
                  <a:cubicBezTo>
                    <a:pt x="0" y="144"/>
                    <a:pt x="30" y="32"/>
                    <a:pt x="59" y="0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238">
              <a:extLst>
                <a:ext uri="{FF2B5EF4-FFF2-40B4-BE49-F238E27FC236}">
                  <a16:creationId xmlns:a16="http://schemas.microsoft.com/office/drawing/2014/main" id="{9AFC7D81-91A3-4577-A098-365A169F4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" y="2849"/>
              <a:ext cx="105" cy="83"/>
            </a:xfrm>
            <a:custGeom>
              <a:avLst/>
              <a:gdLst>
                <a:gd name="T0" fmla="*/ 107 w 107"/>
                <a:gd name="T1" fmla="*/ 0 h 85"/>
                <a:gd name="T2" fmla="*/ 37 w 107"/>
                <a:gd name="T3" fmla="*/ 84 h 85"/>
                <a:gd name="T4" fmla="*/ 4 w 107"/>
                <a:gd name="T5" fmla="*/ 40 h 85"/>
                <a:gd name="T6" fmla="*/ 107 w 107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85">
                  <a:moveTo>
                    <a:pt x="107" y="0"/>
                  </a:moveTo>
                  <a:cubicBezTo>
                    <a:pt x="93" y="20"/>
                    <a:pt x="71" y="85"/>
                    <a:pt x="37" y="84"/>
                  </a:cubicBezTo>
                  <a:cubicBezTo>
                    <a:pt x="15" y="84"/>
                    <a:pt x="0" y="61"/>
                    <a:pt x="4" y="40"/>
                  </a:cubicBezTo>
                  <a:cubicBezTo>
                    <a:pt x="10" y="6"/>
                    <a:pt x="67" y="8"/>
                    <a:pt x="107" y="0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239">
              <a:extLst>
                <a:ext uri="{FF2B5EF4-FFF2-40B4-BE49-F238E27FC236}">
                  <a16:creationId xmlns:a16="http://schemas.microsoft.com/office/drawing/2014/main" id="{83D327C0-0BAB-41EB-965F-30F2801A0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" y="2874"/>
              <a:ext cx="121" cy="83"/>
            </a:xfrm>
            <a:custGeom>
              <a:avLst/>
              <a:gdLst>
                <a:gd name="T0" fmla="*/ 111 w 123"/>
                <a:gd name="T1" fmla="*/ 18 h 84"/>
                <a:gd name="T2" fmla="*/ 107 w 123"/>
                <a:gd name="T3" fmla="*/ 73 h 84"/>
                <a:gd name="T4" fmla="*/ 0 w 123"/>
                <a:gd name="T5" fmla="*/ 40 h 84"/>
                <a:gd name="T6" fmla="*/ 111 w 123"/>
                <a:gd name="T7" fmla="*/ 1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84">
                  <a:moveTo>
                    <a:pt x="111" y="18"/>
                  </a:moveTo>
                  <a:cubicBezTo>
                    <a:pt x="123" y="34"/>
                    <a:pt x="117" y="59"/>
                    <a:pt x="107" y="73"/>
                  </a:cubicBezTo>
                  <a:cubicBezTo>
                    <a:pt x="63" y="84"/>
                    <a:pt x="30" y="56"/>
                    <a:pt x="0" y="40"/>
                  </a:cubicBezTo>
                  <a:cubicBezTo>
                    <a:pt x="27" y="25"/>
                    <a:pt x="73" y="0"/>
                    <a:pt x="111" y="18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240">
              <a:extLst>
                <a:ext uri="{FF2B5EF4-FFF2-40B4-BE49-F238E27FC236}">
                  <a16:creationId xmlns:a16="http://schemas.microsoft.com/office/drawing/2014/main" id="{DCFBD9D4-3312-4DBC-A0B5-C1E7C5EA4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" y="2921"/>
              <a:ext cx="110" cy="126"/>
            </a:xfrm>
            <a:custGeom>
              <a:avLst/>
              <a:gdLst>
                <a:gd name="T0" fmla="*/ 112 w 112"/>
                <a:gd name="T1" fmla="*/ 117 h 128"/>
                <a:gd name="T2" fmla="*/ 5 w 112"/>
                <a:gd name="T3" fmla="*/ 99 h 128"/>
                <a:gd name="T4" fmla="*/ 112 w 112"/>
                <a:gd name="T5" fmla="*/ 1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128">
                  <a:moveTo>
                    <a:pt x="112" y="117"/>
                  </a:moveTo>
                  <a:cubicBezTo>
                    <a:pt x="74" y="128"/>
                    <a:pt x="26" y="117"/>
                    <a:pt x="5" y="99"/>
                  </a:cubicBezTo>
                  <a:cubicBezTo>
                    <a:pt x="0" y="0"/>
                    <a:pt x="93" y="77"/>
                    <a:pt x="112" y="117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241">
              <a:extLst>
                <a:ext uri="{FF2B5EF4-FFF2-40B4-BE49-F238E27FC236}">
                  <a16:creationId xmlns:a16="http://schemas.microsoft.com/office/drawing/2014/main" id="{D2089BFC-20CD-46A5-BE61-75201D49A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" y="2988"/>
              <a:ext cx="115" cy="69"/>
            </a:xfrm>
            <a:custGeom>
              <a:avLst/>
              <a:gdLst>
                <a:gd name="T0" fmla="*/ 99 w 118"/>
                <a:gd name="T1" fmla="*/ 1 h 70"/>
                <a:gd name="T2" fmla="*/ 103 w 118"/>
                <a:gd name="T3" fmla="*/ 61 h 70"/>
                <a:gd name="T4" fmla="*/ 0 w 118"/>
                <a:gd name="T5" fmla="*/ 46 h 70"/>
                <a:gd name="T6" fmla="*/ 99 w 118"/>
                <a:gd name="T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70">
                  <a:moveTo>
                    <a:pt x="99" y="1"/>
                  </a:moveTo>
                  <a:cubicBezTo>
                    <a:pt x="113" y="16"/>
                    <a:pt x="118" y="45"/>
                    <a:pt x="103" y="61"/>
                  </a:cubicBezTo>
                  <a:cubicBezTo>
                    <a:pt x="66" y="70"/>
                    <a:pt x="25" y="59"/>
                    <a:pt x="0" y="46"/>
                  </a:cubicBezTo>
                  <a:cubicBezTo>
                    <a:pt x="26" y="24"/>
                    <a:pt x="49" y="0"/>
                    <a:pt x="99" y="1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242">
              <a:extLst>
                <a:ext uri="{FF2B5EF4-FFF2-40B4-BE49-F238E27FC236}">
                  <a16:creationId xmlns:a16="http://schemas.microsoft.com/office/drawing/2014/main" id="{AF5DE5D1-3CAD-45FB-ADCC-3C00F9AB2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" y="2993"/>
              <a:ext cx="106" cy="125"/>
            </a:xfrm>
            <a:custGeom>
              <a:avLst/>
              <a:gdLst>
                <a:gd name="T0" fmla="*/ 108 w 108"/>
                <a:gd name="T1" fmla="*/ 33 h 127"/>
                <a:gd name="T2" fmla="*/ 0 w 108"/>
                <a:gd name="T3" fmla="*/ 8 h 127"/>
                <a:gd name="T4" fmla="*/ 108 w 108"/>
                <a:gd name="T5" fmla="*/ 3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27">
                  <a:moveTo>
                    <a:pt x="108" y="33"/>
                  </a:moveTo>
                  <a:cubicBezTo>
                    <a:pt x="97" y="127"/>
                    <a:pt x="5" y="38"/>
                    <a:pt x="0" y="8"/>
                  </a:cubicBezTo>
                  <a:cubicBezTo>
                    <a:pt x="37" y="0"/>
                    <a:pt x="91" y="8"/>
                    <a:pt x="108" y="33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243">
              <a:extLst>
                <a:ext uri="{FF2B5EF4-FFF2-40B4-BE49-F238E27FC236}">
                  <a16:creationId xmlns:a16="http://schemas.microsoft.com/office/drawing/2014/main" id="{A9C850B4-005A-4FD6-AC86-A82BD61BD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" y="3018"/>
              <a:ext cx="95" cy="95"/>
            </a:xfrm>
            <a:custGeom>
              <a:avLst/>
              <a:gdLst>
                <a:gd name="T0" fmla="*/ 97 w 97"/>
                <a:gd name="T1" fmla="*/ 97 h 97"/>
                <a:gd name="T2" fmla="*/ 1 w 97"/>
                <a:gd name="T3" fmla="*/ 45 h 97"/>
                <a:gd name="T4" fmla="*/ 57 w 97"/>
                <a:gd name="T5" fmla="*/ 16 h 97"/>
                <a:gd name="T6" fmla="*/ 97 w 97"/>
                <a:gd name="T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97">
                  <a:moveTo>
                    <a:pt x="97" y="97"/>
                  </a:moveTo>
                  <a:cubicBezTo>
                    <a:pt x="66" y="96"/>
                    <a:pt x="3" y="78"/>
                    <a:pt x="1" y="45"/>
                  </a:cubicBezTo>
                  <a:cubicBezTo>
                    <a:pt x="0" y="20"/>
                    <a:pt x="31" y="0"/>
                    <a:pt x="57" y="16"/>
                  </a:cubicBezTo>
                  <a:cubicBezTo>
                    <a:pt x="80" y="30"/>
                    <a:pt x="82" y="77"/>
                    <a:pt x="97" y="97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244">
              <a:extLst>
                <a:ext uri="{FF2B5EF4-FFF2-40B4-BE49-F238E27FC236}">
                  <a16:creationId xmlns:a16="http://schemas.microsoft.com/office/drawing/2014/main" id="{C628BFEA-BE73-4CEB-B17B-48D697C6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" y="3098"/>
              <a:ext cx="145" cy="81"/>
            </a:xfrm>
            <a:custGeom>
              <a:avLst/>
              <a:gdLst>
                <a:gd name="T0" fmla="*/ 92 w 148"/>
                <a:gd name="T1" fmla="*/ 0 h 82"/>
                <a:gd name="T2" fmla="*/ 0 w 148"/>
                <a:gd name="T3" fmla="*/ 63 h 82"/>
                <a:gd name="T4" fmla="*/ 92 w 148"/>
                <a:gd name="T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82">
                  <a:moveTo>
                    <a:pt x="92" y="0"/>
                  </a:moveTo>
                  <a:cubicBezTo>
                    <a:pt x="148" y="52"/>
                    <a:pt x="62" y="82"/>
                    <a:pt x="0" y="63"/>
                  </a:cubicBezTo>
                  <a:cubicBezTo>
                    <a:pt x="24" y="35"/>
                    <a:pt x="40" y="0"/>
                    <a:pt x="92" y="0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245">
              <a:extLst>
                <a:ext uri="{FF2B5EF4-FFF2-40B4-BE49-F238E27FC236}">
                  <a16:creationId xmlns:a16="http://schemas.microsoft.com/office/drawing/2014/main" id="{8492513B-8C8A-4352-8E55-FB8BE0429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" y="3138"/>
              <a:ext cx="120" cy="93"/>
            </a:xfrm>
            <a:custGeom>
              <a:avLst/>
              <a:gdLst>
                <a:gd name="T0" fmla="*/ 122 w 122"/>
                <a:gd name="T1" fmla="*/ 33 h 94"/>
                <a:gd name="T2" fmla="*/ 85 w 122"/>
                <a:gd name="T3" fmla="*/ 66 h 94"/>
                <a:gd name="T4" fmla="*/ 8 w 122"/>
                <a:gd name="T5" fmla="*/ 44 h 94"/>
                <a:gd name="T6" fmla="*/ 122 w 122"/>
                <a:gd name="T7" fmla="*/ 3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94">
                  <a:moveTo>
                    <a:pt x="122" y="33"/>
                  </a:moveTo>
                  <a:cubicBezTo>
                    <a:pt x="111" y="42"/>
                    <a:pt x="101" y="57"/>
                    <a:pt x="85" y="66"/>
                  </a:cubicBezTo>
                  <a:cubicBezTo>
                    <a:pt x="58" y="83"/>
                    <a:pt x="0" y="94"/>
                    <a:pt x="8" y="44"/>
                  </a:cubicBezTo>
                  <a:cubicBezTo>
                    <a:pt x="15" y="0"/>
                    <a:pt x="88" y="22"/>
                    <a:pt x="122" y="33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246">
              <a:extLst>
                <a:ext uri="{FF2B5EF4-FFF2-40B4-BE49-F238E27FC236}">
                  <a16:creationId xmlns:a16="http://schemas.microsoft.com/office/drawing/2014/main" id="{5AF5939C-AD0C-476A-8F54-B74DFA56B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3" y="3160"/>
              <a:ext cx="115" cy="109"/>
            </a:xfrm>
            <a:custGeom>
              <a:avLst/>
              <a:gdLst>
                <a:gd name="T0" fmla="*/ 14 w 118"/>
                <a:gd name="T1" fmla="*/ 111 h 111"/>
                <a:gd name="T2" fmla="*/ 29 w 118"/>
                <a:gd name="T3" fmla="*/ 0 h 111"/>
                <a:gd name="T4" fmla="*/ 14 w 118"/>
                <a:gd name="T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8" h="111">
                  <a:moveTo>
                    <a:pt x="14" y="111"/>
                  </a:moveTo>
                  <a:cubicBezTo>
                    <a:pt x="0" y="81"/>
                    <a:pt x="2" y="12"/>
                    <a:pt x="29" y="0"/>
                  </a:cubicBezTo>
                  <a:cubicBezTo>
                    <a:pt x="118" y="1"/>
                    <a:pt x="48" y="91"/>
                    <a:pt x="14" y="111"/>
                  </a:cubicBezTo>
                  <a:close/>
                </a:path>
              </a:pathLst>
            </a:custGeom>
            <a:grp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9" name="Grupa 38"/>
          <p:cNvGrpSpPr/>
          <p:nvPr/>
        </p:nvGrpSpPr>
        <p:grpSpPr>
          <a:xfrm>
            <a:off x="315911" y="3199196"/>
            <a:ext cx="1023345" cy="976628"/>
            <a:chOff x="921074" y="2254026"/>
            <a:chExt cx="360000" cy="360000"/>
          </a:xfrm>
        </p:grpSpPr>
        <p:sp>
          <p:nvSpPr>
            <p:cNvPr id="40" name="Elipsa 32"/>
            <p:cNvSpPr/>
            <p:nvPr/>
          </p:nvSpPr>
          <p:spPr>
            <a:xfrm>
              <a:off x="921074" y="2254026"/>
              <a:ext cx="360000" cy="3600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00"/>
            </a:p>
          </p:txBody>
        </p:sp>
        <p:grpSp>
          <p:nvGrpSpPr>
            <p:cNvPr id="41" name="Grupa 40"/>
            <p:cNvGrpSpPr/>
            <p:nvPr/>
          </p:nvGrpSpPr>
          <p:grpSpPr>
            <a:xfrm>
              <a:off x="988114" y="2345600"/>
              <a:ext cx="224077" cy="176852"/>
              <a:chOff x="2740025" y="2560638"/>
              <a:chExt cx="476250" cy="404812"/>
            </a:xfrm>
            <a:solidFill>
              <a:schemeClr val="bg1"/>
            </a:solidFill>
          </p:grpSpPr>
          <p:sp>
            <p:nvSpPr>
              <p:cNvPr id="42" name="Freeform 61"/>
              <p:cNvSpPr>
                <a:spLocks noEditPoints="1"/>
              </p:cNvSpPr>
              <p:nvPr/>
            </p:nvSpPr>
            <p:spPr bwMode="auto">
              <a:xfrm>
                <a:off x="2740025" y="2806700"/>
                <a:ext cx="476250" cy="50800"/>
              </a:xfrm>
              <a:custGeom>
                <a:avLst/>
                <a:gdLst>
                  <a:gd name="T0" fmla="*/ 1883 w 1985"/>
                  <a:gd name="T1" fmla="*/ 214 h 214"/>
                  <a:gd name="T2" fmla="*/ 101 w 1985"/>
                  <a:gd name="T3" fmla="*/ 214 h 214"/>
                  <a:gd name="T4" fmla="*/ 0 w 1985"/>
                  <a:gd name="T5" fmla="*/ 112 h 214"/>
                  <a:gd name="T6" fmla="*/ 0 w 1985"/>
                  <a:gd name="T7" fmla="*/ 28 h 214"/>
                  <a:gd name="T8" fmla="*/ 28 w 1985"/>
                  <a:gd name="T9" fmla="*/ 0 h 214"/>
                  <a:gd name="T10" fmla="*/ 1957 w 1985"/>
                  <a:gd name="T11" fmla="*/ 0 h 214"/>
                  <a:gd name="T12" fmla="*/ 1985 w 1985"/>
                  <a:gd name="T13" fmla="*/ 28 h 214"/>
                  <a:gd name="T14" fmla="*/ 1985 w 1985"/>
                  <a:gd name="T15" fmla="*/ 112 h 214"/>
                  <a:gd name="T16" fmla="*/ 1883 w 1985"/>
                  <a:gd name="T17" fmla="*/ 214 h 214"/>
                  <a:gd name="T18" fmla="*/ 56 w 1985"/>
                  <a:gd name="T19" fmla="*/ 56 h 214"/>
                  <a:gd name="T20" fmla="*/ 56 w 1985"/>
                  <a:gd name="T21" fmla="*/ 112 h 214"/>
                  <a:gd name="T22" fmla="*/ 101 w 1985"/>
                  <a:gd name="T23" fmla="*/ 158 h 214"/>
                  <a:gd name="T24" fmla="*/ 1883 w 1985"/>
                  <a:gd name="T25" fmla="*/ 158 h 214"/>
                  <a:gd name="T26" fmla="*/ 1929 w 1985"/>
                  <a:gd name="T27" fmla="*/ 112 h 214"/>
                  <a:gd name="T28" fmla="*/ 1929 w 1985"/>
                  <a:gd name="T29" fmla="*/ 56 h 214"/>
                  <a:gd name="T30" fmla="*/ 56 w 1985"/>
                  <a:gd name="T31" fmla="*/ 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5" h="214">
                    <a:moveTo>
                      <a:pt x="1883" y="214"/>
                    </a:moveTo>
                    <a:cubicBezTo>
                      <a:pt x="101" y="214"/>
                      <a:pt x="101" y="214"/>
                      <a:pt x="101" y="214"/>
                    </a:cubicBezTo>
                    <a:cubicBezTo>
                      <a:pt x="45" y="214"/>
                      <a:pt x="0" y="168"/>
                      <a:pt x="0" y="11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2"/>
                      <a:pt x="12" y="0"/>
                      <a:pt x="28" y="0"/>
                    </a:cubicBezTo>
                    <a:cubicBezTo>
                      <a:pt x="1957" y="0"/>
                      <a:pt x="1957" y="0"/>
                      <a:pt x="1957" y="0"/>
                    </a:cubicBezTo>
                    <a:cubicBezTo>
                      <a:pt x="1972" y="0"/>
                      <a:pt x="1985" y="12"/>
                      <a:pt x="1985" y="28"/>
                    </a:cubicBezTo>
                    <a:cubicBezTo>
                      <a:pt x="1985" y="112"/>
                      <a:pt x="1985" y="112"/>
                      <a:pt x="1985" y="112"/>
                    </a:cubicBezTo>
                    <a:cubicBezTo>
                      <a:pt x="1985" y="168"/>
                      <a:pt x="1939" y="214"/>
                      <a:pt x="1883" y="214"/>
                    </a:cubicBezTo>
                    <a:close/>
                    <a:moveTo>
                      <a:pt x="56" y="56"/>
                    </a:move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137"/>
                      <a:pt x="76" y="158"/>
                      <a:pt x="101" y="158"/>
                    </a:cubicBezTo>
                    <a:cubicBezTo>
                      <a:pt x="1883" y="158"/>
                      <a:pt x="1883" y="158"/>
                      <a:pt x="1883" y="158"/>
                    </a:cubicBezTo>
                    <a:cubicBezTo>
                      <a:pt x="1909" y="158"/>
                      <a:pt x="1929" y="137"/>
                      <a:pt x="1929" y="112"/>
                    </a:cubicBezTo>
                    <a:cubicBezTo>
                      <a:pt x="1929" y="56"/>
                      <a:pt x="1929" y="56"/>
                      <a:pt x="1929" y="56"/>
                    </a:cubicBezTo>
                    <a:lnTo>
                      <a:pt x="56" y="5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3" name="Freeform 62"/>
              <p:cNvSpPr>
                <a:spLocks noEditPoints="1"/>
              </p:cNvSpPr>
              <p:nvPr/>
            </p:nvSpPr>
            <p:spPr bwMode="auto">
              <a:xfrm>
                <a:off x="2849563" y="2844800"/>
                <a:ext cx="257175" cy="120650"/>
              </a:xfrm>
              <a:custGeom>
                <a:avLst/>
                <a:gdLst>
                  <a:gd name="T0" fmla="*/ 1039 w 1067"/>
                  <a:gd name="T1" fmla="*/ 506 h 506"/>
                  <a:gd name="T2" fmla="*/ 28 w 1067"/>
                  <a:gd name="T3" fmla="*/ 506 h 506"/>
                  <a:gd name="T4" fmla="*/ 0 w 1067"/>
                  <a:gd name="T5" fmla="*/ 478 h 506"/>
                  <a:gd name="T6" fmla="*/ 0 w 1067"/>
                  <a:gd name="T7" fmla="*/ 391 h 506"/>
                  <a:gd name="T8" fmla="*/ 19 w 1067"/>
                  <a:gd name="T9" fmla="*/ 364 h 506"/>
                  <a:gd name="T10" fmla="*/ 273 w 1067"/>
                  <a:gd name="T11" fmla="*/ 278 h 506"/>
                  <a:gd name="T12" fmla="*/ 309 w 1067"/>
                  <a:gd name="T13" fmla="*/ 24 h 506"/>
                  <a:gd name="T14" fmla="*/ 337 w 1067"/>
                  <a:gd name="T15" fmla="*/ 0 h 506"/>
                  <a:gd name="T16" fmla="*/ 730 w 1067"/>
                  <a:gd name="T17" fmla="*/ 0 h 506"/>
                  <a:gd name="T18" fmla="*/ 757 w 1067"/>
                  <a:gd name="T19" fmla="*/ 24 h 506"/>
                  <a:gd name="T20" fmla="*/ 794 w 1067"/>
                  <a:gd name="T21" fmla="*/ 278 h 506"/>
                  <a:gd name="T22" fmla="*/ 1048 w 1067"/>
                  <a:gd name="T23" fmla="*/ 364 h 506"/>
                  <a:gd name="T24" fmla="*/ 1067 w 1067"/>
                  <a:gd name="T25" fmla="*/ 391 h 506"/>
                  <a:gd name="T26" fmla="*/ 1067 w 1067"/>
                  <a:gd name="T27" fmla="*/ 478 h 506"/>
                  <a:gd name="T28" fmla="*/ 1039 w 1067"/>
                  <a:gd name="T29" fmla="*/ 506 h 506"/>
                  <a:gd name="T30" fmla="*/ 56 w 1067"/>
                  <a:gd name="T31" fmla="*/ 450 h 506"/>
                  <a:gd name="T32" fmla="*/ 1011 w 1067"/>
                  <a:gd name="T33" fmla="*/ 450 h 506"/>
                  <a:gd name="T34" fmla="*/ 1011 w 1067"/>
                  <a:gd name="T35" fmla="*/ 411 h 506"/>
                  <a:gd name="T36" fmla="*/ 759 w 1067"/>
                  <a:gd name="T37" fmla="*/ 326 h 506"/>
                  <a:gd name="T38" fmla="*/ 741 w 1067"/>
                  <a:gd name="T39" fmla="*/ 303 h 506"/>
                  <a:gd name="T40" fmla="*/ 705 w 1067"/>
                  <a:gd name="T41" fmla="*/ 56 h 506"/>
                  <a:gd name="T42" fmla="*/ 361 w 1067"/>
                  <a:gd name="T43" fmla="*/ 56 h 506"/>
                  <a:gd name="T44" fmla="*/ 326 w 1067"/>
                  <a:gd name="T45" fmla="*/ 303 h 506"/>
                  <a:gd name="T46" fmla="*/ 307 w 1067"/>
                  <a:gd name="T47" fmla="*/ 326 h 506"/>
                  <a:gd name="T48" fmla="*/ 56 w 1067"/>
                  <a:gd name="T49" fmla="*/ 411 h 506"/>
                  <a:gd name="T50" fmla="*/ 56 w 1067"/>
                  <a:gd name="T51" fmla="*/ 45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67" h="506">
                    <a:moveTo>
                      <a:pt x="1039" y="506"/>
                    </a:moveTo>
                    <a:cubicBezTo>
                      <a:pt x="28" y="506"/>
                      <a:pt x="28" y="506"/>
                      <a:pt x="28" y="506"/>
                    </a:cubicBezTo>
                    <a:cubicBezTo>
                      <a:pt x="13" y="506"/>
                      <a:pt x="0" y="493"/>
                      <a:pt x="0" y="478"/>
                    </a:cubicBezTo>
                    <a:cubicBezTo>
                      <a:pt x="0" y="391"/>
                      <a:pt x="0" y="391"/>
                      <a:pt x="0" y="391"/>
                    </a:cubicBezTo>
                    <a:cubicBezTo>
                      <a:pt x="0" y="379"/>
                      <a:pt x="8" y="368"/>
                      <a:pt x="19" y="364"/>
                    </a:cubicBezTo>
                    <a:cubicBezTo>
                      <a:pt x="273" y="278"/>
                      <a:pt x="273" y="278"/>
                      <a:pt x="273" y="278"/>
                    </a:cubicBezTo>
                    <a:cubicBezTo>
                      <a:pt x="309" y="24"/>
                      <a:pt x="309" y="24"/>
                      <a:pt x="309" y="24"/>
                    </a:cubicBezTo>
                    <a:cubicBezTo>
                      <a:pt x="311" y="10"/>
                      <a:pt x="323" y="0"/>
                      <a:pt x="337" y="0"/>
                    </a:cubicBezTo>
                    <a:cubicBezTo>
                      <a:pt x="730" y="0"/>
                      <a:pt x="730" y="0"/>
                      <a:pt x="730" y="0"/>
                    </a:cubicBezTo>
                    <a:cubicBezTo>
                      <a:pt x="744" y="0"/>
                      <a:pt x="755" y="10"/>
                      <a:pt x="757" y="24"/>
                    </a:cubicBezTo>
                    <a:cubicBezTo>
                      <a:pt x="794" y="278"/>
                      <a:pt x="794" y="278"/>
                      <a:pt x="794" y="278"/>
                    </a:cubicBezTo>
                    <a:cubicBezTo>
                      <a:pt x="1048" y="364"/>
                      <a:pt x="1048" y="364"/>
                      <a:pt x="1048" y="364"/>
                    </a:cubicBezTo>
                    <a:cubicBezTo>
                      <a:pt x="1059" y="368"/>
                      <a:pt x="1067" y="379"/>
                      <a:pt x="1067" y="391"/>
                    </a:cubicBezTo>
                    <a:cubicBezTo>
                      <a:pt x="1067" y="478"/>
                      <a:pt x="1067" y="478"/>
                      <a:pt x="1067" y="478"/>
                    </a:cubicBezTo>
                    <a:cubicBezTo>
                      <a:pt x="1067" y="493"/>
                      <a:pt x="1054" y="506"/>
                      <a:pt x="1039" y="506"/>
                    </a:cubicBezTo>
                    <a:close/>
                    <a:moveTo>
                      <a:pt x="56" y="450"/>
                    </a:moveTo>
                    <a:cubicBezTo>
                      <a:pt x="1011" y="450"/>
                      <a:pt x="1011" y="450"/>
                      <a:pt x="1011" y="450"/>
                    </a:cubicBezTo>
                    <a:cubicBezTo>
                      <a:pt x="1011" y="411"/>
                      <a:pt x="1011" y="411"/>
                      <a:pt x="1011" y="411"/>
                    </a:cubicBezTo>
                    <a:cubicBezTo>
                      <a:pt x="759" y="326"/>
                      <a:pt x="759" y="326"/>
                      <a:pt x="759" y="326"/>
                    </a:cubicBezTo>
                    <a:cubicBezTo>
                      <a:pt x="749" y="322"/>
                      <a:pt x="742" y="314"/>
                      <a:pt x="741" y="303"/>
                    </a:cubicBezTo>
                    <a:cubicBezTo>
                      <a:pt x="705" y="56"/>
                      <a:pt x="705" y="56"/>
                      <a:pt x="705" y="56"/>
                    </a:cubicBezTo>
                    <a:cubicBezTo>
                      <a:pt x="361" y="56"/>
                      <a:pt x="361" y="56"/>
                      <a:pt x="361" y="56"/>
                    </a:cubicBezTo>
                    <a:cubicBezTo>
                      <a:pt x="326" y="303"/>
                      <a:pt x="326" y="303"/>
                      <a:pt x="326" y="303"/>
                    </a:cubicBezTo>
                    <a:cubicBezTo>
                      <a:pt x="325" y="314"/>
                      <a:pt x="317" y="322"/>
                      <a:pt x="307" y="326"/>
                    </a:cubicBezTo>
                    <a:cubicBezTo>
                      <a:pt x="56" y="411"/>
                      <a:pt x="56" y="411"/>
                      <a:pt x="56" y="411"/>
                    </a:cubicBezTo>
                    <a:lnTo>
                      <a:pt x="56" y="45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4" name="Freeform 63"/>
              <p:cNvSpPr>
                <a:spLocks noEditPoints="1"/>
              </p:cNvSpPr>
              <p:nvPr/>
            </p:nvSpPr>
            <p:spPr bwMode="auto">
              <a:xfrm>
                <a:off x="2740025" y="2560638"/>
                <a:ext cx="476250" cy="258763"/>
              </a:xfrm>
              <a:custGeom>
                <a:avLst/>
                <a:gdLst>
                  <a:gd name="T0" fmla="*/ 1958 w 1987"/>
                  <a:gd name="T1" fmla="*/ 1075 h 1075"/>
                  <a:gd name="T2" fmla="*/ 29 w 1987"/>
                  <a:gd name="T3" fmla="*/ 1075 h 1075"/>
                  <a:gd name="T4" fmla="*/ 7 w 1987"/>
                  <a:gd name="T5" fmla="*/ 1064 h 1075"/>
                  <a:gd name="T6" fmla="*/ 1 w 1987"/>
                  <a:gd name="T7" fmla="*/ 1041 h 1075"/>
                  <a:gd name="T8" fmla="*/ 192 w 1987"/>
                  <a:gd name="T9" fmla="*/ 109 h 1075"/>
                  <a:gd name="T10" fmla="*/ 325 w 1987"/>
                  <a:gd name="T11" fmla="*/ 0 h 1075"/>
                  <a:gd name="T12" fmla="*/ 1662 w 1987"/>
                  <a:gd name="T13" fmla="*/ 0 h 1075"/>
                  <a:gd name="T14" fmla="*/ 1795 w 1987"/>
                  <a:gd name="T15" fmla="*/ 109 h 1075"/>
                  <a:gd name="T16" fmla="*/ 1985 w 1987"/>
                  <a:gd name="T17" fmla="*/ 1041 h 1075"/>
                  <a:gd name="T18" fmla="*/ 1980 w 1987"/>
                  <a:gd name="T19" fmla="*/ 1064 h 1075"/>
                  <a:gd name="T20" fmla="*/ 1958 w 1987"/>
                  <a:gd name="T21" fmla="*/ 1075 h 1075"/>
                  <a:gd name="T22" fmla="*/ 63 w 1987"/>
                  <a:gd name="T23" fmla="*/ 1019 h 1075"/>
                  <a:gd name="T24" fmla="*/ 1924 w 1987"/>
                  <a:gd name="T25" fmla="*/ 1019 h 1075"/>
                  <a:gd name="T26" fmla="*/ 1740 w 1987"/>
                  <a:gd name="T27" fmla="*/ 120 h 1075"/>
                  <a:gd name="T28" fmla="*/ 1662 w 1987"/>
                  <a:gd name="T29" fmla="*/ 56 h 1075"/>
                  <a:gd name="T30" fmla="*/ 325 w 1987"/>
                  <a:gd name="T31" fmla="*/ 56 h 1075"/>
                  <a:gd name="T32" fmla="*/ 246 w 1987"/>
                  <a:gd name="T33" fmla="*/ 120 h 1075"/>
                  <a:gd name="T34" fmla="*/ 63 w 1987"/>
                  <a:gd name="T35" fmla="*/ 1019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87" h="1075">
                    <a:moveTo>
                      <a:pt x="1958" y="1075"/>
                    </a:moveTo>
                    <a:cubicBezTo>
                      <a:pt x="29" y="1075"/>
                      <a:pt x="29" y="1075"/>
                      <a:pt x="29" y="1075"/>
                    </a:cubicBezTo>
                    <a:cubicBezTo>
                      <a:pt x="20" y="1075"/>
                      <a:pt x="12" y="1071"/>
                      <a:pt x="7" y="1064"/>
                    </a:cubicBezTo>
                    <a:cubicBezTo>
                      <a:pt x="2" y="1058"/>
                      <a:pt x="0" y="1049"/>
                      <a:pt x="1" y="1041"/>
                    </a:cubicBezTo>
                    <a:cubicBezTo>
                      <a:pt x="192" y="109"/>
                      <a:pt x="192" y="109"/>
                      <a:pt x="192" y="109"/>
                    </a:cubicBezTo>
                    <a:cubicBezTo>
                      <a:pt x="204" y="46"/>
                      <a:pt x="261" y="0"/>
                      <a:pt x="325" y="0"/>
                    </a:cubicBezTo>
                    <a:cubicBezTo>
                      <a:pt x="1662" y="0"/>
                      <a:pt x="1662" y="0"/>
                      <a:pt x="1662" y="0"/>
                    </a:cubicBezTo>
                    <a:cubicBezTo>
                      <a:pt x="1726" y="0"/>
                      <a:pt x="1782" y="46"/>
                      <a:pt x="1795" y="109"/>
                    </a:cubicBezTo>
                    <a:cubicBezTo>
                      <a:pt x="1985" y="1041"/>
                      <a:pt x="1985" y="1041"/>
                      <a:pt x="1985" y="1041"/>
                    </a:cubicBezTo>
                    <a:cubicBezTo>
                      <a:pt x="1987" y="1049"/>
                      <a:pt x="1985" y="1058"/>
                      <a:pt x="1980" y="1064"/>
                    </a:cubicBezTo>
                    <a:cubicBezTo>
                      <a:pt x="1974" y="1071"/>
                      <a:pt x="1966" y="1075"/>
                      <a:pt x="1958" y="1075"/>
                    </a:cubicBezTo>
                    <a:close/>
                    <a:moveTo>
                      <a:pt x="63" y="1019"/>
                    </a:moveTo>
                    <a:cubicBezTo>
                      <a:pt x="1924" y="1019"/>
                      <a:pt x="1924" y="1019"/>
                      <a:pt x="1924" y="1019"/>
                    </a:cubicBezTo>
                    <a:cubicBezTo>
                      <a:pt x="1740" y="120"/>
                      <a:pt x="1740" y="120"/>
                      <a:pt x="1740" y="120"/>
                    </a:cubicBezTo>
                    <a:cubicBezTo>
                      <a:pt x="1733" y="83"/>
                      <a:pt x="1700" y="56"/>
                      <a:pt x="1662" y="56"/>
                    </a:cubicBezTo>
                    <a:cubicBezTo>
                      <a:pt x="325" y="56"/>
                      <a:pt x="325" y="56"/>
                      <a:pt x="325" y="56"/>
                    </a:cubicBezTo>
                    <a:cubicBezTo>
                      <a:pt x="287" y="56"/>
                      <a:pt x="254" y="83"/>
                      <a:pt x="246" y="120"/>
                    </a:cubicBezTo>
                    <a:lnTo>
                      <a:pt x="63" y="1019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FF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5" name="Freeform 64"/>
              <p:cNvSpPr>
                <a:spLocks/>
              </p:cNvSpPr>
              <p:nvPr/>
            </p:nvSpPr>
            <p:spPr bwMode="auto">
              <a:xfrm>
                <a:off x="2851150" y="2560638"/>
                <a:ext cx="41275" cy="258763"/>
              </a:xfrm>
              <a:custGeom>
                <a:avLst/>
                <a:gdLst>
                  <a:gd name="T0" fmla="*/ 30 w 177"/>
                  <a:gd name="T1" fmla="*/ 1077 h 1077"/>
                  <a:gd name="T2" fmla="*/ 27 w 177"/>
                  <a:gd name="T3" fmla="*/ 1076 h 1077"/>
                  <a:gd name="T4" fmla="*/ 2 w 177"/>
                  <a:gd name="T5" fmla="*/ 1045 h 1077"/>
                  <a:gd name="T6" fmla="*/ 120 w 177"/>
                  <a:gd name="T7" fmla="*/ 27 h 1077"/>
                  <a:gd name="T8" fmla="*/ 151 w 177"/>
                  <a:gd name="T9" fmla="*/ 2 h 1077"/>
                  <a:gd name="T10" fmla="*/ 175 w 177"/>
                  <a:gd name="T11" fmla="*/ 33 h 1077"/>
                  <a:gd name="T12" fmla="*/ 58 w 177"/>
                  <a:gd name="T13" fmla="*/ 1052 h 1077"/>
                  <a:gd name="T14" fmla="*/ 30 w 177"/>
                  <a:gd name="T1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7" h="1077">
                    <a:moveTo>
                      <a:pt x="30" y="1077"/>
                    </a:moveTo>
                    <a:cubicBezTo>
                      <a:pt x="29" y="1077"/>
                      <a:pt x="28" y="1077"/>
                      <a:pt x="27" y="1076"/>
                    </a:cubicBezTo>
                    <a:cubicBezTo>
                      <a:pt x="11" y="1075"/>
                      <a:pt x="0" y="1061"/>
                      <a:pt x="2" y="1045"/>
                    </a:cubicBezTo>
                    <a:cubicBezTo>
                      <a:pt x="120" y="27"/>
                      <a:pt x="120" y="27"/>
                      <a:pt x="120" y="27"/>
                    </a:cubicBezTo>
                    <a:cubicBezTo>
                      <a:pt x="122" y="11"/>
                      <a:pt x="135" y="0"/>
                      <a:pt x="151" y="2"/>
                    </a:cubicBezTo>
                    <a:cubicBezTo>
                      <a:pt x="166" y="4"/>
                      <a:pt x="177" y="18"/>
                      <a:pt x="175" y="33"/>
                    </a:cubicBezTo>
                    <a:cubicBezTo>
                      <a:pt x="58" y="1052"/>
                      <a:pt x="58" y="1052"/>
                      <a:pt x="58" y="1052"/>
                    </a:cubicBezTo>
                    <a:cubicBezTo>
                      <a:pt x="56" y="1066"/>
                      <a:pt x="44" y="1077"/>
                      <a:pt x="30" y="1077"/>
                    </a:cubicBezTo>
                    <a:close/>
                  </a:path>
                </a:pathLst>
              </a:custGeom>
              <a:grpFill/>
              <a:ln w="6350" cmpd="sng">
                <a:solidFill>
                  <a:srgbClr val="FF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6" name="Freeform 65"/>
              <p:cNvSpPr>
                <a:spLocks/>
              </p:cNvSpPr>
              <p:nvPr/>
            </p:nvSpPr>
            <p:spPr bwMode="auto">
              <a:xfrm>
                <a:off x="2971800" y="2560638"/>
                <a:ext cx="12700" cy="258763"/>
              </a:xfrm>
              <a:custGeom>
                <a:avLst/>
                <a:gdLst>
                  <a:gd name="T0" fmla="*/ 28 w 56"/>
                  <a:gd name="T1" fmla="*/ 1075 h 1075"/>
                  <a:gd name="T2" fmla="*/ 0 w 56"/>
                  <a:gd name="T3" fmla="*/ 1047 h 1075"/>
                  <a:gd name="T4" fmla="*/ 0 w 56"/>
                  <a:gd name="T5" fmla="*/ 28 h 1075"/>
                  <a:gd name="T6" fmla="*/ 28 w 56"/>
                  <a:gd name="T7" fmla="*/ 0 h 1075"/>
                  <a:gd name="T8" fmla="*/ 56 w 56"/>
                  <a:gd name="T9" fmla="*/ 28 h 1075"/>
                  <a:gd name="T10" fmla="*/ 56 w 56"/>
                  <a:gd name="T11" fmla="*/ 1047 h 1075"/>
                  <a:gd name="T12" fmla="*/ 28 w 56"/>
                  <a:gd name="T13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075">
                    <a:moveTo>
                      <a:pt x="28" y="1075"/>
                    </a:moveTo>
                    <a:cubicBezTo>
                      <a:pt x="13" y="1075"/>
                      <a:pt x="0" y="1062"/>
                      <a:pt x="0" y="104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44" y="0"/>
                      <a:pt x="56" y="13"/>
                      <a:pt x="56" y="28"/>
                    </a:cubicBezTo>
                    <a:cubicBezTo>
                      <a:pt x="56" y="1047"/>
                      <a:pt x="56" y="1047"/>
                      <a:pt x="56" y="1047"/>
                    </a:cubicBezTo>
                    <a:cubicBezTo>
                      <a:pt x="56" y="1062"/>
                      <a:pt x="44" y="1075"/>
                      <a:pt x="28" y="1075"/>
                    </a:cubicBezTo>
                    <a:close/>
                  </a:path>
                </a:pathLst>
              </a:custGeom>
              <a:grpFill/>
              <a:ln w="6350" cmpd="sng">
                <a:solidFill>
                  <a:srgbClr val="FF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7" name="Freeform 66"/>
              <p:cNvSpPr>
                <a:spLocks/>
              </p:cNvSpPr>
              <p:nvPr/>
            </p:nvSpPr>
            <p:spPr bwMode="auto">
              <a:xfrm>
                <a:off x="3062288" y="2560638"/>
                <a:ext cx="42863" cy="258763"/>
              </a:xfrm>
              <a:custGeom>
                <a:avLst/>
                <a:gdLst>
                  <a:gd name="T0" fmla="*/ 147 w 177"/>
                  <a:gd name="T1" fmla="*/ 1077 h 1077"/>
                  <a:gd name="T2" fmla="*/ 119 w 177"/>
                  <a:gd name="T3" fmla="*/ 1052 h 1077"/>
                  <a:gd name="T4" fmla="*/ 2 w 177"/>
                  <a:gd name="T5" fmla="*/ 33 h 1077"/>
                  <a:gd name="T6" fmla="*/ 26 w 177"/>
                  <a:gd name="T7" fmla="*/ 2 h 1077"/>
                  <a:gd name="T8" fmla="*/ 57 w 177"/>
                  <a:gd name="T9" fmla="*/ 27 h 1077"/>
                  <a:gd name="T10" fmla="*/ 175 w 177"/>
                  <a:gd name="T11" fmla="*/ 1045 h 1077"/>
                  <a:gd name="T12" fmla="*/ 150 w 177"/>
                  <a:gd name="T13" fmla="*/ 1076 h 1077"/>
                  <a:gd name="T14" fmla="*/ 147 w 177"/>
                  <a:gd name="T15" fmla="*/ 1077 h 1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7" h="1077">
                    <a:moveTo>
                      <a:pt x="147" y="1077"/>
                    </a:moveTo>
                    <a:cubicBezTo>
                      <a:pt x="133" y="1077"/>
                      <a:pt x="121" y="1066"/>
                      <a:pt x="119" y="105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18"/>
                      <a:pt x="11" y="4"/>
                      <a:pt x="26" y="2"/>
                    </a:cubicBezTo>
                    <a:cubicBezTo>
                      <a:pt x="42" y="0"/>
                      <a:pt x="55" y="11"/>
                      <a:pt x="57" y="27"/>
                    </a:cubicBezTo>
                    <a:cubicBezTo>
                      <a:pt x="175" y="1045"/>
                      <a:pt x="175" y="1045"/>
                      <a:pt x="175" y="1045"/>
                    </a:cubicBezTo>
                    <a:cubicBezTo>
                      <a:pt x="177" y="1061"/>
                      <a:pt x="166" y="1075"/>
                      <a:pt x="150" y="1076"/>
                    </a:cubicBezTo>
                    <a:cubicBezTo>
                      <a:pt x="149" y="1077"/>
                      <a:pt x="148" y="1077"/>
                      <a:pt x="147" y="1077"/>
                    </a:cubicBezTo>
                    <a:close/>
                  </a:path>
                </a:pathLst>
              </a:custGeom>
              <a:grpFill/>
              <a:ln w="6350" cmpd="sng">
                <a:solidFill>
                  <a:srgbClr val="FF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9" name="Freeform 67"/>
              <p:cNvSpPr>
                <a:spLocks/>
              </p:cNvSpPr>
              <p:nvPr/>
            </p:nvSpPr>
            <p:spPr bwMode="auto">
              <a:xfrm>
                <a:off x="2760662" y="2713039"/>
                <a:ext cx="433387" cy="14288"/>
              </a:xfrm>
              <a:custGeom>
                <a:avLst/>
                <a:gdLst>
                  <a:gd name="T0" fmla="*/ 1780 w 1808"/>
                  <a:gd name="T1" fmla="*/ 56 h 56"/>
                  <a:gd name="T2" fmla="*/ 28 w 1808"/>
                  <a:gd name="T3" fmla="*/ 56 h 56"/>
                  <a:gd name="T4" fmla="*/ 0 w 1808"/>
                  <a:gd name="T5" fmla="*/ 28 h 56"/>
                  <a:gd name="T6" fmla="*/ 28 w 1808"/>
                  <a:gd name="T7" fmla="*/ 0 h 56"/>
                  <a:gd name="T8" fmla="*/ 1780 w 1808"/>
                  <a:gd name="T9" fmla="*/ 0 h 56"/>
                  <a:gd name="T10" fmla="*/ 1808 w 1808"/>
                  <a:gd name="T11" fmla="*/ 28 h 56"/>
                  <a:gd name="T12" fmla="*/ 1780 w 1808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8" h="56">
                    <a:moveTo>
                      <a:pt x="1780" y="56"/>
                    </a:move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4"/>
                      <a:pt x="0" y="28"/>
                    </a:cubicBezTo>
                    <a:cubicBezTo>
                      <a:pt x="0" y="13"/>
                      <a:pt x="13" y="0"/>
                      <a:pt x="28" y="0"/>
                    </a:cubicBezTo>
                    <a:cubicBezTo>
                      <a:pt x="1780" y="0"/>
                      <a:pt x="1780" y="0"/>
                      <a:pt x="1780" y="0"/>
                    </a:cubicBezTo>
                    <a:cubicBezTo>
                      <a:pt x="1796" y="0"/>
                      <a:pt x="1808" y="13"/>
                      <a:pt x="1808" y="28"/>
                    </a:cubicBezTo>
                    <a:cubicBezTo>
                      <a:pt x="1808" y="44"/>
                      <a:pt x="1796" y="56"/>
                      <a:pt x="1780" y="56"/>
                    </a:cubicBezTo>
                    <a:close/>
                  </a:path>
                </a:pathLst>
              </a:custGeom>
              <a:grpFill/>
              <a:ln w="6350" cmpd="sng">
                <a:solidFill>
                  <a:srgbClr val="FF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2" name="Freeform 68"/>
              <p:cNvSpPr>
                <a:spLocks/>
              </p:cNvSpPr>
              <p:nvPr/>
            </p:nvSpPr>
            <p:spPr bwMode="auto">
              <a:xfrm>
                <a:off x="2779713" y="2632075"/>
                <a:ext cx="395288" cy="12700"/>
              </a:xfrm>
              <a:custGeom>
                <a:avLst/>
                <a:gdLst>
                  <a:gd name="T0" fmla="*/ 1620 w 1648"/>
                  <a:gd name="T1" fmla="*/ 56 h 56"/>
                  <a:gd name="T2" fmla="*/ 28 w 1648"/>
                  <a:gd name="T3" fmla="*/ 56 h 56"/>
                  <a:gd name="T4" fmla="*/ 0 w 1648"/>
                  <a:gd name="T5" fmla="*/ 28 h 56"/>
                  <a:gd name="T6" fmla="*/ 28 w 1648"/>
                  <a:gd name="T7" fmla="*/ 0 h 56"/>
                  <a:gd name="T8" fmla="*/ 1620 w 1648"/>
                  <a:gd name="T9" fmla="*/ 0 h 56"/>
                  <a:gd name="T10" fmla="*/ 1648 w 1648"/>
                  <a:gd name="T11" fmla="*/ 28 h 56"/>
                  <a:gd name="T12" fmla="*/ 1620 w 1648"/>
                  <a:gd name="T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8" h="56">
                    <a:moveTo>
                      <a:pt x="1620" y="56"/>
                    </a:move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12"/>
                      <a:pt x="13" y="0"/>
                      <a:pt x="28" y="0"/>
                    </a:cubicBezTo>
                    <a:cubicBezTo>
                      <a:pt x="1620" y="0"/>
                      <a:pt x="1620" y="0"/>
                      <a:pt x="1620" y="0"/>
                    </a:cubicBezTo>
                    <a:cubicBezTo>
                      <a:pt x="1636" y="0"/>
                      <a:pt x="1648" y="12"/>
                      <a:pt x="1648" y="28"/>
                    </a:cubicBezTo>
                    <a:cubicBezTo>
                      <a:pt x="1648" y="43"/>
                      <a:pt x="1636" y="56"/>
                      <a:pt x="1620" y="56"/>
                    </a:cubicBezTo>
                    <a:close/>
                  </a:path>
                </a:pathLst>
              </a:custGeom>
              <a:grpFill/>
              <a:ln w="6350" cmpd="sng">
                <a:solidFill>
                  <a:srgbClr val="FF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67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01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Polityka Energetyczna Polski do 2040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0" y="457200"/>
            <a:ext cx="457200" cy="334963"/>
          </a:xfrm>
          <a:prstGeom prst="rect">
            <a:avLst/>
          </a:prstGeom>
          <a:gradFill>
            <a:gsLst>
              <a:gs pos="0">
                <a:srgbClr val="EF7F00"/>
              </a:gs>
              <a:gs pos="59000">
                <a:srgbClr val="EF7F00"/>
              </a:gs>
              <a:gs pos="100000">
                <a:schemeClr val="bg2"/>
              </a:gs>
            </a:gsLst>
            <a:lin ang="10800000" scaled="1"/>
          </a:gradFill>
        </p:spPr>
        <p:txBody>
          <a:bodyPr/>
          <a:lstStyle/>
          <a:p>
            <a:pPr algn="r">
              <a:defRPr/>
            </a:pPr>
            <a:fld id="{159154E5-4CFE-48B0-B31B-A2D78F56E4D0}" type="slidenum">
              <a:rPr lang="pl-PL" sz="1400" b="1" smtClean="0">
                <a:solidFill>
                  <a:schemeClr val="bg1"/>
                </a:solidFill>
              </a:rPr>
              <a:pPr algn="r">
                <a:defRPr/>
              </a:pPr>
              <a:t>9</a:t>
            </a:fld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67" y="6107807"/>
            <a:ext cx="2195519" cy="75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ymbol zastępczy tekstu 5"/>
          <p:cNvSpPr>
            <a:spLocks noGrp="1"/>
          </p:cNvSpPr>
          <p:nvPr>
            <p:ph type="body" idx="4294967295"/>
          </p:nvPr>
        </p:nvSpPr>
        <p:spPr>
          <a:xfrm>
            <a:off x="323527" y="1017667"/>
            <a:ext cx="8424937" cy="15472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pl-PL" sz="2000" b="0" dirty="0" smtClean="0"/>
              <a:t>PEP2040 to strategia </a:t>
            </a:r>
            <a:r>
              <a:rPr lang="pl-PL" sz="2000" b="0" dirty="0"/>
              <a:t>państwa w zakresie </a:t>
            </a:r>
            <a:r>
              <a:rPr lang="pl-PL" sz="2000" b="0" dirty="0" smtClean="0"/>
              <a:t>energetyki,</a:t>
            </a:r>
            <a:r>
              <a:rPr lang="pl-PL" sz="2000" b="0" dirty="0"/>
              <a:t> zgodna z dokumentami strategicznymi Unii Europejskiej (UE</a:t>
            </a:r>
            <a:r>
              <a:rPr lang="pl-PL" sz="2000" b="0" dirty="0" smtClean="0"/>
              <a:t>)</a:t>
            </a:r>
            <a:endParaRPr lang="pl-PL" sz="2000" b="0" dirty="0"/>
          </a:p>
          <a:p>
            <a:pPr>
              <a:lnSpc>
                <a:spcPct val="120000"/>
              </a:lnSpc>
            </a:pPr>
            <a:r>
              <a:rPr lang="pl-PL" sz="2000" b="0" dirty="0" smtClean="0"/>
              <a:t>W ramach PEP przedstawiony jest kierunek rozwoju ciepłownictwa i kogeneracji oraz poprawa efektywności energetycznej gospodarki</a:t>
            </a:r>
          </a:p>
          <a:p>
            <a:pPr marL="0" indent="0">
              <a:buNone/>
            </a:pPr>
            <a:endParaRPr lang="pl-PL" sz="2000" b="0" dirty="0" smtClean="0"/>
          </a:p>
        </p:txBody>
      </p:sp>
      <p:sp>
        <p:nvSpPr>
          <p:cNvPr id="9" name="Symbol zastępczy tekstu 3"/>
          <p:cNvSpPr>
            <a:spLocks noGrp="1"/>
          </p:cNvSpPr>
          <p:nvPr>
            <p:ph type="body" idx="4294967295"/>
          </p:nvPr>
        </p:nvSpPr>
        <p:spPr>
          <a:xfrm>
            <a:off x="323527" y="2564904"/>
            <a:ext cx="9888016" cy="42484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800" b="0" i="1" dirty="0" smtClean="0"/>
              <a:t>7. Rozwój ciepłownictwa i kogeneracji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800" b="0" i="1" dirty="0" smtClean="0"/>
              <a:t>aktywne </a:t>
            </a:r>
            <a:r>
              <a:rPr lang="pl-PL" sz="1800" b="0" i="1" dirty="0"/>
              <a:t>planowanie energetyczne w  </a:t>
            </a:r>
            <a:r>
              <a:rPr lang="pl-PL" sz="1800" b="0" i="1" dirty="0" smtClean="0"/>
              <a:t>regionach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800" b="0" i="1" dirty="0" smtClean="0"/>
              <a:t>budowa mapy ciepła</a:t>
            </a:r>
            <a:endParaRPr lang="pl-PL" sz="1800" b="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800" b="0" i="1" dirty="0" smtClean="0"/>
              <a:t>konkurencyjność </a:t>
            </a:r>
            <a:r>
              <a:rPr lang="pl-PL" sz="1800" b="0" i="1" dirty="0"/>
              <a:t>do źródeł </a:t>
            </a:r>
            <a:r>
              <a:rPr lang="pl-PL" sz="1800" b="0" i="1" dirty="0" smtClean="0"/>
              <a:t>indywidulanych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800" b="0" i="1" dirty="0" smtClean="0"/>
              <a:t>wykorzystanie </a:t>
            </a:r>
            <a:r>
              <a:rPr lang="pl-PL" sz="1800" b="0" i="1" dirty="0"/>
              <a:t>magazynów </a:t>
            </a:r>
            <a:r>
              <a:rPr lang="pl-PL" sz="1800" b="0" i="1" dirty="0" smtClean="0"/>
              <a:t>ciepła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800" b="0" i="1" dirty="0" smtClean="0"/>
              <a:t>wzrost </a:t>
            </a:r>
            <a:r>
              <a:rPr lang="pl-PL" sz="1800" b="0" i="1" dirty="0"/>
              <a:t>wykorzystania wysokosprawnej </a:t>
            </a:r>
            <a:r>
              <a:rPr lang="pl-PL" sz="1800" b="0" i="1" dirty="0" smtClean="0"/>
              <a:t>CHP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800" b="0" i="1" dirty="0" smtClean="0"/>
              <a:t>wykorzystanie </a:t>
            </a:r>
            <a:r>
              <a:rPr lang="pl-PL" sz="1800" b="0" i="1" dirty="0"/>
              <a:t>OZE oraz </a:t>
            </a:r>
            <a:r>
              <a:rPr lang="pl-PL" sz="1800" b="0" i="1" dirty="0" smtClean="0"/>
              <a:t>odpadów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800" b="0" i="1" dirty="0" smtClean="0"/>
              <a:t>rozbudowa </a:t>
            </a:r>
            <a:r>
              <a:rPr lang="pl-PL" sz="1800" b="0" i="1" dirty="0"/>
              <a:t>systemów dostaw ciepła i </a:t>
            </a:r>
            <a:r>
              <a:rPr lang="pl-PL" sz="1800" b="0" i="1" dirty="0" smtClean="0"/>
              <a:t>chłodu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800" b="0" i="1" dirty="0" smtClean="0"/>
              <a:t>obowiązek </a:t>
            </a:r>
            <a:r>
              <a:rPr lang="pl-PL" sz="1800" b="0" i="1" dirty="0"/>
              <a:t>przyłączania odbiorców do </a:t>
            </a:r>
            <a:r>
              <a:rPr lang="pl-PL" sz="1800" b="0" i="1" dirty="0" smtClean="0"/>
              <a:t>sieci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800" b="0" i="1" dirty="0" smtClean="0"/>
              <a:t>skuteczny </a:t>
            </a:r>
            <a:r>
              <a:rPr lang="pl-PL" sz="1800" b="0" i="1" dirty="0"/>
              <a:t>monitoring emisji </a:t>
            </a:r>
            <a:r>
              <a:rPr lang="pl-PL" sz="1800" b="0" i="1" dirty="0" smtClean="0"/>
              <a:t>zanieczyszczeń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800" b="0" i="1" dirty="0" smtClean="0"/>
              <a:t> </a:t>
            </a:r>
            <a:r>
              <a:rPr lang="pl-PL" sz="1800" b="0" i="1" dirty="0"/>
              <a:t>ograniczenie wykorzystania paliw stałych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54213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ower-plant_POWER_USER_SEPARATOR_ICONS_electricity_POWER_USER_SEPARATOR_ICONS_energy_POWER_USER_SEPARATOR_ICONS_environment_POWER_USER_SEPARATOR_ICONS_pow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Green engineering*environment*ecological*ecology*eco-friendly*engineer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ower-plant_POWER_USER_SEPARATOR_ICONS_electricity_POWER_USER_SEPARATOR_ICONS_energy_POWER_USER_SEPARATOR_ICONS_environment_POWER_USER_SEPARATOR_ICONS_pow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ower-plant_POWER_USER_SEPARATOR_ICONS_electricity_POWER_USER_SEPARATOR_ICONS_energy_POWER_USER_SEPARATOR_ICONS_environment_POWER_USER_SEPARATOR_ICONS_power"/>
</p:tagLst>
</file>

<file path=ppt/theme/theme1.xml><?xml version="1.0" encoding="utf-8"?>
<a:theme xmlns:a="http://schemas.openxmlformats.org/drawingml/2006/main" name="Motyw PGE Business Review">
  <a:themeElements>
    <a:clrScheme name="PGE">
      <a:dk1>
        <a:srgbClr val="092D74"/>
      </a:dk1>
      <a:lt1>
        <a:srgbClr val="FFFFFF"/>
      </a:lt1>
      <a:dk2>
        <a:srgbClr val="092D74"/>
      </a:dk2>
      <a:lt2>
        <a:srgbClr val="FFFFFF"/>
      </a:lt2>
      <a:accent1>
        <a:srgbClr val="092D74"/>
      </a:accent1>
      <a:accent2>
        <a:srgbClr val="E60007"/>
      </a:accent2>
      <a:accent3>
        <a:srgbClr val="EF7F00"/>
      </a:accent3>
      <a:accent4>
        <a:srgbClr val="C4C5CB"/>
      </a:accent4>
      <a:accent5>
        <a:srgbClr val="98959F"/>
      </a:accent5>
      <a:accent6>
        <a:srgbClr val="70727B"/>
      </a:accent6>
      <a:hlink>
        <a:srgbClr val="092D74"/>
      </a:hlink>
      <a:folHlink>
        <a:srgbClr val="98959F"/>
      </a:folHlink>
    </a:clrScheme>
    <a:fontScheme name="P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20495</TotalTime>
  <Words>651</Words>
  <Application>Microsoft Office PowerPoint</Application>
  <PresentationFormat>Pokaz na ekranie (4:3)</PresentationFormat>
  <Paragraphs>169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Lato</vt:lpstr>
      <vt:lpstr>Segoe UI Semilight</vt:lpstr>
      <vt:lpstr>Wingdings</vt:lpstr>
      <vt:lpstr>Motyw PGE Business Review</vt:lpstr>
      <vt:lpstr>Prezentacja programu PowerPoint</vt:lpstr>
      <vt:lpstr>Struktura Grupy Kapitałowej PGE</vt:lpstr>
      <vt:lpstr>Struktura Grupy Kapitałowej PGE</vt:lpstr>
      <vt:lpstr>Strategia</vt:lpstr>
      <vt:lpstr>PGE Energia Ciepła</vt:lpstr>
      <vt:lpstr>Aktywa PGE EC od 2019 r.  </vt:lpstr>
      <vt:lpstr>Realizacja celów</vt:lpstr>
      <vt:lpstr>Obszary współpracy</vt:lpstr>
      <vt:lpstr>Polityka Energetyczna Polski do 2040</vt:lpstr>
      <vt:lpstr>Obszary współpracy</vt:lpstr>
      <vt:lpstr>BADANIE OPINII </vt:lpstr>
      <vt:lpstr>Co oferujemy</vt:lpstr>
      <vt:lpstr>Ścieżka do sukcesu</vt:lpstr>
      <vt:lpstr>PGE Energia Ciepła – gotowość do współpracy</vt:lpstr>
      <vt:lpstr>Prezentacja programu PowerPoint</vt:lpstr>
    </vt:vector>
  </TitlesOfParts>
  <Company>PGE Systemy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Żuk Joanna [PGE S.A.]</dc:creator>
  <cp:lastModifiedBy>Dybciak Dariusz [PGE Energia Ciepła S.A.]</cp:lastModifiedBy>
  <cp:revision>589</cp:revision>
  <dcterms:created xsi:type="dcterms:W3CDTF">2016-12-16T09:04:13Z</dcterms:created>
  <dcterms:modified xsi:type="dcterms:W3CDTF">2019-02-22T13:26:43Z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