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9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6E33-2804-43BA-88FB-A71F6BB4154A}" type="datetimeFigureOut">
              <a:rPr lang="pl-PL" smtClean="0"/>
              <a:t>24.02.2019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07E59-7305-47CC-BD80-C6A4A127D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52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8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0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22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6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6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1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7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6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1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C6CB-711E-420D-8BD0-B9EB3FFE55E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2410-3458-4A94-89E4-CE979D0847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BA3-6AB3-4E27-B80D-29F9C4D2B0C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8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0709-1999-4250-BF49-8464C4859E4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7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D4AB-F657-47B8-922F-B05DD6D5303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5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2AA6-B4D0-4B7A-9A6B-726EBD96FB0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3028-3953-4473-B9C7-733F7F3593E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FF17-47DB-4D6B-9E65-EB7E83B82BA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0A2-5310-4263-B99B-9C9424A700B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C4BB-A682-4FA7-98FC-A36E5E761E3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5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2758-3825-402A-A61B-D0F98F454E5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8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F4DD-F8D5-4D78-9B09-50BC3FA83CC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3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0" y="188640"/>
            <a:ext cx="9144000" cy="637097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prstClr val="white"/>
                </a:solidFill>
              </a:rPr>
              <a:t>	</a:t>
            </a:r>
            <a:endParaRPr lang="pl-PL" b="1" dirty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851904" y="6660672"/>
            <a:ext cx="2736304" cy="197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47529" y="825737"/>
            <a:ext cx="8553061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solidFill>
                  <a:prstClr val="black"/>
                </a:solidFill>
              </a:rPr>
              <a:t>Zmiany organizacyjne WIOŚ wynikające z</a:t>
            </a:r>
            <a:r>
              <a:rPr lang="pl-PL" sz="2000" b="1" dirty="0" smtClean="0"/>
              <a:t> ustawy z dnia 20 lipca 2018 r. o zmianie ustawy o Inspekcji Ochrony Środowiska oraz niektórych innych ustaw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863201" y="6004753"/>
            <a:ext cx="846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Witold Bruzda– Świętokrzyski Wojewódzki Inspektor Ochrony Środowiska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26" y="189366"/>
            <a:ext cx="66397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7425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itbru\AppData\Local\Microsoft\Windows\Temporary Internet Files\Content.Outlook\351G5YW1\P6182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9" y="3011028"/>
            <a:ext cx="4104456" cy="29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witbru\AppData\Local\Microsoft\Windows\Temporary Internet Files\Content.Outlook\351G5YW1\P61819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9" y="3015031"/>
            <a:ext cx="4153079" cy="29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9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279068" y="415223"/>
            <a:ext cx="7495708" cy="87658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9900"/>
                </a:solidFill>
              </a:rPr>
              <a:t>Ściganie przestępstw przeciwko środowisku</a:t>
            </a:r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1919537" y="1916832"/>
            <a:ext cx="8496943" cy="4694902"/>
          </a:xfrm>
        </p:spPr>
        <p:txBody>
          <a:bodyPr>
            <a:normAutofit/>
          </a:bodyPr>
          <a:lstStyle/>
          <a:p>
            <a:pPr algn="just"/>
            <a:endParaRPr lang="pl-PL" sz="2400" dirty="0"/>
          </a:p>
          <a:p>
            <a:pPr marL="0" indent="0" algn="just"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"/>
            <a:ext cx="8175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87D8390-122A-48EC-AF72-CEF8E02D31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56" y="1410840"/>
            <a:ext cx="7711732" cy="45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215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984668" y="188640"/>
            <a:ext cx="8603540" cy="1008112"/>
          </a:xfrm>
        </p:spPr>
        <p:txBody>
          <a:bodyPr>
            <a:normAutofit fontScale="90000"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l-PL" sz="3600" b="1" dirty="0">
                <a:solidFill>
                  <a:srgbClr val="009900"/>
                </a:solidFill>
              </a:rPr>
              <a:t>Wzmocnienie skuteczności działań kontrolnych IOŚ</a:t>
            </a:r>
            <a:r>
              <a:rPr lang="pl-PL" sz="3600" dirty="0">
                <a:solidFill>
                  <a:srgbClr val="009900"/>
                </a:solidFill>
              </a:rPr>
              <a:t>  </a:t>
            </a:r>
            <a:r>
              <a:rPr lang="pl-PL" sz="3600" b="1" dirty="0">
                <a:solidFill>
                  <a:srgbClr val="009900"/>
                </a:solidFill>
              </a:rPr>
              <a:t>- nowe instrumenty cd.</a:t>
            </a:r>
            <a:r>
              <a:rPr lang="pl-PL" dirty="0">
                <a:solidFill>
                  <a:srgbClr val="009900"/>
                </a:solidFill>
              </a:rPr>
              <a:t/>
            </a:r>
            <a:br>
              <a:rPr lang="pl-PL" dirty="0">
                <a:solidFill>
                  <a:srgbClr val="009900"/>
                </a:solidFill>
              </a:rPr>
            </a:br>
            <a:endParaRPr lang="pl-PL" altLang="pl-PL" sz="11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1703513" y="1556792"/>
            <a:ext cx="8712967" cy="4896544"/>
          </a:xfrm>
        </p:spPr>
        <p:txBody>
          <a:bodyPr>
            <a:normAutofit/>
          </a:bodyPr>
          <a:lstStyle/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l-PL" sz="2400" b="1" dirty="0">
                <a:solidFill>
                  <a:prstClr val="black"/>
                </a:solidFill>
              </a:rPr>
              <a:t>Wprowadzenie dla inspektorów ochrony środowiska pracy zmianowej - możliwość wykonywania kontroli w systemie całodobowym również w porze nocnej; </a:t>
            </a: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l-PL" sz="2400" b="1" dirty="0">
                <a:solidFill>
                  <a:prstClr val="black"/>
                </a:solidFill>
              </a:rPr>
              <a:t>Prowadzenie kontroli interwencyjnych bez wcześniejszego zawiadomienia o zamiarze jej przeprowadzenia (obowiązek powiadamiania z 7-dniowym wyprzedzeniem tylko dla kontroli planowanych);</a:t>
            </a: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l-PL" sz="2400" b="1" dirty="0">
                <a:solidFill>
                  <a:prstClr val="black"/>
                </a:solidFill>
              </a:rPr>
              <a:t>Kontrole interwencyjne rozpoczyna się tylko po okazaniu legitymacji służbowej potwierdzającej tożsamość i uprawnienia inspektora do jej wykonania;</a:t>
            </a: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endParaRPr lang="pl-PL" sz="2600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pl-PL" sz="2600" i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215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984668" y="188640"/>
            <a:ext cx="8603540" cy="1008112"/>
          </a:xfrm>
        </p:spPr>
        <p:txBody>
          <a:bodyPr>
            <a:normAutofit fontScale="90000"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l-PL" sz="3600" b="1" dirty="0">
                <a:solidFill>
                  <a:srgbClr val="009900"/>
                </a:solidFill>
              </a:rPr>
              <a:t>Wzmocnienie skuteczności działań kontrolnych IOŚ</a:t>
            </a:r>
            <a:r>
              <a:rPr lang="pl-PL" sz="3600" dirty="0">
                <a:solidFill>
                  <a:srgbClr val="009900"/>
                </a:solidFill>
              </a:rPr>
              <a:t>  </a:t>
            </a:r>
            <a:r>
              <a:rPr lang="pl-PL" sz="3600" b="1" dirty="0">
                <a:solidFill>
                  <a:srgbClr val="009900"/>
                </a:solidFill>
              </a:rPr>
              <a:t>- nowe instrumenty cd.</a:t>
            </a:r>
            <a:r>
              <a:rPr lang="pl-PL" dirty="0">
                <a:solidFill>
                  <a:srgbClr val="009900"/>
                </a:solidFill>
              </a:rPr>
              <a:t/>
            </a:r>
            <a:br>
              <a:rPr lang="pl-PL" dirty="0">
                <a:solidFill>
                  <a:srgbClr val="009900"/>
                </a:solidFill>
              </a:rPr>
            </a:br>
            <a:endParaRPr lang="pl-PL" altLang="pl-PL" sz="11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417C5678-A6DC-4CDF-8D1D-6883555F3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37421"/>
            <a:ext cx="3462050" cy="4895850"/>
          </a:xfr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22D2C5D-1727-48C1-906D-9052CB4F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437422"/>
            <a:ext cx="2664296" cy="44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7425" y="260648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811524" y="323155"/>
            <a:ext cx="8568952" cy="704112"/>
          </a:xfrm>
        </p:spPr>
        <p:txBody>
          <a:bodyPr>
            <a:normAutofit/>
          </a:bodyPr>
          <a:lstStyle/>
          <a:p>
            <a:endParaRPr lang="pl-PL" sz="3100" b="1" dirty="0">
              <a:solidFill>
                <a:srgbClr val="008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27649" y="1734860"/>
            <a:ext cx="5846571" cy="2517866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408394"/>
            <a:ext cx="66397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991544" y="415223"/>
            <a:ext cx="7495708" cy="87658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9900"/>
                </a:solidFill>
              </a:rPr>
              <a:t>Znowelizowane przepisy</a:t>
            </a:r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1919537" y="1916832"/>
            <a:ext cx="8496943" cy="4694902"/>
          </a:xfrm>
        </p:spPr>
        <p:txBody>
          <a:bodyPr>
            <a:normAutofit/>
          </a:bodyPr>
          <a:lstStyle/>
          <a:p>
            <a:pPr algn="just"/>
            <a:r>
              <a:rPr lang="pl-PL" sz="2200" b="1" dirty="0"/>
              <a:t>USTAWA z dnia 20 lipca 2018 r. o zmianie ustawy o Inspekcji Ochrony Środowiska oraz niektórych innych ustaw (Dz.U. z dnia 3 sierpnia 2018 r. ,poz. 1479);</a:t>
            </a:r>
          </a:p>
          <a:p>
            <a:pPr algn="just"/>
            <a:endParaRPr lang="pl-PL" sz="2200" b="1" dirty="0"/>
          </a:p>
          <a:p>
            <a:pPr algn="just"/>
            <a:r>
              <a:rPr lang="pl-PL" sz="2200" b="1" dirty="0"/>
              <a:t>USTAWA z dnia 20 lipca 2018 r. o zmianie ustawy – Prawo ochrony środowiska oraz ustawy o odpadach (Dz.U. z dnia 14 sierpnia 2018 r., poz. 1564 );</a:t>
            </a:r>
          </a:p>
          <a:p>
            <a:pPr algn="just"/>
            <a:endParaRPr lang="pl-PL" sz="2200" b="1" dirty="0"/>
          </a:p>
          <a:p>
            <a:pPr algn="just"/>
            <a:r>
              <a:rPr lang="pl-PL" sz="2200" b="1" dirty="0"/>
              <a:t>USTAWA z dnia 20 lipca 2018 r. o zmianie ustawy o odpadach oraz niektórych innych ustaw (Dz.U. z dnia 21 sierpnia 2018 r., poz. 1592 ).</a:t>
            </a:r>
          </a:p>
          <a:p>
            <a:pPr algn="just"/>
            <a:endParaRPr lang="pl-PL" sz="2400" dirty="0"/>
          </a:p>
          <a:p>
            <a:pPr marL="0" indent="0" algn="just"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"/>
            <a:ext cx="8175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7425" y="260648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811524" y="323155"/>
            <a:ext cx="8568952" cy="1584176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Zmiany organizacyjne WIOŚ </a:t>
            </a:r>
            <a:br>
              <a:rPr lang="pl-PL" sz="3600" b="1" dirty="0">
                <a:solidFill>
                  <a:srgbClr val="008000"/>
                </a:solidFill>
              </a:rPr>
            </a:br>
            <a:r>
              <a:rPr lang="pl-PL" sz="3600" b="1" dirty="0">
                <a:solidFill>
                  <a:srgbClr val="008000"/>
                </a:solidFill>
              </a:rPr>
              <a:t> </a:t>
            </a:r>
            <a:endParaRPr lang="pl-PL" sz="3100" b="1" dirty="0">
              <a:solidFill>
                <a:srgbClr val="008000"/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2119669" y="2348880"/>
            <a:ext cx="8296810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u="sng" dirty="0"/>
              <a:t>Z dniem 1 stycznia 2019 r. </a:t>
            </a:r>
          </a:p>
          <a:p>
            <a:pPr marL="0" indent="0" algn="just">
              <a:buNone/>
            </a:pPr>
            <a:r>
              <a:rPr lang="pl-PL" sz="2400" b="1" dirty="0"/>
              <a:t>Pracownicy wydziałów monitoringu środowiska oraz laboratoriów WIOŚ </a:t>
            </a:r>
            <a:r>
              <a:rPr lang="pl-PL" sz="2400" b="1" dirty="0" smtClean="0"/>
              <a:t>stali </a:t>
            </a:r>
            <a:r>
              <a:rPr lang="pl-PL" sz="2400" b="1" dirty="0"/>
              <a:t>się pracownikami Głównego Inspektoratu Ochrony </a:t>
            </a:r>
            <a:r>
              <a:rPr lang="pl-PL" sz="2400" b="1" dirty="0" smtClean="0"/>
              <a:t>Środowiska</a:t>
            </a: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b="1" dirty="0"/>
              <a:t>Główny Inspektor Ochrony Środowiska przejmuje ruchomości i środki finansowe WIOŚ przeznaczone na realizację zadań monitoringu i działalności laboratoriów oraz na wynagradzania dla </a:t>
            </a:r>
            <a:r>
              <a:rPr lang="pl-PL" sz="2400" b="1" dirty="0" smtClean="0"/>
              <a:t>pracowników</a:t>
            </a:r>
            <a:r>
              <a:rPr lang="pl-PL" sz="2400" dirty="0" smtClean="0"/>
              <a:t> </a:t>
            </a:r>
            <a:endParaRPr lang="pl-PL" sz="2400" dirty="0"/>
          </a:p>
          <a:p>
            <a:pPr marL="0" indent="0" algn="just">
              <a:buNone/>
            </a:pPr>
            <a:endParaRPr lang="pl-PL" sz="2400" b="1" dirty="0"/>
          </a:p>
          <a:p>
            <a:pPr marL="0" indent="0" algn="just">
              <a:buNone/>
            </a:pPr>
            <a:endParaRPr lang="pl-PL" alt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0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7425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984668" y="188641"/>
            <a:ext cx="7495708" cy="876583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2119669" y="692697"/>
            <a:ext cx="8296811" cy="5919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altLang="pl-PL" b="1" dirty="0">
                <a:solidFill>
                  <a:srgbClr val="0099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Zadania i uprawnienia IOŚ </a:t>
            </a:r>
          </a:p>
          <a:p>
            <a:pPr lvl="0" algn="just"/>
            <a:r>
              <a:rPr lang="pl-PL" altLang="pl-PL" sz="2400" b="1" dirty="0">
                <a:solidFill>
                  <a:prstClr val="blac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określają przepisy ustawy z dnia 20 lipca 1991r. o Inspekcji Ochrony Środowiska (</a:t>
            </a:r>
            <a:r>
              <a:rPr lang="pl-PL" altLang="pl-PL" sz="2400" b="1" dirty="0" err="1">
                <a:solidFill>
                  <a:prstClr val="blac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t.j</a:t>
            </a:r>
            <a:r>
              <a:rPr lang="pl-PL" altLang="pl-PL" sz="2400" b="1" dirty="0">
                <a:solidFill>
                  <a:prstClr val="blac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. Dz.U. 2018 r., poz.1471 z </a:t>
            </a:r>
            <a:r>
              <a:rPr lang="pl-PL" altLang="pl-PL" sz="2400" b="1" dirty="0" err="1">
                <a:solidFill>
                  <a:prstClr val="blac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późn</a:t>
            </a:r>
            <a:r>
              <a:rPr lang="pl-PL" altLang="pl-PL" sz="2400" b="1" dirty="0">
                <a:solidFill>
                  <a:prstClr val="blac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. zm.)</a:t>
            </a:r>
          </a:p>
          <a:p>
            <a:pPr marL="0" indent="0" algn="ctr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pl-PL" altLang="pl-PL" sz="2400" b="1" dirty="0">
                <a:solidFill>
                  <a:srgbClr val="0099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Inspekcja Ochrony Środowiska jest powołana do:</a:t>
            </a: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pl-PL" altLang="pl-PL" sz="2400" b="1" dirty="0">
                <a:solidFill>
                  <a:srgbClr val="0099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 kontroli przestrzegania przepisów o ochronie środowiska oraz</a:t>
            </a: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pl-PL" altLang="pl-PL" sz="2400" b="1" dirty="0">
                <a:solidFill>
                  <a:srgbClr val="0099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 badania i oceny stanu środowiska. </a:t>
            </a:r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(art. 1)</a:t>
            </a:r>
          </a:p>
          <a:p>
            <a:pPr mar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endParaRPr lang="pl-PL" altLang="pl-PL" sz="1600" b="1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Cel nowelizacji ustawy o IOŚ:</a:t>
            </a: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l-PL" sz="2200" b="1" dirty="0"/>
              <a:t>Wzmocnienie działań kontrolnych IOŚ - zwiększenia skuteczności kontroli i wyeliminowania szarej strefy w obszarze środowiska, w tym  w gospodarce odpadami;</a:t>
            </a: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l-PL" sz="2200" b="1" dirty="0"/>
              <a:t>Wzmocnienie </a:t>
            </a:r>
            <a:r>
              <a:rPr lang="pl-PL" sz="2400" b="1" dirty="0"/>
              <a:t>działań monitoringowych IOŚ.</a:t>
            </a:r>
            <a:endParaRPr lang="pl-PL" altLang="pl-PL" sz="2400" b="1" dirty="0">
              <a:solidFill>
                <a:srgbClr val="0099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7425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984668" y="188641"/>
            <a:ext cx="7495708" cy="876583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2119669" y="692697"/>
            <a:ext cx="8296811" cy="5919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altLang="pl-PL" b="1" dirty="0" smtClean="0">
                <a:solidFill>
                  <a:srgbClr val="0099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Inspekcja Ochrony Środowiska realizuje obecnie 53 cele kontrolne m. in. </a:t>
            </a:r>
            <a:endParaRPr lang="pl-PL" altLang="pl-PL" b="1" dirty="0">
              <a:solidFill>
                <a:srgbClr val="0099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lvl="0" algn="just"/>
            <a:r>
              <a:rPr lang="pl-PL" altLang="pl-PL" sz="2400" b="1" dirty="0">
                <a:solidFill>
                  <a:prstClr val="blac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kontrola podmiotów korzystających ze środowiska w rozumieniu ustawy z dnia 27 kwietnia 2001 r. – Prawo ochrony </a:t>
            </a:r>
            <a:r>
              <a:rPr lang="pl-PL" altLang="pl-PL" sz="2400" b="1" dirty="0">
                <a:solidFill>
                  <a:prstClr val="blac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środowiska</a:t>
            </a:r>
          </a:p>
          <a:p>
            <a:pPr algn="just"/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kontrola przestrzegania przepisów ustawy z dnia </a:t>
            </a:r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14 grudnia 2012 </a:t>
            </a:r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r. o </a:t>
            </a:r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odpadach</a:t>
            </a: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lvl="0" algn="just"/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kontrola przestrzegania przepisów ustawy z dnia 13 września 1996 r. o utrzymaniu czystości i porządku w gminach</a:t>
            </a:r>
          </a:p>
          <a:p>
            <a:pPr lvl="0" algn="just"/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przestrzegania przepisów o recyklingu pojazdów wycofanych z eksploatacji</a:t>
            </a:r>
          </a:p>
          <a:p>
            <a:pPr lvl="0" algn="just"/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przestrzegania </a:t>
            </a:r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przepisów o zużytym sprzęcie elektrycznym i </a:t>
            </a:r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elektronicznym </a:t>
            </a:r>
          </a:p>
          <a:p>
            <a:pPr lvl="0" algn="just"/>
            <a:r>
              <a:rPr lang="pl-PL" altLang="pl-PL" sz="2400" b="1" dirty="0">
                <a:ea typeface="Times New Roman" panose="02020603050405020304" pitchFamily="18" charset="0"/>
                <a:cs typeface="Verdana" panose="020B0604030504040204" pitchFamily="34" charset="0"/>
              </a:rPr>
              <a:t>i inne….</a:t>
            </a:r>
            <a:endParaRPr lang="pl-PL" altLang="pl-PL" sz="2400" b="1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endParaRPr lang="pl-PL" altLang="pl-PL" sz="1600" b="1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7425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984668" y="188641"/>
            <a:ext cx="7495708" cy="876583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2119669" y="789627"/>
            <a:ext cx="8296811" cy="5231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rgbClr val="009900"/>
                </a:solidFill>
              </a:rPr>
              <a:t>USTAWA z dnia 20 lipca 2018 r. o zmianie ustawy o Inspekcji Ochrony Środowiska oraz niektórych innych ustaw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2400" b="1" dirty="0"/>
              <a:t>Nowe zadanie do realizacji :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sz="2400" b="1" u="sng" dirty="0"/>
              <a:t>Ściganie przestępstw przeciwko środowisku </a:t>
            </a:r>
            <a:r>
              <a:rPr lang="pl-PL" sz="2400" b="1" dirty="0"/>
              <a:t>określonych w Kodeksie karnym oraz wykroczeń określonych w Kodeksie wykroczeń oraz ustawach wymienionych w ustawie o IOŚ, w tym wnoszenie i popieranie aktów oskarżenia. (art. 1a)</a:t>
            </a:r>
          </a:p>
          <a:p>
            <a:pPr marL="0" indent="0" algn="ctr">
              <a:buNone/>
            </a:pPr>
            <a:endParaRPr lang="pl-PL" altLang="pl-PL" b="1" dirty="0">
              <a:solidFill>
                <a:srgbClr val="0099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1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420153" y="375823"/>
            <a:ext cx="7495708" cy="87658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9900"/>
                </a:solidFill>
              </a:rPr>
              <a:t>Ściganie przestępstw przeciwko środowisku</a:t>
            </a:r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1919537" y="1916832"/>
            <a:ext cx="8496943" cy="4694902"/>
          </a:xfrm>
        </p:spPr>
        <p:txBody>
          <a:bodyPr>
            <a:normAutofit/>
          </a:bodyPr>
          <a:lstStyle/>
          <a:p>
            <a:pPr algn="just"/>
            <a:endParaRPr lang="pl-PL" sz="2400" dirty="0"/>
          </a:p>
          <a:p>
            <a:pPr marL="0" indent="0" algn="just"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"/>
            <a:ext cx="8175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CFF9FE8-D266-4121-9034-D1779EA96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322766"/>
            <a:ext cx="7704856" cy="46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420153" y="368662"/>
            <a:ext cx="7495708" cy="87658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9900"/>
                </a:solidFill>
              </a:rPr>
              <a:t>Ściganie przestępstw przeciwko środowisku</a:t>
            </a:r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1919537" y="1916832"/>
            <a:ext cx="8496943" cy="4694902"/>
          </a:xfrm>
        </p:spPr>
        <p:txBody>
          <a:bodyPr>
            <a:normAutofit/>
          </a:bodyPr>
          <a:lstStyle/>
          <a:p>
            <a:pPr algn="just"/>
            <a:endParaRPr lang="pl-PL" sz="2400" dirty="0"/>
          </a:p>
          <a:p>
            <a:pPr marL="0" indent="0" algn="just"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"/>
            <a:ext cx="8175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8992AAE-1E37-407E-B53E-0B6DB8BB5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91805"/>
            <a:ext cx="7704856" cy="47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6984481" y="2516476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1524000" y="6597352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455116" y="389053"/>
            <a:ext cx="7495708" cy="87658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9900"/>
                </a:solidFill>
              </a:rPr>
              <a:t>Ściganie przestępstw przeciwko środowisku</a:t>
            </a:r>
          </a:p>
        </p:txBody>
      </p:sp>
      <p:sp>
        <p:nvSpPr>
          <p:cNvPr id="9" name="Podtytuł 8"/>
          <p:cNvSpPr>
            <a:spLocks noGrp="1"/>
          </p:cNvSpPr>
          <p:nvPr>
            <p:ph idx="1"/>
          </p:nvPr>
        </p:nvSpPr>
        <p:spPr>
          <a:xfrm>
            <a:off x="1919537" y="1916832"/>
            <a:ext cx="8496943" cy="4694902"/>
          </a:xfrm>
        </p:spPr>
        <p:txBody>
          <a:bodyPr>
            <a:normAutofit/>
          </a:bodyPr>
          <a:lstStyle/>
          <a:p>
            <a:pPr algn="just"/>
            <a:endParaRPr lang="pl-PL" sz="2400" dirty="0"/>
          </a:p>
          <a:p>
            <a:pPr marL="0" indent="0" algn="just">
              <a:buNone/>
            </a:pPr>
            <a:endParaRPr lang="pl-PL" altLang="pl-PL" sz="2400" b="1" dirty="0">
              <a:solidFill>
                <a:prstClr val="black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"/>
            <a:ext cx="8175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CE47805-6358-4E9C-8A30-426A92B12D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76" y="1456559"/>
            <a:ext cx="7429749" cy="45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044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498</Words>
  <Application>Microsoft Office PowerPoint</Application>
  <PresentationFormat>Panoramiczny</PresentationFormat>
  <Paragraphs>73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1_Motyw pakietu Office</vt:lpstr>
      <vt:lpstr>Prezentacja programu PowerPoint</vt:lpstr>
      <vt:lpstr>Znowelizowane przepisy</vt:lpstr>
      <vt:lpstr>Zmiany organizacyjne WIOŚ   </vt:lpstr>
      <vt:lpstr> </vt:lpstr>
      <vt:lpstr> </vt:lpstr>
      <vt:lpstr> </vt:lpstr>
      <vt:lpstr>Ściganie przestępstw przeciwko środowisku</vt:lpstr>
      <vt:lpstr>Ściganie przestępstw przeciwko środowisku</vt:lpstr>
      <vt:lpstr>Ściganie przestępstw przeciwko środowisku</vt:lpstr>
      <vt:lpstr>Ściganie przestępstw przeciwko środowisku</vt:lpstr>
      <vt:lpstr>Wzmocnienie skuteczności działań kontrolnych IOŚ  - nowe instrumenty cd. </vt:lpstr>
      <vt:lpstr>Wzmocnienie skuteczności działań kontrolnych IOŚ  - nowe instrumenty cd.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bru</dc:creator>
  <cp:lastModifiedBy>bru</cp:lastModifiedBy>
  <cp:revision>2</cp:revision>
  <dcterms:created xsi:type="dcterms:W3CDTF">2019-02-24T16:17:46Z</dcterms:created>
  <dcterms:modified xsi:type="dcterms:W3CDTF">2019-02-24T16:26:17Z</dcterms:modified>
</cp:coreProperties>
</file>