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94" r:id="rId2"/>
    <p:sldId id="450" r:id="rId3"/>
    <p:sldId id="458" r:id="rId4"/>
    <p:sldId id="459" r:id="rId5"/>
    <p:sldId id="460" r:id="rId6"/>
    <p:sldId id="454" r:id="rId7"/>
    <p:sldId id="461" r:id="rId8"/>
    <p:sldId id="456" r:id="rId9"/>
    <p:sldId id="455" r:id="rId10"/>
    <p:sldId id="470" r:id="rId11"/>
    <p:sldId id="471" r:id="rId12"/>
    <p:sldId id="472" r:id="rId13"/>
    <p:sldId id="473" r:id="rId14"/>
    <p:sldId id="479" r:id="rId15"/>
    <p:sldId id="453" r:id="rId16"/>
    <p:sldId id="457" r:id="rId17"/>
    <p:sldId id="462" r:id="rId18"/>
    <p:sldId id="463" r:id="rId19"/>
    <p:sldId id="464" r:id="rId20"/>
    <p:sldId id="465" r:id="rId21"/>
    <p:sldId id="469" r:id="rId22"/>
    <p:sldId id="468" r:id="rId23"/>
    <p:sldId id="475" r:id="rId24"/>
    <p:sldId id="466" r:id="rId25"/>
    <p:sldId id="365" r:id="rId26"/>
  </p:sldIdLst>
  <p:sldSz cx="9144000" cy="6858000" type="screen4x3"/>
  <p:notesSz cx="6669088" cy="977582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6600"/>
    <a:srgbClr val="008000"/>
    <a:srgbClr val="FF9900"/>
    <a:srgbClr val="D60093"/>
    <a:srgbClr val="CCCC00"/>
    <a:srgbClr val="FF99FF"/>
    <a:srgbClr val="00FF00"/>
    <a:srgbClr val="FF9966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76" d="100"/>
          <a:sy n="76" d="100"/>
        </p:scale>
        <p:origin x="99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ajed\Desktop\raport%202017%20powietrze%20WYKRES%206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'wykres 6 2016'!$B$3</c:f>
              <c:strCache>
                <c:ptCount val="1"/>
                <c:pt idx="0">
                  <c:v>Pył zawieszony PM10</c:v>
                </c:pt>
              </c:strCache>
            </c:strRef>
          </c:tx>
          <c:spPr>
            <a:ln w="28575" cap="rnd">
              <a:solidFill>
                <a:schemeClr val="bg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'wykres 6 2016'!$A$4:$A$367</c:f>
              <c:numCache>
                <c:formatCode>m/d/yyyy</c:formatCode>
                <c:ptCount val="364"/>
                <c:pt idx="0">
                  <c:v>42736</c:v>
                </c:pt>
                <c:pt idx="1">
                  <c:v>42737</c:v>
                </c:pt>
                <c:pt idx="2">
                  <c:v>42738</c:v>
                </c:pt>
                <c:pt idx="3">
                  <c:v>42739</c:v>
                </c:pt>
                <c:pt idx="4">
                  <c:v>42740</c:v>
                </c:pt>
                <c:pt idx="5">
                  <c:v>42741</c:v>
                </c:pt>
                <c:pt idx="6">
                  <c:v>42742</c:v>
                </c:pt>
                <c:pt idx="7">
                  <c:v>42743</c:v>
                </c:pt>
                <c:pt idx="8">
                  <c:v>42744</c:v>
                </c:pt>
                <c:pt idx="9">
                  <c:v>42745</c:v>
                </c:pt>
                <c:pt idx="10">
                  <c:v>42746</c:v>
                </c:pt>
                <c:pt idx="11">
                  <c:v>42747</c:v>
                </c:pt>
                <c:pt idx="12">
                  <c:v>42748</c:v>
                </c:pt>
                <c:pt idx="13">
                  <c:v>42749</c:v>
                </c:pt>
                <c:pt idx="14">
                  <c:v>42750</c:v>
                </c:pt>
                <c:pt idx="15">
                  <c:v>42751</c:v>
                </c:pt>
                <c:pt idx="16">
                  <c:v>42752</c:v>
                </c:pt>
                <c:pt idx="17">
                  <c:v>42753</c:v>
                </c:pt>
                <c:pt idx="18">
                  <c:v>42754</c:v>
                </c:pt>
                <c:pt idx="19">
                  <c:v>42755</c:v>
                </c:pt>
                <c:pt idx="20">
                  <c:v>42756</c:v>
                </c:pt>
                <c:pt idx="21">
                  <c:v>42757</c:v>
                </c:pt>
                <c:pt idx="22">
                  <c:v>42758</c:v>
                </c:pt>
                <c:pt idx="23">
                  <c:v>42759</c:v>
                </c:pt>
                <c:pt idx="24">
                  <c:v>42760</c:v>
                </c:pt>
                <c:pt idx="25">
                  <c:v>42761</c:v>
                </c:pt>
                <c:pt idx="26">
                  <c:v>42762</c:v>
                </c:pt>
                <c:pt idx="27">
                  <c:v>42763</c:v>
                </c:pt>
                <c:pt idx="28">
                  <c:v>42764</c:v>
                </c:pt>
                <c:pt idx="29">
                  <c:v>42765</c:v>
                </c:pt>
                <c:pt idx="30">
                  <c:v>42766</c:v>
                </c:pt>
                <c:pt idx="31">
                  <c:v>42767</c:v>
                </c:pt>
                <c:pt idx="32">
                  <c:v>42768</c:v>
                </c:pt>
                <c:pt idx="33">
                  <c:v>42769</c:v>
                </c:pt>
                <c:pt idx="34">
                  <c:v>42770</c:v>
                </c:pt>
                <c:pt idx="35">
                  <c:v>42771</c:v>
                </c:pt>
                <c:pt idx="36">
                  <c:v>42772</c:v>
                </c:pt>
                <c:pt idx="37">
                  <c:v>42773</c:v>
                </c:pt>
                <c:pt idx="38">
                  <c:v>42774</c:v>
                </c:pt>
                <c:pt idx="39">
                  <c:v>42775</c:v>
                </c:pt>
                <c:pt idx="40">
                  <c:v>42776</c:v>
                </c:pt>
                <c:pt idx="41">
                  <c:v>42777</c:v>
                </c:pt>
                <c:pt idx="42">
                  <c:v>42778</c:v>
                </c:pt>
                <c:pt idx="43">
                  <c:v>42779</c:v>
                </c:pt>
                <c:pt idx="44">
                  <c:v>42780</c:v>
                </c:pt>
                <c:pt idx="45">
                  <c:v>42781</c:v>
                </c:pt>
                <c:pt idx="46">
                  <c:v>42782</c:v>
                </c:pt>
                <c:pt idx="47">
                  <c:v>42783</c:v>
                </c:pt>
                <c:pt idx="48">
                  <c:v>42784</c:v>
                </c:pt>
                <c:pt idx="49">
                  <c:v>42785</c:v>
                </c:pt>
                <c:pt idx="50">
                  <c:v>42786</c:v>
                </c:pt>
                <c:pt idx="51">
                  <c:v>42787</c:v>
                </c:pt>
                <c:pt idx="52">
                  <c:v>42788</c:v>
                </c:pt>
                <c:pt idx="53">
                  <c:v>42789</c:v>
                </c:pt>
                <c:pt idx="54">
                  <c:v>42790</c:v>
                </c:pt>
                <c:pt idx="55">
                  <c:v>42791</c:v>
                </c:pt>
                <c:pt idx="56">
                  <c:v>42792</c:v>
                </c:pt>
                <c:pt idx="57">
                  <c:v>42793</c:v>
                </c:pt>
                <c:pt idx="58">
                  <c:v>42794</c:v>
                </c:pt>
                <c:pt idx="59">
                  <c:v>42795</c:v>
                </c:pt>
                <c:pt idx="60">
                  <c:v>42796</c:v>
                </c:pt>
                <c:pt idx="61">
                  <c:v>42797</c:v>
                </c:pt>
                <c:pt idx="62">
                  <c:v>42798</c:v>
                </c:pt>
                <c:pt idx="63">
                  <c:v>42799</c:v>
                </c:pt>
                <c:pt idx="64">
                  <c:v>42800</c:v>
                </c:pt>
                <c:pt idx="65">
                  <c:v>42801</c:v>
                </c:pt>
                <c:pt idx="66">
                  <c:v>42802</c:v>
                </c:pt>
                <c:pt idx="67">
                  <c:v>42803</c:v>
                </c:pt>
                <c:pt idx="68">
                  <c:v>42804</c:v>
                </c:pt>
                <c:pt idx="69">
                  <c:v>42805</c:v>
                </c:pt>
                <c:pt idx="70">
                  <c:v>42806</c:v>
                </c:pt>
                <c:pt idx="71">
                  <c:v>42807</c:v>
                </c:pt>
                <c:pt idx="72">
                  <c:v>42808</c:v>
                </c:pt>
                <c:pt idx="73">
                  <c:v>42809</c:v>
                </c:pt>
                <c:pt idx="74">
                  <c:v>42810</c:v>
                </c:pt>
                <c:pt idx="75">
                  <c:v>42811</c:v>
                </c:pt>
                <c:pt idx="76">
                  <c:v>42812</c:v>
                </c:pt>
                <c:pt idx="77">
                  <c:v>42813</c:v>
                </c:pt>
                <c:pt idx="78">
                  <c:v>42814</c:v>
                </c:pt>
                <c:pt idx="79">
                  <c:v>42815</c:v>
                </c:pt>
                <c:pt idx="80">
                  <c:v>42816</c:v>
                </c:pt>
                <c:pt idx="81">
                  <c:v>42817</c:v>
                </c:pt>
                <c:pt idx="82">
                  <c:v>42818</c:v>
                </c:pt>
                <c:pt idx="83">
                  <c:v>42819</c:v>
                </c:pt>
                <c:pt idx="84">
                  <c:v>42820</c:v>
                </c:pt>
                <c:pt idx="85">
                  <c:v>42821</c:v>
                </c:pt>
                <c:pt idx="86">
                  <c:v>42822</c:v>
                </c:pt>
                <c:pt idx="87">
                  <c:v>42823</c:v>
                </c:pt>
                <c:pt idx="88">
                  <c:v>42824</c:v>
                </c:pt>
                <c:pt idx="89">
                  <c:v>42825</c:v>
                </c:pt>
                <c:pt idx="90">
                  <c:v>42826</c:v>
                </c:pt>
                <c:pt idx="91">
                  <c:v>42827</c:v>
                </c:pt>
                <c:pt idx="92">
                  <c:v>42828</c:v>
                </c:pt>
                <c:pt idx="93">
                  <c:v>42829</c:v>
                </c:pt>
                <c:pt idx="94">
                  <c:v>42830</c:v>
                </c:pt>
                <c:pt idx="95">
                  <c:v>42831</c:v>
                </c:pt>
                <c:pt idx="96">
                  <c:v>42832</c:v>
                </c:pt>
                <c:pt idx="97">
                  <c:v>42833</c:v>
                </c:pt>
                <c:pt idx="98">
                  <c:v>42834</c:v>
                </c:pt>
                <c:pt idx="99">
                  <c:v>42835</c:v>
                </c:pt>
                <c:pt idx="100">
                  <c:v>42836</c:v>
                </c:pt>
                <c:pt idx="101">
                  <c:v>42837</c:v>
                </c:pt>
                <c:pt idx="102">
                  <c:v>42838</c:v>
                </c:pt>
                <c:pt idx="103">
                  <c:v>42839</c:v>
                </c:pt>
                <c:pt idx="104">
                  <c:v>42840</c:v>
                </c:pt>
                <c:pt idx="105">
                  <c:v>42841</c:v>
                </c:pt>
                <c:pt idx="106">
                  <c:v>42842</c:v>
                </c:pt>
                <c:pt idx="107">
                  <c:v>42843</c:v>
                </c:pt>
                <c:pt idx="108">
                  <c:v>42844</c:v>
                </c:pt>
                <c:pt idx="109">
                  <c:v>42845</c:v>
                </c:pt>
                <c:pt idx="110">
                  <c:v>42846</c:v>
                </c:pt>
                <c:pt idx="111">
                  <c:v>42847</c:v>
                </c:pt>
                <c:pt idx="112">
                  <c:v>42848</c:v>
                </c:pt>
                <c:pt idx="113">
                  <c:v>42849</c:v>
                </c:pt>
                <c:pt idx="114">
                  <c:v>42850</c:v>
                </c:pt>
                <c:pt idx="115">
                  <c:v>42851</c:v>
                </c:pt>
                <c:pt idx="116">
                  <c:v>42852</c:v>
                </c:pt>
                <c:pt idx="117">
                  <c:v>42853</c:v>
                </c:pt>
                <c:pt idx="118">
                  <c:v>42854</c:v>
                </c:pt>
                <c:pt idx="119">
                  <c:v>42855</c:v>
                </c:pt>
                <c:pt idx="120">
                  <c:v>42856</c:v>
                </c:pt>
                <c:pt idx="121">
                  <c:v>42857</c:v>
                </c:pt>
                <c:pt idx="122">
                  <c:v>42858</c:v>
                </c:pt>
                <c:pt idx="123">
                  <c:v>42859</c:v>
                </c:pt>
                <c:pt idx="124">
                  <c:v>42860</c:v>
                </c:pt>
                <c:pt idx="125">
                  <c:v>42861</c:v>
                </c:pt>
                <c:pt idx="126">
                  <c:v>42862</c:v>
                </c:pt>
                <c:pt idx="127">
                  <c:v>42863</c:v>
                </c:pt>
                <c:pt idx="128">
                  <c:v>42864</c:v>
                </c:pt>
                <c:pt idx="129">
                  <c:v>42865</c:v>
                </c:pt>
                <c:pt idx="130">
                  <c:v>42866</c:v>
                </c:pt>
                <c:pt idx="131">
                  <c:v>42867</c:v>
                </c:pt>
                <c:pt idx="132">
                  <c:v>42868</c:v>
                </c:pt>
                <c:pt idx="133">
                  <c:v>42869</c:v>
                </c:pt>
                <c:pt idx="134">
                  <c:v>42870</c:v>
                </c:pt>
                <c:pt idx="135">
                  <c:v>42871</c:v>
                </c:pt>
                <c:pt idx="136">
                  <c:v>42872</c:v>
                </c:pt>
                <c:pt idx="137">
                  <c:v>42873</c:v>
                </c:pt>
                <c:pt idx="138">
                  <c:v>42874</c:v>
                </c:pt>
                <c:pt idx="139">
                  <c:v>42875</c:v>
                </c:pt>
                <c:pt idx="140">
                  <c:v>42876</c:v>
                </c:pt>
                <c:pt idx="141">
                  <c:v>42877</c:v>
                </c:pt>
                <c:pt idx="142">
                  <c:v>42878</c:v>
                </c:pt>
                <c:pt idx="143">
                  <c:v>42879</c:v>
                </c:pt>
                <c:pt idx="144">
                  <c:v>42880</c:v>
                </c:pt>
                <c:pt idx="145">
                  <c:v>42881</c:v>
                </c:pt>
                <c:pt idx="146">
                  <c:v>42882</c:v>
                </c:pt>
                <c:pt idx="147">
                  <c:v>42883</c:v>
                </c:pt>
                <c:pt idx="148">
                  <c:v>42884</c:v>
                </c:pt>
                <c:pt idx="149">
                  <c:v>42885</c:v>
                </c:pt>
                <c:pt idx="150">
                  <c:v>42886</c:v>
                </c:pt>
                <c:pt idx="151">
                  <c:v>42887</c:v>
                </c:pt>
                <c:pt idx="152">
                  <c:v>42888</c:v>
                </c:pt>
                <c:pt idx="153">
                  <c:v>42889</c:v>
                </c:pt>
                <c:pt idx="154">
                  <c:v>42890</c:v>
                </c:pt>
                <c:pt idx="155">
                  <c:v>42891</c:v>
                </c:pt>
                <c:pt idx="156">
                  <c:v>42892</c:v>
                </c:pt>
                <c:pt idx="157">
                  <c:v>42893</c:v>
                </c:pt>
                <c:pt idx="158">
                  <c:v>42894</c:v>
                </c:pt>
                <c:pt idx="159">
                  <c:v>42895</c:v>
                </c:pt>
                <c:pt idx="160">
                  <c:v>42896</c:v>
                </c:pt>
                <c:pt idx="161">
                  <c:v>42897</c:v>
                </c:pt>
                <c:pt idx="162">
                  <c:v>42898</c:v>
                </c:pt>
                <c:pt idx="163">
                  <c:v>42899</c:v>
                </c:pt>
                <c:pt idx="164">
                  <c:v>42900</c:v>
                </c:pt>
                <c:pt idx="165">
                  <c:v>42901</c:v>
                </c:pt>
                <c:pt idx="166">
                  <c:v>42902</c:v>
                </c:pt>
                <c:pt idx="167">
                  <c:v>42903</c:v>
                </c:pt>
                <c:pt idx="168">
                  <c:v>42904</c:v>
                </c:pt>
                <c:pt idx="169">
                  <c:v>42905</c:v>
                </c:pt>
                <c:pt idx="170">
                  <c:v>42906</c:v>
                </c:pt>
                <c:pt idx="171">
                  <c:v>42907</c:v>
                </c:pt>
                <c:pt idx="172">
                  <c:v>42908</c:v>
                </c:pt>
                <c:pt idx="173">
                  <c:v>42909</c:v>
                </c:pt>
                <c:pt idx="174">
                  <c:v>42910</c:v>
                </c:pt>
                <c:pt idx="175">
                  <c:v>42911</c:v>
                </c:pt>
                <c:pt idx="176">
                  <c:v>42912</c:v>
                </c:pt>
                <c:pt idx="177">
                  <c:v>42913</c:v>
                </c:pt>
                <c:pt idx="178">
                  <c:v>42914</c:v>
                </c:pt>
                <c:pt idx="179">
                  <c:v>42915</c:v>
                </c:pt>
                <c:pt idx="180">
                  <c:v>42916</c:v>
                </c:pt>
                <c:pt idx="181">
                  <c:v>42917</c:v>
                </c:pt>
                <c:pt idx="182">
                  <c:v>42918</c:v>
                </c:pt>
                <c:pt idx="183">
                  <c:v>42919</c:v>
                </c:pt>
                <c:pt idx="184">
                  <c:v>42920</c:v>
                </c:pt>
                <c:pt idx="185">
                  <c:v>42921</c:v>
                </c:pt>
                <c:pt idx="186">
                  <c:v>42922</c:v>
                </c:pt>
                <c:pt idx="187">
                  <c:v>42923</c:v>
                </c:pt>
                <c:pt idx="188">
                  <c:v>42924</c:v>
                </c:pt>
                <c:pt idx="189">
                  <c:v>42925</c:v>
                </c:pt>
                <c:pt idx="190">
                  <c:v>42926</c:v>
                </c:pt>
                <c:pt idx="191">
                  <c:v>42927</c:v>
                </c:pt>
                <c:pt idx="192">
                  <c:v>42928</c:v>
                </c:pt>
                <c:pt idx="193">
                  <c:v>42929</c:v>
                </c:pt>
                <c:pt idx="194">
                  <c:v>42930</c:v>
                </c:pt>
                <c:pt idx="195">
                  <c:v>42931</c:v>
                </c:pt>
                <c:pt idx="196">
                  <c:v>42932</c:v>
                </c:pt>
                <c:pt idx="197">
                  <c:v>42933</c:v>
                </c:pt>
                <c:pt idx="198">
                  <c:v>42934</c:v>
                </c:pt>
                <c:pt idx="199">
                  <c:v>42935</c:v>
                </c:pt>
                <c:pt idx="200">
                  <c:v>42936</c:v>
                </c:pt>
                <c:pt idx="201">
                  <c:v>42937</c:v>
                </c:pt>
                <c:pt idx="202">
                  <c:v>42938</c:v>
                </c:pt>
                <c:pt idx="203">
                  <c:v>42939</c:v>
                </c:pt>
                <c:pt idx="204">
                  <c:v>42940</c:v>
                </c:pt>
                <c:pt idx="205">
                  <c:v>42941</c:v>
                </c:pt>
                <c:pt idx="206">
                  <c:v>42942</c:v>
                </c:pt>
                <c:pt idx="207">
                  <c:v>42943</c:v>
                </c:pt>
                <c:pt idx="208">
                  <c:v>42944</c:v>
                </c:pt>
                <c:pt idx="209">
                  <c:v>42945</c:v>
                </c:pt>
                <c:pt idx="210">
                  <c:v>42946</c:v>
                </c:pt>
                <c:pt idx="211">
                  <c:v>42947</c:v>
                </c:pt>
                <c:pt idx="212">
                  <c:v>42948</c:v>
                </c:pt>
                <c:pt idx="213">
                  <c:v>42949</c:v>
                </c:pt>
                <c:pt idx="214">
                  <c:v>42950</c:v>
                </c:pt>
                <c:pt idx="215">
                  <c:v>42951</c:v>
                </c:pt>
                <c:pt idx="216">
                  <c:v>42952</c:v>
                </c:pt>
                <c:pt idx="217">
                  <c:v>42953</c:v>
                </c:pt>
                <c:pt idx="218">
                  <c:v>42954</c:v>
                </c:pt>
                <c:pt idx="219">
                  <c:v>42955</c:v>
                </c:pt>
                <c:pt idx="220">
                  <c:v>42956</c:v>
                </c:pt>
                <c:pt idx="221">
                  <c:v>42957</c:v>
                </c:pt>
                <c:pt idx="222">
                  <c:v>42958</c:v>
                </c:pt>
                <c:pt idx="223">
                  <c:v>42959</c:v>
                </c:pt>
                <c:pt idx="224">
                  <c:v>42960</c:v>
                </c:pt>
                <c:pt idx="225">
                  <c:v>42961</c:v>
                </c:pt>
                <c:pt idx="226">
                  <c:v>42962</c:v>
                </c:pt>
                <c:pt idx="227">
                  <c:v>42963</c:v>
                </c:pt>
                <c:pt idx="228">
                  <c:v>42964</c:v>
                </c:pt>
                <c:pt idx="229">
                  <c:v>42965</c:v>
                </c:pt>
                <c:pt idx="230">
                  <c:v>42966</c:v>
                </c:pt>
                <c:pt idx="231">
                  <c:v>42967</c:v>
                </c:pt>
                <c:pt idx="232">
                  <c:v>42968</c:v>
                </c:pt>
                <c:pt idx="233">
                  <c:v>42969</c:v>
                </c:pt>
                <c:pt idx="234">
                  <c:v>42970</c:v>
                </c:pt>
                <c:pt idx="235">
                  <c:v>42971</c:v>
                </c:pt>
                <c:pt idx="236">
                  <c:v>42972</c:v>
                </c:pt>
                <c:pt idx="237">
                  <c:v>42973</c:v>
                </c:pt>
                <c:pt idx="238">
                  <c:v>42974</c:v>
                </c:pt>
                <c:pt idx="239">
                  <c:v>42975</c:v>
                </c:pt>
                <c:pt idx="240">
                  <c:v>42976</c:v>
                </c:pt>
                <c:pt idx="241">
                  <c:v>42977</c:v>
                </c:pt>
                <c:pt idx="242">
                  <c:v>42978</c:v>
                </c:pt>
                <c:pt idx="243">
                  <c:v>42979</c:v>
                </c:pt>
                <c:pt idx="244">
                  <c:v>42980</c:v>
                </c:pt>
                <c:pt idx="245">
                  <c:v>42981</c:v>
                </c:pt>
                <c:pt idx="246">
                  <c:v>42982</c:v>
                </c:pt>
                <c:pt idx="247">
                  <c:v>42983</c:v>
                </c:pt>
                <c:pt idx="248">
                  <c:v>42984</c:v>
                </c:pt>
                <c:pt idx="249">
                  <c:v>42985</c:v>
                </c:pt>
                <c:pt idx="250">
                  <c:v>42986</c:v>
                </c:pt>
                <c:pt idx="251">
                  <c:v>42987</c:v>
                </c:pt>
                <c:pt idx="252">
                  <c:v>42988</c:v>
                </c:pt>
                <c:pt idx="253">
                  <c:v>42989</c:v>
                </c:pt>
                <c:pt idx="254">
                  <c:v>42990</c:v>
                </c:pt>
                <c:pt idx="255">
                  <c:v>42991</c:v>
                </c:pt>
                <c:pt idx="256">
                  <c:v>42992</c:v>
                </c:pt>
                <c:pt idx="257">
                  <c:v>42993</c:v>
                </c:pt>
                <c:pt idx="258">
                  <c:v>42994</c:v>
                </c:pt>
                <c:pt idx="259">
                  <c:v>42995</c:v>
                </c:pt>
                <c:pt idx="260">
                  <c:v>42996</c:v>
                </c:pt>
                <c:pt idx="261">
                  <c:v>42997</c:v>
                </c:pt>
                <c:pt idx="262">
                  <c:v>42998</c:v>
                </c:pt>
                <c:pt idx="263">
                  <c:v>42999</c:v>
                </c:pt>
                <c:pt idx="264">
                  <c:v>43000</c:v>
                </c:pt>
                <c:pt idx="265">
                  <c:v>43001</c:v>
                </c:pt>
                <c:pt idx="266">
                  <c:v>43002</c:v>
                </c:pt>
                <c:pt idx="267">
                  <c:v>43003</c:v>
                </c:pt>
                <c:pt idx="268">
                  <c:v>43004</c:v>
                </c:pt>
                <c:pt idx="269">
                  <c:v>43005</c:v>
                </c:pt>
                <c:pt idx="270">
                  <c:v>43006</c:v>
                </c:pt>
                <c:pt idx="271">
                  <c:v>43007</c:v>
                </c:pt>
                <c:pt idx="272">
                  <c:v>43008</c:v>
                </c:pt>
                <c:pt idx="273">
                  <c:v>43009</c:v>
                </c:pt>
                <c:pt idx="274">
                  <c:v>43010</c:v>
                </c:pt>
                <c:pt idx="275">
                  <c:v>43011</c:v>
                </c:pt>
                <c:pt idx="276">
                  <c:v>43012</c:v>
                </c:pt>
                <c:pt idx="277">
                  <c:v>43013</c:v>
                </c:pt>
                <c:pt idx="278">
                  <c:v>43014</c:v>
                </c:pt>
                <c:pt idx="279">
                  <c:v>43015</c:v>
                </c:pt>
                <c:pt idx="280">
                  <c:v>43016</c:v>
                </c:pt>
                <c:pt idx="281">
                  <c:v>43017</c:v>
                </c:pt>
                <c:pt idx="282">
                  <c:v>43018</c:v>
                </c:pt>
                <c:pt idx="283">
                  <c:v>43019</c:v>
                </c:pt>
                <c:pt idx="284">
                  <c:v>43020</c:v>
                </c:pt>
                <c:pt idx="285">
                  <c:v>43021</c:v>
                </c:pt>
                <c:pt idx="286">
                  <c:v>43022</c:v>
                </c:pt>
                <c:pt idx="287">
                  <c:v>43023</c:v>
                </c:pt>
                <c:pt idx="288">
                  <c:v>43024</c:v>
                </c:pt>
                <c:pt idx="289">
                  <c:v>43025</c:v>
                </c:pt>
                <c:pt idx="290">
                  <c:v>43026</c:v>
                </c:pt>
                <c:pt idx="291">
                  <c:v>43027</c:v>
                </c:pt>
                <c:pt idx="292">
                  <c:v>43028</c:v>
                </c:pt>
                <c:pt idx="293">
                  <c:v>43029</c:v>
                </c:pt>
                <c:pt idx="294">
                  <c:v>43030</c:v>
                </c:pt>
                <c:pt idx="295">
                  <c:v>43031</c:v>
                </c:pt>
                <c:pt idx="296">
                  <c:v>43032</c:v>
                </c:pt>
                <c:pt idx="297">
                  <c:v>43033</c:v>
                </c:pt>
                <c:pt idx="298">
                  <c:v>43034</c:v>
                </c:pt>
                <c:pt idx="299">
                  <c:v>43035</c:v>
                </c:pt>
                <c:pt idx="300">
                  <c:v>43036</c:v>
                </c:pt>
                <c:pt idx="301">
                  <c:v>43037</c:v>
                </c:pt>
                <c:pt idx="302">
                  <c:v>43038</c:v>
                </c:pt>
                <c:pt idx="303">
                  <c:v>43039</c:v>
                </c:pt>
                <c:pt idx="304">
                  <c:v>43040</c:v>
                </c:pt>
                <c:pt idx="305">
                  <c:v>43041</c:v>
                </c:pt>
                <c:pt idx="306">
                  <c:v>43042</c:v>
                </c:pt>
                <c:pt idx="307">
                  <c:v>43043</c:v>
                </c:pt>
                <c:pt idx="308">
                  <c:v>43044</c:v>
                </c:pt>
                <c:pt idx="309">
                  <c:v>43045</c:v>
                </c:pt>
                <c:pt idx="310">
                  <c:v>43046</c:v>
                </c:pt>
                <c:pt idx="311">
                  <c:v>43047</c:v>
                </c:pt>
                <c:pt idx="312">
                  <c:v>43048</c:v>
                </c:pt>
                <c:pt idx="313">
                  <c:v>43049</c:v>
                </c:pt>
                <c:pt idx="314">
                  <c:v>43050</c:v>
                </c:pt>
                <c:pt idx="315">
                  <c:v>43051</c:v>
                </c:pt>
                <c:pt idx="316">
                  <c:v>43052</c:v>
                </c:pt>
                <c:pt idx="317">
                  <c:v>43053</c:v>
                </c:pt>
                <c:pt idx="318">
                  <c:v>43054</c:v>
                </c:pt>
                <c:pt idx="319">
                  <c:v>43055</c:v>
                </c:pt>
                <c:pt idx="320">
                  <c:v>43056</c:v>
                </c:pt>
                <c:pt idx="321">
                  <c:v>43057</c:v>
                </c:pt>
                <c:pt idx="322">
                  <c:v>43058</c:v>
                </c:pt>
                <c:pt idx="323">
                  <c:v>43059</c:v>
                </c:pt>
                <c:pt idx="324">
                  <c:v>43060</c:v>
                </c:pt>
                <c:pt idx="325">
                  <c:v>43061</c:v>
                </c:pt>
                <c:pt idx="326">
                  <c:v>43062</c:v>
                </c:pt>
                <c:pt idx="327">
                  <c:v>43063</c:v>
                </c:pt>
                <c:pt idx="328">
                  <c:v>43064</c:v>
                </c:pt>
                <c:pt idx="329">
                  <c:v>43065</c:v>
                </c:pt>
                <c:pt idx="330">
                  <c:v>43066</c:v>
                </c:pt>
                <c:pt idx="331">
                  <c:v>43067</c:v>
                </c:pt>
                <c:pt idx="332">
                  <c:v>43068</c:v>
                </c:pt>
                <c:pt idx="333">
                  <c:v>43069</c:v>
                </c:pt>
                <c:pt idx="334">
                  <c:v>43070</c:v>
                </c:pt>
                <c:pt idx="335">
                  <c:v>43071</c:v>
                </c:pt>
                <c:pt idx="336">
                  <c:v>43072</c:v>
                </c:pt>
                <c:pt idx="337">
                  <c:v>43073</c:v>
                </c:pt>
                <c:pt idx="338">
                  <c:v>43074</c:v>
                </c:pt>
                <c:pt idx="339">
                  <c:v>43075</c:v>
                </c:pt>
                <c:pt idx="340">
                  <c:v>43076</c:v>
                </c:pt>
                <c:pt idx="341">
                  <c:v>43077</c:v>
                </c:pt>
                <c:pt idx="342">
                  <c:v>43078</c:v>
                </c:pt>
                <c:pt idx="343">
                  <c:v>43079</c:v>
                </c:pt>
                <c:pt idx="344">
                  <c:v>43080</c:v>
                </c:pt>
                <c:pt idx="345">
                  <c:v>43081</c:v>
                </c:pt>
                <c:pt idx="346">
                  <c:v>43082</c:v>
                </c:pt>
                <c:pt idx="347">
                  <c:v>43083</c:v>
                </c:pt>
                <c:pt idx="348">
                  <c:v>43084</c:v>
                </c:pt>
                <c:pt idx="349">
                  <c:v>43085</c:v>
                </c:pt>
                <c:pt idx="350">
                  <c:v>43086</c:v>
                </c:pt>
                <c:pt idx="351">
                  <c:v>43087</c:v>
                </c:pt>
                <c:pt idx="352">
                  <c:v>43088</c:v>
                </c:pt>
                <c:pt idx="353">
                  <c:v>43089</c:v>
                </c:pt>
                <c:pt idx="354">
                  <c:v>43090</c:v>
                </c:pt>
                <c:pt idx="355">
                  <c:v>43091</c:v>
                </c:pt>
                <c:pt idx="356">
                  <c:v>43092</c:v>
                </c:pt>
                <c:pt idx="357">
                  <c:v>43093</c:v>
                </c:pt>
                <c:pt idx="358">
                  <c:v>43094</c:v>
                </c:pt>
                <c:pt idx="359">
                  <c:v>43095</c:v>
                </c:pt>
                <c:pt idx="360">
                  <c:v>43096</c:v>
                </c:pt>
                <c:pt idx="361">
                  <c:v>43097</c:v>
                </c:pt>
                <c:pt idx="362">
                  <c:v>43098</c:v>
                </c:pt>
                <c:pt idx="363">
                  <c:v>43099</c:v>
                </c:pt>
              </c:numCache>
            </c:numRef>
          </c:cat>
          <c:val>
            <c:numRef>
              <c:f>'wykres 6 2016'!$B$4:$B$367</c:f>
              <c:numCache>
                <c:formatCode>General</c:formatCode>
                <c:ptCount val="364"/>
                <c:pt idx="0">
                  <c:v>90.63</c:v>
                </c:pt>
                <c:pt idx="1">
                  <c:v>75.58</c:v>
                </c:pt>
                <c:pt idx="2">
                  <c:v>19.88</c:v>
                </c:pt>
                <c:pt idx="3">
                  <c:v>10.130000000000001</c:v>
                </c:pt>
                <c:pt idx="4">
                  <c:v>16.96</c:v>
                </c:pt>
                <c:pt idx="5">
                  <c:v>24.92</c:v>
                </c:pt>
                <c:pt idx="6">
                  <c:v>113.42</c:v>
                </c:pt>
                <c:pt idx="7">
                  <c:v>297.08</c:v>
                </c:pt>
                <c:pt idx="8">
                  <c:v>170.71</c:v>
                </c:pt>
                <c:pt idx="9">
                  <c:v>96</c:v>
                </c:pt>
                <c:pt idx="10">
                  <c:v>112.96</c:v>
                </c:pt>
                <c:pt idx="11">
                  <c:v>44.42</c:v>
                </c:pt>
                <c:pt idx="12">
                  <c:v>42.29</c:v>
                </c:pt>
                <c:pt idx="13">
                  <c:v>31.04</c:v>
                </c:pt>
                <c:pt idx="14">
                  <c:v>39.21</c:v>
                </c:pt>
                <c:pt idx="15">
                  <c:v>80.5</c:v>
                </c:pt>
                <c:pt idx="16">
                  <c:v>120.42</c:v>
                </c:pt>
                <c:pt idx="17">
                  <c:v>52.5</c:v>
                </c:pt>
                <c:pt idx="18">
                  <c:v>45.38</c:v>
                </c:pt>
                <c:pt idx="19">
                  <c:v>79.13</c:v>
                </c:pt>
                <c:pt idx="20">
                  <c:v>29.88</c:v>
                </c:pt>
                <c:pt idx="21">
                  <c:v>31.46</c:v>
                </c:pt>
                <c:pt idx="22">
                  <c:v>105.13</c:v>
                </c:pt>
                <c:pt idx="23">
                  <c:v>91.42</c:v>
                </c:pt>
                <c:pt idx="24">
                  <c:v>76.92</c:v>
                </c:pt>
                <c:pt idx="25">
                  <c:v>73.33</c:v>
                </c:pt>
                <c:pt idx="26">
                  <c:v>182.04</c:v>
                </c:pt>
                <c:pt idx="27">
                  <c:v>131.38</c:v>
                </c:pt>
                <c:pt idx="28">
                  <c:v>93.58</c:v>
                </c:pt>
                <c:pt idx="29">
                  <c:v>97</c:v>
                </c:pt>
                <c:pt idx="30">
                  <c:v>89.46</c:v>
                </c:pt>
                <c:pt idx="31">
                  <c:v>122.22</c:v>
                </c:pt>
                <c:pt idx="32">
                  <c:v>122.5</c:v>
                </c:pt>
                <c:pt idx="33">
                  <c:v>99.5</c:v>
                </c:pt>
                <c:pt idx="34">
                  <c:v>46.75</c:v>
                </c:pt>
                <c:pt idx="35">
                  <c:v>51.79</c:v>
                </c:pt>
                <c:pt idx="36">
                  <c:v>52.33</c:v>
                </c:pt>
                <c:pt idx="37">
                  <c:v>32.409999999999997</c:v>
                </c:pt>
                <c:pt idx="38">
                  <c:v>37.700000000000003</c:v>
                </c:pt>
                <c:pt idx="39">
                  <c:v>51.63</c:v>
                </c:pt>
                <c:pt idx="40">
                  <c:v>55.88</c:v>
                </c:pt>
                <c:pt idx="41">
                  <c:v>45.04</c:v>
                </c:pt>
                <c:pt idx="42">
                  <c:v>41.17</c:v>
                </c:pt>
                <c:pt idx="43">
                  <c:v>69.5</c:v>
                </c:pt>
                <c:pt idx="44">
                  <c:v>99.83</c:v>
                </c:pt>
                <c:pt idx="45">
                  <c:v>212.13</c:v>
                </c:pt>
                <c:pt idx="46">
                  <c:v>188.79</c:v>
                </c:pt>
                <c:pt idx="47">
                  <c:v>149.13</c:v>
                </c:pt>
                <c:pt idx="48">
                  <c:v>46.17</c:v>
                </c:pt>
                <c:pt idx="49">
                  <c:v>34.880000000000003</c:v>
                </c:pt>
                <c:pt idx="50">
                  <c:v>40</c:v>
                </c:pt>
                <c:pt idx="51">
                  <c:v>14.79</c:v>
                </c:pt>
                <c:pt idx="52">
                  <c:v>18.21</c:v>
                </c:pt>
                <c:pt idx="53">
                  <c:v>15.75</c:v>
                </c:pt>
                <c:pt idx="54">
                  <c:v>13.79</c:v>
                </c:pt>
                <c:pt idx="55">
                  <c:v>18.29</c:v>
                </c:pt>
                <c:pt idx="56">
                  <c:v>32.71</c:v>
                </c:pt>
                <c:pt idx="57">
                  <c:v>42.42</c:v>
                </c:pt>
                <c:pt idx="58">
                  <c:v>48</c:v>
                </c:pt>
                <c:pt idx="59">
                  <c:v>24.45</c:v>
                </c:pt>
                <c:pt idx="60">
                  <c:v>23.29</c:v>
                </c:pt>
                <c:pt idx="61">
                  <c:v>37.380000000000003</c:v>
                </c:pt>
                <c:pt idx="62">
                  <c:v>39.75</c:v>
                </c:pt>
                <c:pt idx="63">
                  <c:v>34.21</c:v>
                </c:pt>
                <c:pt idx="64">
                  <c:v>24.63</c:v>
                </c:pt>
                <c:pt idx="65">
                  <c:v>65.63</c:v>
                </c:pt>
                <c:pt idx="66">
                  <c:v>61.38</c:v>
                </c:pt>
                <c:pt idx="67">
                  <c:v>49.29</c:v>
                </c:pt>
                <c:pt idx="68">
                  <c:v>52.29</c:v>
                </c:pt>
                <c:pt idx="69">
                  <c:v>37.75</c:v>
                </c:pt>
                <c:pt idx="70">
                  <c:v>25.29</c:v>
                </c:pt>
                <c:pt idx="71">
                  <c:v>69.5</c:v>
                </c:pt>
                <c:pt idx="72">
                  <c:v>134.66999999999999</c:v>
                </c:pt>
                <c:pt idx="73">
                  <c:v>110.17</c:v>
                </c:pt>
                <c:pt idx="74">
                  <c:v>34.17</c:v>
                </c:pt>
                <c:pt idx="75">
                  <c:v>66</c:v>
                </c:pt>
                <c:pt idx="76">
                  <c:v>18.829999999999998</c:v>
                </c:pt>
                <c:pt idx="77">
                  <c:v>28.25</c:v>
                </c:pt>
                <c:pt idx="78">
                  <c:v>25.21</c:v>
                </c:pt>
                <c:pt idx="79">
                  <c:v>48.71</c:v>
                </c:pt>
                <c:pt idx="80">
                  <c:v>39.08</c:v>
                </c:pt>
                <c:pt idx="81">
                  <c:v>27.04</c:v>
                </c:pt>
                <c:pt idx="82">
                  <c:v>67.959999999999994</c:v>
                </c:pt>
                <c:pt idx="83">
                  <c:v>81.08</c:v>
                </c:pt>
                <c:pt idx="84">
                  <c:v>21.43</c:v>
                </c:pt>
                <c:pt idx="85">
                  <c:v>35.33</c:v>
                </c:pt>
                <c:pt idx="86">
                  <c:v>50.54</c:v>
                </c:pt>
                <c:pt idx="87">
                  <c:v>92.38</c:v>
                </c:pt>
                <c:pt idx="88">
                  <c:v>28.63</c:v>
                </c:pt>
                <c:pt idx="89">
                  <c:v>54.33</c:v>
                </c:pt>
                <c:pt idx="90">
                  <c:v>38.58</c:v>
                </c:pt>
                <c:pt idx="91">
                  <c:v>36.71</c:v>
                </c:pt>
                <c:pt idx="92">
                  <c:v>28.58</c:v>
                </c:pt>
                <c:pt idx="93">
                  <c:v>31.26</c:v>
                </c:pt>
                <c:pt idx="94">
                  <c:v>36.29</c:v>
                </c:pt>
                <c:pt idx="95">
                  <c:v>15.42</c:v>
                </c:pt>
                <c:pt idx="96">
                  <c:v>17.55</c:v>
                </c:pt>
                <c:pt idx="97">
                  <c:v>19.38</c:v>
                </c:pt>
                <c:pt idx="98">
                  <c:v>35</c:v>
                </c:pt>
                <c:pt idx="99">
                  <c:v>35</c:v>
                </c:pt>
                <c:pt idx="100">
                  <c:v>20.079999999999998</c:v>
                </c:pt>
                <c:pt idx="101">
                  <c:v>26.04</c:v>
                </c:pt>
                <c:pt idx="102">
                  <c:v>11.25</c:v>
                </c:pt>
                <c:pt idx="103">
                  <c:v>16.420000000000002</c:v>
                </c:pt>
                <c:pt idx="104">
                  <c:v>41.83</c:v>
                </c:pt>
                <c:pt idx="105">
                  <c:v>18.670000000000002</c:v>
                </c:pt>
                <c:pt idx="106">
                  <c:v>29.29</c:v>
                </c:pt>
                <c:pt idx="107">
                  <c:v>13.13</c:v>
                </c:pt>
                <c:pt idx="108">
                  <c:v>16.25</c:v>
                </c:pt>
                <c:pt idx="109">
                  <c:v>26.09</c:v>
                </c:pt>
                <c:pt idx="110">
                  <c:v>32</c:v>
                </c:pt>
                <c:pt idx="111">
                  <c:v>21.38</c:v>
                </c:pt>
                <c:pt idx="112">
                  <c:v>15.63</c:v>
                </c:pt>
                <c:pt idx="113">
                  <c:v>22.67</c:v>
                </c:pt>
                <c:pt idx="114">
                  <c:v>27.33</c:v>
                </c:pt>
                <c:pt idx="115">
                  <c:v>15.58</c:v>
                </c:pt>
                <c:pt idx="116">
                  <c:v>12.5</c:v>
                </c:pt>
                <c:pt idx="117">
                  <c:v>11.42</c:v>
                </c:pt>
                <c:pt idx="118">
                  <c:v>20.96</c:v>
                </c:pt>
                <c:pt idx="119">
                  <c:v>26.17</c:v>
                </c:pt>
                <c:pt idx="120">
                  <c:v>15.22</c:v>
                </c:pt>
                <c:pt idx="121">
                  <c:v>24.83</c:v>
                </c:pt>
                <c:pt idx="122">
                  <c:v>21.79</c:v>
                </c:pt>
                <c:pt idx="123">
                  <c:v>26.71</c:v>
                </c:pt>
                <c:pt idx="124">
                  <c:v>29.17</c:v>
                </c:pt>
                <c:pt idx="125">
                  <c:v>31.83</c:v>
                </c:pt>
                <c:pt idx="126">
                  <c:v>27.88</c:v>
                </c:pt>
                <c:pt idx="127">
                  <c:v>16.38</c:v>
                </c:pt>
                <c:pt idx="128">
                  <c:v>17.670000000000002</c:v>
                </c:pt>
                <c:pt idx="129">
                  <c:v>35.130000000000003</c:v>
                </c:pt>
                <c:pt idx="130">
                  <c:v>28.83</c:v>
                </c:pt>
                <c:pt idx="131">
                  <c:v>30.04</c:v>
                </c:pt>
                <c:pt idx="132">
                  <c:v>35.32</c:v>
                </c:pt>
                <c:pt idx="133">
                  <c:v>44.79</c:v>
                </c:pt>
                <c:pt idx="134">
                  <c:v>37.92</c:v>
                </c:pt>
                <c:pt idx="135">
                  <c:v>23.83</c:v>
                </c:pt>
                <c:pt idx="136">
                  <c:v>36.08</c:v>
                </c:pt>
                <c:pt idx="137">
                  <c:v>28.33</c:v>
                </c:pt>
                <c:pt idx="138">
                  <c:v>35.130000000000003</c:v>
                </c:pt>
                <c:pt idx="139">
                  <c:v>33.46</c:v>
                </c:pt>
                <c:pt idx="140">
                  <c:v>25.46</c:v>
                </c:pt>
                <c:pt idx="141">
                  <c:v>23.54</c:v>
                </c:pt>
                <c:pt idx="142">
                  <c:v>36.67</c:v>
                </c:pt>
                <c:pt idx="143">
                  <c:v>20.63</c:v>
                </c:pt>
                <c:pt idx="144">
                  <c:v>19.79</c:v>
                </c:pt>
                <c:pt idx="145">
                  <c:v>20.38</c:v>
                </c:pt>
                <c:pt idx="146">
                  <c:v>22.46</c:v>
                </c:pt>
                <c:pt idx="147">
                  <c:v>26.58</c:v>
                </c:pt>
                <c:pt idx="148">
                  <c:v>22.39</c:v>
                </c:pt>
                <c:pt idx="149">
                  <c:v>25.5</c:v>
                </c:pt>
                <c:pt idx="150">
                  <c:v>25.5</c:v>
                </c:pt>
                <c:pt idx="151">
                  <c:v>23.54</c:v>
                </c:pt>
                <c:pt idx="152">
                  <c:v>31.71</c:v>
                </c:pt>
                <c:pt idx="153">
                  <c:v>26</c:v>
                </c:pt>
                <c:pt idx="154">
                  <c:v>21.75</c:v>
                </c:pt>
                <c:pt idx="155">
                  <c:v>15</c:v>
                </c:pt>
                <c:pt idx="156">
                  <c:v>21.96</c:v>
                </c:pt>
                <c:pt idx="157">
                  <c:v>15.21</c:v>
                </c:pt>
                <c:pt idx="158">
                  <c:v>23.83</c:v>
                </c:pt>
                <c:pt idx="159">
                  <c:v>25.88</c:v>
                </c:pt>
                <c:pt idx="160">
                  <c:v>24.04</c:v>
                </c:pt>
                <c:pt idx="161">
                  <c:v>17.46</c:v>
                </c:pt>
                <c:pt idx="162">
                  <c:v>25.33</c:v>
                </c:pt>
                <c:pt idx="163">
                  <c:v>17.21</c:v>
                </c:pt>
                <c:pt idx="164">
                  <c:v>15.33</c:v>
                </c:pt>
                <c:pt idx="165">
                  <c:v>17.54</c:v>
                </c:pt>
                <c:pt idx="166">
                  <c:v>19.75</c:v>
                </c:pt>
                <c:pt idx="167">
                  <c:v>11.79</c:v>
                </c:pt>
                <c:pt idx="168">
                  <c:v>13.83</c:v>
                </c:pt>
                <c:pt idx="169">
                  <c:v>17.71</c:v>
                </c:pt>
                <c:pt idx="170">
                  <c:v>30.42</c:v>
                </c:pt>
                <c:pt idx="171">
                  <c:v>18.79</c:v>
                </c:pt>
                <c:pt idx="172">
                  <c:v>34.67</c:v>
                </c:pt>
                <c:pt idx="173">
                  <c:v>23.88</c:v>
                </c:pt>
                <c:pt idx="174">
                  <c:v>28.5</c:v>
                </c:pt>
                <c:pt idx="175">
                  <c:v>27.08</c:v>
                </c:pt>
                <c:pt idx="176">
                  <c:v>16.63</c:v>
                </c:pt>
                <c:pt idx="178">
                  <c:v>27.5</c:v>
                </c:pt>
                <c:pt idx="179">
                  <c:v>21.96</c:v>
                </c:pt>
                <c:pt idx="180">
                  <c:v>15.79</c:v>
                </c:pt>
                <c:pt idx="181">
                  <c:v>20.38</c:v>
                </c:pt>
                <c:pt idx="182">
                  <c:v>10</c:v>
                </c:pt>
                <c:pt idx="183">
                  <c:v>17.46</c:v>
                </c:pt>
                <c:pt idx="184">
                  <c:v>28.33</c:v>
                </c:pt>
                <c:pt idx="185">
                  <c:v>27.42</c:v>
                </c:pt>
                <c:pt idx="186">
                  <c:v>26.58</c:v>
                </c:pt>
                <c:pt idx="187">
                  <c:v>28.04</c:v>
                </c:pt>
                <c:pt idx="188">
                  <c:v>22.54</c:v>
                </c:pt>
                <c:pt idx="189">
                  <c:v>21.08</c:v>
                </c:pt>
                <c:pt idx="190">
                  <c:v>23</c:v>
                </c:pt>
                <c:pt idx="191">
                  <c:v>20.21</c:v>
                </c:pt>
                <c:pt idx="192">
                  <c:v>21.92</c:v>
                </c:pt>
                <c:pt idx="193">
                  <c:v>14.5</c:v>
                </c:pt>
                <c:pt idx="194">
                  <c:v>17.29</c:v>
                </c:pt>
                <c:pt idx="195">
                  <c:v>21.88</c:v>
                </c:pt>
                <c:pt idx="196">
                  <c:v>18.670000000000002</c:v>
                </c:pt>
                <c:pt idx="197">
                  <c:v>28.63</c:v>
                </c:pt>
                <c:pt idx="198">
                  <c:v>19.329999999999998</c:v>
                </c:pt>
                <c:pt idx="199">
                  <c:v>27.13</c:v>
                </c:pt>
                <c:pt idx="200">
                  <c:v>25.46</c:v>
                </c:pt>
                <c:pt idx="201">
                  <c:v>25.75</c:v>
                </c:pt>
                <c:pt idx="202">
                  <c:v>26.5</c:v>
                </c:pt>
                <c:pt idx="203">
                  <c:v>20.25</c:v>
                </c:pt>
                <c:pt idx="204">
                  <c:v>22.71</c:v>
                </c:pt>
                <c:pt idx="205">
                  <c:v>16.579999999999998</c:v>
                </c:pt>
                <c:pt idx="206">
                  <c:v>13.75</c:v>
                </c:pt>
                <c:pt idx="207">
                  <c:v>19.22</c:v>
                </c:pt>
                <c:pt idx="208">
                  <c:v>17.88</c:v>
                </c:pt>
                <c:pt idx="209">
                  <c:v>23.5</c:v>
                </c:pt>
                <c:pt idx="210">
                  <c:v>29.46</c:v>
                </c:pt>
                <c:pt idx="211">
                  <c:v>33.21</c:v>
                </c:pt>
                <c:pt idx="212">
                  <c:v>33.08</c:v>
                </c:pt>
                <c:pt idx="213">
                  <c:v>38.54</c:v>
                </c:pt>
                <c:pt idx="214">
                  <c:v>34.42</c:v>
                </c:pt>
                <c:pt idx="215">
                  <c:v>36</c:v>
                </c:pt>
                <c:pt idx="216">
                  <c:v>24.71</c:v>
                </c:pt>
                <c:pt idx="217">
                  <c:v>21.13</c:v>
                </c:pt>
                <c:pt idx="218">
                  <c:v>16.46</c:v>
                </c:pt>
                <c:pt idx="219">
                  <c:v>24.75</c:v>
                </c:pt>
                <c:pt idx="220">
                  <c:v>26.79</c:v>
                </c:pt>
                <c:pt idx="221">
                  <c:v>35.54</c:v>
                </c:pt>
                <c:pt idx="222">
                  <c:v>31.25</c:v>
                </c:pt>
                <c:pt idx="223">
                  <c:v>15.5</c:v>
                </c:pt>
                <c:pt idx="224">
                  <c:v>13.08</c:v>
                </c:pt>
                <c:pt idx="225">
                  <c:v>17.88</c:v>
                </c:pt>
                <c:pt idx="226">
                  <c:v>16.670000000000002</c:v>
                </c:pt>
                <c:pt idx="227">
                  <c:v>23.54</c:v>
                </c:pt>
                <c:pt idx="228">
                  <c:v>21.21</c:v>
                </c:pt>
                <c:pt idx="229">
                  <c:v>36.46</c:v>
                </c:pt>
                <c:pt idx="230">
                  <c:v>20.79</c:v>
                </c:pt>
                <c:pt idx="231">
                  <c:v>9.67</c:v>
                </c:pt>
                <c:pt idx="232">
                  <c:v>15.71</c:v>
                </c:pt>
                <c:pt idx="233">
                  <c:v>17.22</c:v>
                </c:pt>
                <c:pt idx="234">
                  <c:v>13.21</c:v>
                </c:pt>
                <c:pt idx="235">
                  <c:v>23.83</c:v>
                </c:pt>
                <c:pt idx="236">
                  <c:v>38.04</c:v>
                </c:pt>
                <c:pt idx="237">
                  <c:v>40.78</c:v>
                </c:pt>
                <c:pt idx="238">
                  <c:v>22.13</c:v>
                </c:pt>
                <c:pt idx="239">
                  <c:v>14.63</c:v>
                </c:pt>
                <c:pt idx="240">
                  <c:v>22.5</c:v>
                </c:pt>
                <c:pt idx="241">
                  <c:v>26.79</c:v>
                </c:pt>
                <c:pt idx="242">
                  <c:v>37.08</c:v>
                </c:pt>
                <c:pt idx="243">
                  <c:v>35.29</c:v>
                </c:pt>
                <c:pt idx="244">
                  <c:v>7.38</c:v>
                </c:pt>
                <c:pt idx="245">
                  <c:v>7.96</c:v>
                </c:pt>
                <c:pt idx="246">
                  <c:v>10.25</c:v>
                </c:pt>
                <c:pt idx="247">
                  <c:v>11.75</c:v>
                </c:pt>
                <c:pt idx="248">
                  <c:v>20.83</c:v>
                </c:pt>
                <c:pt idx="249">
                  <c:v>14.29</c:v>
                </c:pt>
                <c:pt idx="250">
                  <c:v>21.96</c:v>
                </c:pt>
                <c:pt idx="251">
                  <c:v>19.38</c:v>
                </c:pt>
                <c:pt idx="252">
                  <c:v>24</c:v>
                </c:pt>
                <c:pt idx="253">
                  <c:v>28.83</c:v>
                </c:pt>
                <c:pt idx="254">
                  <c:v>13.75</c:v>
                </c:pt>
                <c:pt idx="255">
                  <c:v>15.13</c:v>
                </c:pt>
                <c:pt idx="256">
                  <c:v>17.25</c:v>
                </c:pt>
                <c:pt idx="257">
                  <c:v>15.29</c:v>
                </c:pt>
                <c:pt idx="258">
                  <c:v>23.33</c:v>
                </c:pt>
                <c:pt idx="259">
                  <c:v>20.54</c:v>
                </c:pt>
                <c:pt idx="260">
                  <c:v>19.75</c:v>
                </c:pt>
                <c:pt idx="261">
                  <c:v>33.25</c:v>
                </c:pt>
                <c:pt idx="262">
                  <c:v>9.0399999999999991</c:v>
                </c:pt>
                <c:pt idx="263">
                  <c:v>10.75</c:v>
                </c:pt>
                <c:pt idx="264">
                  <c:v>13.58</c:v>
                </c:pt>
                <c:pt idx="265">
                  <c:v>17.71</c:v>
                </c:pt>
                <c:pt idx="266">
                  <c:v>22.5</c:v>
                </c:pt>
                <c:pt idx="267">
                  <c:v>23.5</c:v>
                </c:pt>
                <c:pt idx="268">
                  <c:v>47.38</c:v>
                </c:pt>
                <c:pt idx="269">
                  <c:v>35</c:v>
                </c:pt>
                <c:pt idx="270">
                  <c:v>34.67</c:v>
                </c:pt>
                <c:pt idx="271">
                  <c:v>35.17</c:v>
                </c:pt>
                <c:pt idx="272">
                  <c:v>39.75</c:v>
                </c:pt>
                <c:pt idx="273">
                  <c:v>39.25</c:v>
                </c:pt>
                <c:pt idx="274">
                  <c:v>48.17</c:v>
                </c:pt>
                <c:pt idx="275">
                  <c:v>32.909999999999997</c:v>
                </c:pt>
                <c:pt idx="276">
                  <c:v>19.46</c:v>
                </c:pt>
                <c:pt idx="277">
                  <c:v>16.79</c:v>
                </c:pt>
                <c:pt idx="278">
                  <c:v>8.86</c:v>
                </c:pt>
                <c:pt idx="279">
                  <c:v>16.5</c:v>
                </c:pt>
                <c:pt idx="280">
                  <c:v>16.13</c:v>
                </c:pt>
                <c:pt idx="281">
                  <c:v>13.21</c:v>
                </c:pt>
                <c:pt idx="282">
                  <c:v>18.63</c:v>
                </c:pt>
                <c:pt idx="283">
                  <c:v>18.170000000000002</c:v>
                </c:pt>
                <c:pt idx="284">
                  <c:v>22.46</c:v>
                </c:pt>
                <c:pt idx="285">
                  <c:v>21.33</c:v>
                </c:pt>
                <c:pt idx="286">
                  <c:v>31.29</c:v>
                </c:pt>
                <c:pt idx="287">
                  <c:v>29.04</c:v>
                </c:pt>
                <c:pt idx="288">
                  <c:v>37.04</c:v>
                </c:pt>
                <c:pt idx="289">
                  <c:v>63.54</c:v>
                </c:pt>
                <c:pt idx="290">
                  <c:v>81.67</c:v>
                </c:pt>
                <c:pt idx="291">
                  <c:v>64.040000000000006</c:v>
                </c:pt>
                <c:pt idx="292">
                  <c:v>39.83</c:v>
                </c:pt>
                <c:pt idx="293">
                  <c:v>64.67</c:v>
                </c:pt>
                <c:pt idx="294">
                  <c:v>41.67</c:v>
                </c:pt>
                <c:pt idx="295">
                  <c:v>20.38</c:v>
                </c:pt>
                <c:pt idx="296">
                  <c:v>24.5</c:v>
                </c:pt>
                <c:pt idx="297">
                  <c:v>26.21</c:v>
                </c:pt>
                <c:pt idx="298">
                  <c:v>19.96</c:v>
                </c:pt>
                <c:pt idx="299">
                  <c:v>16.71</c:v>
                </c:pt>
                <c:pt idx="300">
                  <c:v>10.08</c:v>
                </c:pt>
                <c:pt idx="301">
                  <c:v>7.57</c:v>
                </c:pt>
                <c:pt idx="302">
                  <c:v>10.33</c:v>
                </c:pt>
                <c:pt idx="303">
                  <c:v>20.25</c:v>
                </c:pt>
                <c:pt idx="304">
                  <c:v>18.96</c:v>
                </c:pt>
                <c:pt idx="305">
                  <c:v>18.579999999999998</c:v>
                </c:pt>
                <c:pt idx="306">
                  <c:v>17.25</c:v>
                </c:pt>
                <c:pt idx="307">
                  <c:v>36.79</c:v>
                </c:pt>
                <c:pt idx="308">
                  <c:v>25.25</c:v>
                </c:pt>
                <c:pt idx="309">
                  <c:v>49.33</c:v>
                </c:pt>
                <c:pt idx="310">
                  <c:v>43.88</c:v>
                </c:pt>
                <c:pt idx="311">
                  <c:v>32</c:v>
                </c:pt>
                <c:pt idx="312">
                  <c:v>40.130000000000003</c:v>
                </c:pt>
                <c:pt idx="313">
                  <c:v>45.29</c:v>
                </c:pt>
                <c:pt idx="314">
                  <c:v>13.33</c:v>
                </c:pt>
                <c:pt idx="315">
                  <c:v>19.079999999999998</c:v>
                </c:pt>
                <c:pt idx="316">
                  <c:v>21</c:v>
                </c:pt>
                <c:pt idx="317">
                  <c:v>27</c:v>
                </c:pt>
                <c:pt idx="318">
                  <c:v>66.58</c:v>
                </c:pt>
                <c:pt idx="319">
                  <c:v>69.08</c:v>
                </c:pt>
                <c:pt idx="320">
                  <c:v>69.459999999999994</c:v>
                </c:pt>
                <c:pt idx="321">
                  <c:v>33.42</c:v>
                </c:pt>
                <c:pt idx="322">
                  <c:v>20.71</c:v>
                </c:pt>
                <c:pt idx="323">
                  <c:v>12.08</c:v>
                </c:pt>
                <c:pt idx="324">
                  <c:v>31.29</c:v>
                </c:pt>
                <c:pt idx="325">
                  <c:v>32.83</c:v>
                </c:pt>
                <c:pt idx="326">
                  <c:v>35.58</c:v>
                </c:pt>
                <c:pt idx="327">
                  <c:v>68.209999999999994</c:v>
                </c:pt>
                <c:pt idx="328">
                  <c:v>38.21</c:v>
                </c:pt>
                <c:pt idx="329">
                  <c:v>25.83</c:v>
                </c:pt>
                <c:pt idx="330">
                  <c:v>68.58</c:v>
                </c:pt>
                <c:pt idx="331">
                  <c:v>46.17</c:v>
                </c:pt>
                <c:pt idx="332">
                  <c:v>49.83</c:v>
                </c:pt>
                <c:pt idx="333">
                  <c:v>26.17</c:v>
                </c:pt>
                <c:pt idx="334">
                  <c:v>23</c:v>
                </c:pt>
                <c:pt idx="335">
                  <c:v>56.54</c:v>
                </c:pt>
                <c:pt idx="336">
                  <c:v>73.25</c:v>
                </c:pt>
                <c:pt idx="337">
                  <c:v>29.79</c:v>
                </c:pt>
                <c:pt idx="338">
                  <c:v>18.5</c:v>
                </c:pt>
                <c:pt idx="339">
                  <c:v>11</c:v>
                </c:pt>
                <c:pt idx="340">
                  <c:v>27.33</c:v>
                </c:pt>
                <c:pt idx="341">
                  <c:v>38.54</c:v>
                </c:pt>
                <c:pt idx="342">
                  <c:v>42.42</c:v>
                </c:pt>
                <c:pt idx="343">
                  <c:v>21.29</c:v>
                </c:pt>
                <c:pt idx="344">
                  <c:v>20.13</c:v>
                </c:pt>
                <c:pt idx="345">
                  <c:v>26.25</c:v>
                </c:pt>
                <c:pt idx="346">
                  <c:v>43.5</c:v>
                </c:pt>
                <c:pt idx="347">
                  <c:v>27.54</c:v>
                </c:pt>
                <c:pt idx="348">
                  <c:v>23.92</c:v>
                </c:pt>
                <c:pt idx="349">
                  <c:v>29.38</c:v>
                </c:pt>
                <c:pt idx="350">
                  <c:v>83.5</c:v>
                </c:pt>
                <c:pt idx="351">
                  <c:v>78.25</c:v>
                </c:pt>
                <c:pt idx="352">
                  <c:v>30.42</c:v>
                </c:pt>
                <c:pt idx="353">
                  <c:v>50.92</c:v>
                </c:pt>
                <c:pt idx="354">
                  <c:v>46</c:v>
                </c:pt>
                <c:pt idx="355">
                  <c:v>17.75</c:v>
                </c:pt>
                <c:pt idx="356">
                  <c:v>13.04</c:v>
                </c:pt>
                <c:pt idx="357">
                  <c:v>9.9600000000000009</c:v>
                </c:pt>
                <c:pt idx="358">
                  <c:v>13.46</c:v>
                </c:pt>
                <c:pt idx="359">
                  <c:v>36.58</c:v>
                </c:pt>
                <c:pt idx="360">
                  <c:v>54.88</c:v>
                </c:pt>
                <c:pt idx="361">
                  <c:v>22.26</c:v>
                </c:pt>
                <c:pt idx="362">
                  <c:v>23.79</c:v>
                </c:pt>
                <c:pt idx="363">
                  <c:v>54.67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E17-4358-95AB-D1561C1761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1127408"/>
        <c:axId val="1"/>
      </c:lineChart>
      <c:lineChart>
        <c:grouping val="standard"/>
        <c:varyColors val="0"/>
        <c:ser>
          <c:idx val="0"/>
          <c:order val="1"/>
          <c:tx>
            <c:strRef>
              <c:f>'wykres 6 2016'!$C$3</c:f>
              <c:strCache>
                <c:ptCount val="1"/>
                <c:pt idx="0">
                  <c:v>Temperatura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'wykres 6 2016'!$A$4:$A$367</c:f>
              <c:numCache>
                <c:formatCode>m/d/yyyy</c:formatCode>
                <c:ptCount val="364"/>
                <c:pt idx="0">
                  <c:v>42736</c:v>
                </c:pt>
                <c:pt idx="1">
                  <c:v>42737</c:v>
                </c:pt>
                <c:pt idx="2">
                  <c:v>42738</c:v>
                </c:pt>
                <c:pt idx="3">
                  <c:v>42739</c:v>
                </c:pt>
                <c:pt idx="4">
                  <c:v>42740</c:v>
                </c:pt>
                <c:pt idx="5">
                  <c:v>42741</c:v>
                </c:pt>
                <c:pt idx="6">
                  <c:v>42742</c:v>
                </c:pt>
                <c:pt idx="7">
                  <c:v>42743</c:v>
                </c:pt>
                <c:pt idx="8">
                  <c:v>42744</c:v>
                </c:pt>
                <c:pt idx="9">
                  <c:v>42745</c:v>
                </c:pt>
                <c:pt idx="10">
                  <c:v>42746</c:v>
                </c:pt>
                <c:pt idx="11">
                  <c:v>42747</c:v>
                </c:pt>
                <c:pt idx="12">
                  <c:v>42748</c:v>
                </c:pt>
                <c:pt idx="13">
                  <c:v>42749</c:v>
                </c:pt>
                <c:pt idx="14">
                  <c:v>42750</c:v>
                </c:pt>
                <c:pt idx="15">
                  <c:v>42751</c:v>
                </c:pt>
                <c:pt idx="16">
                  <c:v>42752</c:v>
                </c:pt>
                <c:pt idx="17">
                  <c:v>42753</c:v>
                </c:pt>
                <c:pt idx="18">
                  <c:v>42754</c:v>
                </c:pt>
                <c:pt idx="19">
                  <c:v>42755</c:v>
                </c:pt>
                <c:pt idx="20">
                  <c:v>42756</c:v>
                </c:pt>
                <c:pt idx="21">
                  <c:v>42757</c:v>
                </c:pt>
                <c:pt idx="22">
                  <c:v>42758</c:v>
                </c:pt>
                <c:pt idx="23">
                  <c:v>42759</c:v>
                </c:pt>
                <c:pt idx="24">
                  <c:v>42760</c:v>
                </c:pt>
                <c:pt idx="25">
                  <c:v>42761</c:v>
                </c:pt>
                <c:pt idx="26">
                  <c:v>42762</c:v>
                </c:pt>
                <c:pt idx="27">
                  <c:v>42763</c:v>
                </c:pt>
                <c:pt idx="28">
                  <c:v>42764</c:v>
                </c:pt>
                <c:pt idx="29">
                  <c:v>42765</c:v>
                </c:pt>
                <c:pt idx="30">
                  <c:v>42766</c:v>
                </c:pt>
                <c:pt idx="31">
                  <c:v>42767</c:v>
                </c:pt>
                <c:pt idx="32">
                  <c:v>42768</c:v>
                </c:pt>
                <c:pt idx="33">
                  <c:v>42769</c:v>
                </c:pt>
                <c:pt idx="34">
                  <c:v>42770</c:v>
                </c:pt>
                <c:pt idx="35">
                  <c:v>42771</c:v>
                </c:pt>
                <c:pt idx="36">
                  <c:v>42772</c:v>
                </c:pt>
                <c:pt idx="37">
                  <c:v>42773</c:v>
                </c:pt>
                <c:pt idx="38">
                  <c:v>42774</c:v>
                </c:pt>
                <c:pt idx="39">
                  <c:v>42775</c:v>
                </c:pt>
                <c:pt idx="40">
                  <c:v>42776</c:v>
                </c:pt>
                <c:pt idx="41">
                  <c:v>42777</c:v>
                </c:pt>
                <c:pt idx="42">
                  <c:v>42778</c:v>
                </c:pt>
                <c:pt idx="43">
                  <c:v>42779</c:v>
                </c:pt>
                <c:pt idx="44">
                  <c:v>42780</c:v>
                </c:pt>
                <c:pt idx="45">
                  <c:v>42781</c:v>
                </c:pt>
                <c:pt idx="46">
                  <c:v>42782</c:v>
                </c:pt>
                <c:pt idx="47">
                  <c:v>42783</c:v>
                </c:pt>
                <c:pt idx="48">
                  <c:v>42784</c:v>
                </c:pt>
                <c:pt idx="49">
                  <c:v>42785</c:v>
                </c:pt>
                <c:pt idx="50">
                  <c:v>42786</c:v>
                </c:pt>
                <c:pt idx="51">
                  <c:v>42787</c:v>
                </c:pt>
                <c:pt idx="52">
                  <c:v>42788</c:v>
                </c:pt>
                <c:pt idx="53">
                  <c:v>42789</c:v>
                </c:pt>
                <c:pt idx="54">
                  <c:v>42790</c:v>
                </c:pt>
                <c:pt idx="55">
                  <c:v>42791</c:v>
                </c:pt>
                <c:pt idx="56">
                  <c:v>42792</c:v>
                </c:pt>
                <c:pt idx="57">
                  <c:v>42793</c:v>
                </c:pt>
                <c:pt idx="58">
                  <c:v>42794</c:v>
                </c:pt>
                <c:pt idx="59">
                  <c:v>42795</c:v>
                </c:pt>
                <c:pt idx="60">
                  <c:v>42796</c:v>
                </c:pt>
                <c:pt idx="61">
                  <c:v>42797</c:v>
                </c:pt>
                <c:pt idx="62">
                  <c:v>42798</c:v>
                </c:pt>
                <c:pt idx="63">
                  <c:v>42799</c:v>
                </c:pt>
                <c:pt idx="64">
                  <c:v>42800</c:v>
                </c:pt>
                <c:pt idx="65">
                  <c:v>42801</c:v>
                </c:pt>
                <c:pt idx="66">
                  <c:v>42802</c:v>
                </c:pt>
                <c:pt idx="67">
                  <c:v>42803</c:v>
                </c:pt>
                <c:pt idx="68">
                  <c:v>42804</c:v>
                </c:pt>
                <c:pt idx="69">
                  <c:v>42805</c:v>
                </c:pt>
                <c:pt idx="70">
                  <c:v>42806</c:v>
                </c:pt>
                <c:pt idx="71">
                  <c:v>42807</c:v>
                </c:pt>
                <c:pt idx="72">
                  <c:v>42808</c:v>
                </c:pt>
                <c:pt idx="73">
                  <c:v>42809</c:v>
                </c:pt>
                <c:pt idx="74">
                  <c:v>42810</c:v>
                </c:pt>
                <c:pt idx="75">
                  <c:v>42811</c:v>
                </c:pt>
                <c:pt idx="76">
                  <c:v>42812</c:v>
                </c:pt>
                <c:pt idx="77">
                  <c:v>42813</c:v>
                </c:pt>
                <c:pt idx="78">
                  <c:v>42814</c:v>
                </c:pt>
                <c:pt idx="79">
                  <c:v>42815</c:v>
                </c:pt>
                <c:pt idx="80">
                  <c:v>42816</c:v>
                </c:pt>
                <c:pt idx="81">
                  <c:v>42817</c:v>
                </c:pt>
                <c:pt idx="82">
                  <c:v>42818</c:v>
                </c:pt>
                <c:pt idx="83">
                  <c:v>42819</c:v>
                </c:pt>
                <c:pt idx="84">
                  <c:v>42820</c:v>
                </c:pt>
                <c:pt idx="85">
                  <c:v>42821</c:v>
                </c:pt>
                <c:pt idx="86">
                  <c:v>42822</c:v>
                </c:pt>
                <c:pt idx="87">
                  <c:v>42823</c:v>
                </c:pt>
                <c:pt idx="88">
                  <c:v>42824</c:v>
                </c:pt>
                <c:pt idx="89">
                  <c:v>42825</c:v>
                </c:pt>
                <c:pt idx="90">
                  <c:v>42826</c:v>
                </c:pt>
                <c:pt idx="91">
                  <c:v>42827</c:v>
                </c:pt>
                <c:pt idx="92">
                  <c:v>42828</c:v>
                </c:pt>
                <c:pt idx="93">
                  <c:v>42829</c:v>
                </c:pt>
                <c:pt idx="94">
                  <c:v>42830</c:v>
                </c:pt>
                <c:pt idx="95">
                  <c:v>42831</c:v>
                </c:pt>
                <c:pt idx="96">
                  <c:v>42832</c:v>
                </c:pt>
                <c:pt idx="97">
                  <c:v>42833</c:v>
                </c:pt>
                <c:pt idx="98">
                  <c:v>42834</c:v>
                </c:pt>
                <c:pt idx="99">
                  <c:v>42835</c:v>
                </c:pt>
                <c:pt idx="100">
                  <c:v>42836</c:v>
                </c:pt>
                <c:pt idx="101">
                  <c:v>42837</c:v>
                </c:pt>
                <c:pt idx="102">
                  <c:v>42838</c:v>
                </c:pt>
                <c:pt idx="103">
                  <c:v>42839</c:v>
                </c:pt>
                <c:pt idx="104">
                  <c:v>42840</c:v>
                </c:pt>
                <c:pt idx="105">
                  <c:v>42841</c:v>
                </c:pt>
                <c:pt idx="106">
                  <c:v>42842</c:v>
                </c:pt>
                <c:pt idx="107">
                  <c:v>42843</c:v>
                </c:pt>
                <c:pt idx="108">
                  <c:v>42844</c:v>
                </c:pt>
                <c:pt idx="109">
                  <c:v>42845</c:v>
                </c:pt>
                <c:pt idx="110">
                  <c:v>42846</c:v>
                </c:pt>
                <c:pt idx="111">
                  <c:v>42847</c:v>
                </c:pt>
                <c:pt idx="112">
                  <c:v>42848</c:v>
                </c:pt>
                <c:pt idx="113">
                  <c:v>42849</c:v>
                </c:pt>
                <c:pt idx="114">
                  <c:v>42850</c:v>
                </c:pt>
                <c:pt idx="115">
                  <c:v>42851</c:v>
                </c:pt>
                <c:pt idx="116">
                  <c:v>42852</c:v>
                </c:pt>
                <c:pt idx="117">
                  <c:v>42853</c:v>
                </c:pt>
                <c:pt idx="118">
                  <c:v>42854</c:v>
                </c:pt>
                <c:pt idx="119">
                  <c:v>42855</c:v>
                </c:pt>
                <c:pt idx="120">
                  <c:v>42856</c:v>
                </c:pt>
                <c:pt idx="121">
                  <c:v>42857</c:v>
                </c:pt>
                <c:pt idx="122">
                  <c:v>42858</c:v>
                </c:pt>
                <c:pt idx="123">
                  <c:v>42859</c:v>
                </c:pt>
                <c:pt idx="124">
                  <c:v>42860</c:v>
                </c:pt>
                <c:pt idx="125">
                  <c:v>42861</c:v>
                </c:pt>
                <c:pt idx="126">
                  <c:v>42862</c:v>
                </c:pt>
                <c:pt idx="127">
                  <c:v>42863</c:v>
                </c:pt>
                <c:pt idx="128">
                  <c:v>42864</c:v>
                </c:pt>
                <c:pt idx="129">
                  <c:v>42865</c:v>
                </c:pt>
                <c:pt idx="130">
                  <c:v>42866</c:v>
                </c:pt>
                <c:pt idx="131">
                  <c:v>42867</c:v>
                </c:pt>
                <c:pt idx="132">
                  <c:v>42868</c:v>
                </c:pt>
                <c:pt idx="133">
                  <c:v>42869</c:v>
                </c:pt>
                <c:pt idx="134">
                  <c:v>42870</c:v>
                </c:pt>
                <c:pt idx="135">
                  <c:v>42871</c:v>
                </c:pt>
                <c:pt idx="136">
                  <c:v>42872</c:v>
                </c:pt>
                <c:pt idx="137">
                  <c:v>42873</c:v>
                </c:pt>
                <c:pt idx="138">
                  <c:v>42874</c:v>
                </c:pt>
                <c:pt idx="139">
                  <c:v>42875</c:v>
                </c:pt>
                <c:pt idx="140">
                  <c:v>42876</c:v>
                </c:pt>
                <c:pt idx="141">
                  <c:v>42877</c:v>
                </c:pt>
                <c:pt idx="142">
                  <c:v>42878</c:v>
                </c:pt>
                <c:pt idx="143">
                  <c:v>42879</c:v>
                </c:pt>
                <c:pt idx="144">
                  <c:v>42880</c:v>
                </c:pt>
                <c:pt idx="145">
                  <c:v>42881</c:v>
                </c:pt>
                <c:pt idx="146">
                  <c:v>42882</c:v>
                </c:pt>
                <c:pt idx="147">
                  <c:v>42883</c:v>
                </c:pt>
                <c:pt idx="148">
                  <c:v>42884</c:v>
                </c:pt>
                <c:pt idx="149">
                  <c:v>42885</c:v>
                </c:pt>
                <c:pt idx="150">
                  <c:v>42886</c:v>
                </c:pt>
                <c:pt idx="151">
                  <c:v>42887</c:v>
                </c:pt>
                <c:pt idx="152">
                  <c:v>42888</c:v>
                </c:pt>
                <c:pt idx="153">
                  <c:v>42889</c:v>
                </c:pt>
                <c:pt idx="154">
                  <c:v>42890</c:v>
                </c:pt>
                <c:pt idx="155">
                  <c:v>42891</c:v>
                </c:pt>
                <c:pt idx="156">
                  <c:v>42892</c:v>
                </c:pt>
                <c:pt idx="157">
                  <c:v>42893</c:v>
                </c:pt>
                <c:pt idx="158">
                  <c:v>42894</c:v>
                </c:pt>
                <c:pt idx="159">
                  <c:v>42895</c:v>
                </c:pt>
                <c:pt idx="160">
                  <c:v>42896</c:v>
                </c:pt>
                <c:pt idx="161">
                  <c:v>42897</c:v>
                </c:pt>
                <c:pt idx="162">
                  <c:v>42898</c:v>
                </c:pt>
                <c:pt idx="163">
                  <c:v>42899</c:v>
                </c:pt>
                <c:pt idx="164">
                  <c:v>42900</c:v>
                </c:pt>
                <c:pt idx="165">
                  <c:v>42901</c:v>
                </c:pt>
                <c:pt idx="166">
                  <c:v>42902</c:v>
                </c:pt>
                <c:pt idx="167">
                  <c:v>42903</c:v>
                </c:pt>
                <c:pt idx="168">
                  <c:v>42904</c:v>
                </c:pt>
                <c:pt idx="169">
                  <c:v>42905</c:v>
                </c:pt>
                <c:pt idx="170">
                  <c:v>42906</c:v>
                </c:pt>
                <c:pt idx="171">
                  <c:v>42907</c:v>
                </c:pt>
                <c:pt idx="172">
                  <c:v>42908</c:v>
                </c:pt>
                <c:pt idx="173">
                  <c:v>42909</c:v>
                </c:pt>
                <c:pt idx="174">
                  <c:v>42910</c:v>
                </c:pt>
                <c:pt idx="175">
                  <c:v>42911</c:v>
                </c:pt>
                <c:pt idx="176">
                  <c:v>42912</c:v>
                </c:pt>
                <c:pt idx="177">
                  <c:v>42913</c:v>
                </c:pt>
                <c:pt idx="178">
                  <c:v>42914</c:v>
                </c:pt>
                <c:pt idx="179">
                  <c:v>42915</c:v>
                </c:pt>
                <c:pt idx="180">
                  <c:v>42916</c:v>
                </c:pt>
                <c:pt idx="181">
                  <c:v>42917</c:v>
                </c:pt>
                <c:pt idx="182">
                  <c:v>42918</c:v>
                </c:pt>
                <c:pt idx="183">
                  <c:v>42919</c:v>
                </c:pt>
                <c:pt idx="184">
                  <c:v>42920</c:v>
                </c:pt>
                <c:pt idx="185">
                  <c:v>42921</c:v>
                </c:pt>
                <c:pt idx="186">
                  <c:v>42922</c:v>
                </c:pt>
                <c:pt idx="187">
                  <c:v>42923</c:v>
                </c:pt>
                <c:pt idx="188">
                  <c:v>42924</c:v>
                </c:pt>
                <c:pt idx="189">
                  <c:v>42925</c:v>
                </c:pt>
                <c:pt idx="190">
                  <c:v>42926</c:v>
                </c:pt>
                <c:pt idx="191">
                  <c:v>42927</c:v>
                </c:pt>
                <c:pt idx="192">
                  <c:v>42928</c:v>
                </c:pt>
                <c:pt idx="193">
                  <c:v>42929</c:v>
                </c:pt>
                <c:pt idx="194">
                  <c:v>42930</c:v>
                </c:pt>
                <c:pt idx="195">
                  <c:v>42931</c:v>
                </c:pt>
                <c:pt idx="196">
                  <c:v>42932</c:v>
                </c:pt>
                <c:pt idx="197">
                  <c:v>42933</c:v>
                </c:pt>
                <c:pt idx="198">
                  <c:v>42934</c:v>
                </c:pt>
                <c:pt idx="199">
                  <c:v>42935</c:v>
                </c:pt>
                <c:pt idx="200">
                  <c:v>42936</c:v>
                </c:pt>
                <c:pt idx="201">
                  <c:v>42937</c:v>
                </c:pt>
                <c:pt idx="202">
                  <c:v>42938</c:v>
                </c:pt>
                <c:pt idx="203">
                  <c:v>42939</c:v>
                </c:pt>
                <c:pt idx="204">
                  <c:v>42940</c:v>
                </c:pt>
                <c:pt idx="205">
                  <c:v>42941</c:v>
                </c:pt>
                <c:pt idx="206">
                  <c:v>42942</c:v>
                </c:pt>
                <c:pt idx="207">
                  <c:v>42943</c:v>
                </c:pt>
                <c:pt idx="208">
                  <c:v>42944</c:v>
                </c:pt>
                <c:pt idx="209">
                  <c:v>42945</c:v>
                </c:pt>
                <c:pt idx="210">
                  <c:v>42946</c:v>
                </c:pt>
                <c:pt idx="211">
                  <c:v>42947</c:v>
                </c:pt>
                <c:pt idx="212">
                  <c:v>42948</c:v>
                </c:pt>
                <c:pt idx="213">
                  <c:v>42949</c:v>
                </c:pt>
                <c:pt idx="214">
                  <c:v>42950</c:v>
                </c:pt>
                <c:pt idx="215">
                  <c:v>42951</c:v>
                </c:pt>
                <c:pt idx="216">
                  <c:v>42952</c:v>
                </c:pt>
                <c:pt idx="217">
                  <c:v>42953</c:v>
                </c:pt>
                <c:pt idx="218">
                  <c:v>42954</c:v>
                </c:pt>
                <c:pt idx="219">
                  <c:v>42955</c:v>
                </c:pt>
                <c:pt idx="220">
                  <c:v>42956</c:v>
                </c:pt>
                <c:pt idx="221">
                  <c:v>42957</c:v>
                </c:pt>
                <c:pt idx="222">
                  <c:v>42958</c:v>
                </c:pt>
                <c:pt idx="223">
                  <c:v>42959</c:v>
                </c:pt>
                <c:pt idx="224">
                  <c:v>42960</c:v>
                </c:pt>
                <c:pt idx="225">
                  <c:v>42961</c:v>
                </c:pt>
                <c:pt idx="226">
                  <c:v>42962</c:v>
                </c:pt>
                <c:pt idx="227">
                  <c:v>42963</c:v>
                </c:pt>
                <c:pt idx="228">
                  <c:v>42964</c:v>
                </c:pt>
                <c:pt idx="229">
                  <c:v>42965</c:v>
                </c:pt>
                <c:pt idx="230">
                  <c:v>42966</c:v>
                </c:pt>
                <c:pt idx="231">
                  <c:v>42967</c:v>
                </c:pt>
                <c:pt idx="232">
                  <c:v>42968</c:v>
                </c:pt>
                <c:pt idx="233">
                  <c:v>42969</c:v>
                </c:pt>
                <c:pt idx="234">
                  <c:v>42970</c:v>
                </c:pt>
                <c:pt idx="235">
                  <c:v>42971</c:v>
                </c:pt>
                <c:pt idx="236">
                  <c:v>42972</c:v>
                </c:pt>
                <c:pt idx="237">
                  <c:v>42973</c:v>
                </c:pt>
                <c:pt idx="238">
                  <c:v>42974</c:v>
                </c:pt>
                <c:pt idx="239">
                  <c:v>42975</c:v>
                </c:pt>
                <c:pt idx="240">
                  <c:v>42976</c:v>
                </c:pt>
                <c:pt idx="241">
                  <c:v>42977</c:v>
                </c:pt>
                <c:pt idx="242">
                  <c:v>42978</c:v>
                </c:pt>
                <c:pt idx="243">
                  <c:v>42979</c:v>
                </c:pt>
                <c:pt idx="244">
                  <c:v>42980</c:v>
                </c:pt>
                <c:pt idx="245">
                  <c:v>42981</c:v>
                </c:pt>
                <c:pt idx="246">
                  <c:v>42982</c:v>
                </c:pt>
                <c:pt idx="247">
                  <c:v>42983</c:v>
                </c:pt>
                <c:pt idx="248">
                  <c:v>42984</c:v>
                </c:pt>
                <c:pt idx="249">
                  <c:v>42985</c:v>
                </c:pt>
                <c:pt idx="250">
                  <c:v>42986</c:v>
                </c:pt>
                <c:pt idx="251">
                  <c:v>42987</c:v>
                </c:pt>
                <c:pt idx="252">
                  <c:v>42988</c:v>
                </c:pt>
                <c:pt idx="253">
                  <c:v>42989</c:v>
                </c:pt>
                <c:pt idx="254">
                  <c:v>42990</c:v>
                </c:pt>
                <c:pt idx="255">
                  <c:v>42991</c:v>
                </c:pt>
                <c:pt idx="256">
                  <c:v>42992</c:v>
                </c:pt>
                <c:pt idx="257">
                  <c:v>42993</c:v>
                </c:pt>
                <c:pt idx="258">
                  <c:v>42994</c:v>
                </c:pt>
                <c:pt idx="259">
                  <c:v>42995</c:v>
                </c:pt>
                <c:pt idx="260">
                  <c:v>42996</c:v>
                </c:pt>
                <c:pt idx="261">
                  <c:v>42997</c:v>
                </c:pt>
                <c:pt idx="262">
                  <c:v>42998</c:v>
                </c:pt>
                <c:pt idx="263">
                  <c:v>42999</c:v>
                </c:pt>
                <c:pt idx="264">
                  <c:v>43000</c:v>
                </c:pt>
                <c:pt idx="265">
                  <c:v>43001</c:v>
                </c:pt>
                <c:pt idx="266">
                  <c:v>43002</c:v>
                </c:pt>
                <c:pt idx="267">
                  <c:v>43003</c:v>
                </c:pt>
                <c:pt idx="268">
                  <c:v>43004</c:v>
                </c:pt>
                <c:pt idx="269">
                  <c:v>43005</c:v>
                </c:pt>
                <c:pt idx="270">
                  <c:v>43006</c:v>
                </c:pt>
                <c:pt idx="271">
                  <c:v>43007</c:v>
                </c:pt>
                <c:pt idx="272">
                  <c:v>43008</c:v>
                </c:pt>
                <c:pt idx="273">
                  <c:v>43009</c:v>
                </c:pt>
                <c:pt idx="274">
                  <c:v>43010</c:v>
                </c:pt>
                <c:pt idx="275">
                  <c:v>43011</c:v>
                </c:pt>
                <c:pt idx="276">
                  <c:v>43012</c:v>
                </c:pt>
                <c:pt idx="277">
                  <c:v>43013</c:v>
                </c:pt>
                <c:pt idx="278">
                  <c:v>43014</c:v>
                </c:pt>
                <c:pt idx="279">
                  <c:v>43015</c:v>
                </c:pt>
                <c:pt idx="280">
                  <c:v>43016</c:v>
                </c:pt>
                <c:pt idx="281">
                  <c:v>43017</c:v>
                </c:pt>
                <c:pt idx="282">
                  <c:v>43018</c:v>
                </c:pt>
                <c:pt idx="283">
                  <c:v>43019</c:v>
                </c:pt>
                <c:pt idx="284">
                  <c:v>43020</c:v>
                </c:pt>
                <c:pt idx="285">
                  <c:v>43021</c:v>
                </c:pt>
                <c:pt idx="286">
                  <c:v>43022</c:v>
                </c:pt>
                <c:pt idx="287">
                  <c:v>43023</c:v>
                </c:pt>
                <c:pt idx="288">
                  <c:v>43024</c:v>
                </c:pt>
                <c:pt idx="289">
                  <c:v>43025</c:v>
                </c:pt>
                <c:pt idx="290">
                  <c:v>43026</c:v>
                </c:pt>
                <c:pt idx="291">
                  <c:v>43027</c:v>
                </c:pt>
                <c:pt idx="292">
                  <c:v>43028</c:v>
                </c:pt>
                <c:pt idx="293">
                  <c:v>43029</c:v>
                </c:pt>
                <c:pt idx="294">
                  <c:v>43030</c:v>
                </c:pt>
                <c:pt idx="295">
                  <c:v>43031</c:v>
                </c:pt>
                <c:pt idx="296">
                  <c:v>43032</c:v>
                </c:pt>
                <c:pt idx="297">
                  <c:v>43033</c:v>
                </c:pt>
                <c:pt idx="298">
                  <c:v>43034</c:v>
                </c:pt>
                <c:pt idx="299">
                  <c:v>43035</c:v>
                </c:pt>
                <c:pt idx="300">
                  <c:v>43036</c:v>
                </c:pt>
                <c:pt idx="301">
                  <c:v>43037</c:v>
                </c:pt>
                <c:pt idx="302">
                  <c:v>43038</c:v>
                </c:pt>
                <c:pt idx="303">
                  <c:v>43039</c:v>
                </c:pt>
                <c:pt idx="304">
                  <c:v>43040</c:v>
                </c:pt>
                <c:pt idx="305">
                  <c:v>43041</c:v>
                </c:pt>
                <c:pt idx="306">
                  <c:v>43042</c:v>
                </c:pt>
                <c:pt idx="307">
                  <c:v>43043</c:v>
                </c:pt>
                <c:pt idx="308">
                  <c:v>43044</c:v>
                </c:pt>
                <c:pt idx="309">
                  <c:v>43045</c:v>
                </c:pt>
                <c:pt idx="310">
                  <c:v>43046</c:v>
                </c:pt>
                <c:pt idx="311">
                  <c:v>43047</c:v>
                </c:pt>
                <c:pt idx="312">
                  <c:v>43048</c:v>
                </c:pt>
                <c:pt idx="313">
                  <c:v>43049</c:v>
                </c:pt>
                <c:pt idx="314">
                  <c:v>43050</c:v>
                </c:pt>
                <c:pt idx="315">
                  <c:v>43051</c:v>
                </c:pt>
                <c:pt idx="316">
                  <c:v>43052</c:v>
                </c:pt>
                <c:pt idx="317">
                  <c:v>43053</c:v>
                </c:pt>
                <c:pt idx="318">
                  <c:v>43054</c:v>
                </c:pt>
                <c:pt idx="319">
                  <c:v>43055</c:v>
                </c:pt>
                <c:pt idx="320">
                  <c:v>43056</c:v>
                </c:pt>
                <c:pt idx="321">
                  <c:v>43057</c:v>
                </c:pt>
                <c:pt idx="322">
                  <c:v>43058</c:v>
                </c:pt>
                <c:pt idx="323">
                  <c:v>43059</c:v>
                </c:pt>
                <c:pt idx="324">
                  <c:v>43060</c:v>
                </c:pt>
                <c:pt idx="325">
                  <c:v>43061</c:v>
                </c:pt>
                <c:pt idx="326">
                  <c:v>43062</c:v>
                </c:pt>
                <c:pt idx="327">
                  <c:v>43063</c:v>
                </c:pt>
                <c:pt idx="328">
                  <c:v>43064</c:v>
                </c:pt>
                <c:pt idx="329">
                  <c:v>43065</c:v>
                </c:pt>
                <c:pt idx="330">
                  <c:v>43066</c:v>
                </c:pt>
                <c:pt idx="331">
                  <c:v>43067</c:v>
                </c:pt>
                <c:pt idx="332">
                  <c:v>43068</c:v>
                </c:pt>
                <c:pt idx="333">
                  <c:v>43069</c:v>
                </c:pt>
                <c:pt idx="334">
                  <c:v>43070</c:v>
                </c:pt>
                <c:pt idx="335">
                  <c:v>43071</c:v>
                </c:pt>
                <c:pt idx="336">
                  <c:v>43072</c:v>
                </c:pt>
                <c:pt idx="337">
                  <c:v>43073</c:v>
                </c:pt>
                <c:pt idx="338">
                  <c:v>43074</c:v>
                </c:pt>
                <c:pt idx="339">
                  <c:v>43075</c:v>
                </c:pt>
                <c:pt idx="340">
                  <c:v>43076</c:v>
                </c:pt>
                <c:pt idx="341">
                  <c:v>43077</c:v>
                </c:pt>
                <c:pt idx="342">
                  <c:v>43078</c:v>
                </c:pt>
                <c:pt idx="343">
                  <c:v>43079</c:v>
                </c:pt>
                <c:pt idx="344">
                  <c:v>43080</c:v>
                </c:pt>
                <c:pt idx="345">
                  <c:v>43081</c:v>
                </c:pt>
                <c:pt idx="346">
                  <c:v>43082</c:v>
                </c:pt>
                <c:pt idx="347">
                  <c:v>43083</c:v>
                </c:pt>
                <c:pt idx="348">
                  <c:v>43084</c:v>
                </c:pt>
                <c:pt idx="349">
                  <c:v>43085</c:v>
                </c:pt>
                <c:pt idx="350">
                  <c:v>43086</c:v>
                </c:pt>
                <c:pt idx="351">
                  <c:v>43087</c:v>
                </c:pt>
                <c:pt idx="352">
                  <c:v>43088</c:v>
                </c:pt>
                <c:pt idx="353">
                  <c:v>43089</c:v>
                </c:pt>
                <c:pt idx="354">
                  <c:v>43090</c:v>
                </c:pt>
                <c:pt idx="355">
                  <c:v>43091</c:v>
                </c:pt>
                <c:pt idx="356">
                  <c:v>43092</c:v>
                </c:pt>
                <c:pt idx="357">
                  <c:v>43093</c:v>
                </c:pt>
                <c:pt idx="358">
                  <c:v>43094</c:v>
                </c:pt>
                <c:pt idx="359">
                  <c:v>43095</c:v>
                </c:pt>
                <c:pt idx="360">
                  <c:v>43096</c:v>
                </c:pt>
                <c:pt idx="361">
                  <c:v>43097</c:v>
                </c:pt>
                <c:pt idx="362">
                  <c:v>43098</c:v>
                </c:pt>
                <c:pt idx="363">
                  <c:v>43099</c:v>
                </c:pt>
              </c:numCache>
            </c:numRef>
          </c:cat>
          <c:val>
            <c:numRef>
              <c:f>'wykres 6 2016'!$C$4:$C$367</c:f>
              <c:numCache>
                <c:formatCode>General</c:formatCode>
                <c:ptCount val="364"/>
                <c:pt idx="0">
                  <c:v>-1.7</c:v>
                </c:pt>
                <c:pt idx="1">
                  <c:v>-2.7</c:v>
                </c:pt>
                <c:pt idx="2">
                  <c:v>-1.6</c:v>
                </c:pt>
                <c:pt idx="3">
                  <c:v>-0.1</c:v>
                </c:pt>
                <c:pt idx="4">
                  <c:v>-6.8</c:v>
                </c:pt>
                <c:pt idx="5">
                  <c:v>-14.5</c:v>
                </c:pt>
                <c:pt idx="6">
                  <c:v>-18.8</c:v>
                </c:pt>
                <c:pt idx="7">
                  <c:v>-15.5</c:v>
                </c:pt>
                <c:pt idx="8">
                  <c:v>-10.9</c:v>
                </c:pt>
                <c:pt idx="9">
                  <c:v>-8.4</c:v>
                </c:pt>
                <c:pt idx="10">
                  <c:v>-10.8</c:v>
                </c:pt>
                <c:pt idx="11">
                  <c:v>-1.8</c:v>
                </c:pt>
                <c:pt idx="12">
                  <c:v>-0.5</c:v>
                </c:pt>
                <c:pt idx="13">
                  <c:v>-0.6</c:v>
                </c:pt>
                <c:pt idx="14">
                  <c:v>-2.2000000000000002</c:v>
                </c:pt>
                <c:pt idx="15">
                  <c:v>-3.2</c:v>
                </c:pt>
                <c:pt idx="16">
                  <c:v>-3.9</c:v>
                </c:pt>
                <c:pt idx="17">
                  <c:v>-7.2</c:v>
                </c:pt>
                <c:pt idx="18">
                  <c:v>-8.6</c:v>
                </c:pt>
                <c:pt idx="19">
                  <c:v>-3.6</c:v>
                </c:pt>
                <c:pt idx="20">
                  <c:v>0</c:v>
                </c:pt>
                <c:pt idx="21">
                  <c:v>-0.6</c:v>
                </c:pt>
                <c:pt idx="22">
                  <c:v>-3.2</c:v>
                </c:pt>
                <c:pt idx="23">
                  <c:v>-6.3</c:v>
                </c:pt>
                <c:pt idx="24">
                  <c:v>-1.9</c:v>
                </c:pt>
                <c:pt idx="25">
                  <c:v>-4.5999999999999996</c:v>
                </c:pt>
                <c:pt idx="26">
                  <c:v>-5.7</c:v>
                </c:pt>
                <c:pt idx="27">
                  <c:v>-3.8</c:v>
                </c:pt>
                <c:pt idx="28">
                  <c:v>-4.7</c:v>
                </c:pt>
                <c:pt idx="29">
                  <c:v>-4</c:v>
                </c:pt>
                <c:pt idx="30">
                  <c:v>-3.4</c:v>
                </c:pt>
                <c:pt idx="31">
                  <c:v>-2.7</c:v>
                </c:pt>
                <c:pt idx="32">
                  <c:v>-0.9</c:v>
                </c:pt>
                <c:pt idx="33">
                  <c:v>0.1</c:v>
                </c:pt>
                <c:pt idx="34">
                  <c:v>-0.9</c:v>
                </c:pt>
                <c:pt idx="35">
                  <c:v>-1.6</c:v>
                </c:pt>
                <c:pt idx="36">
                  <c:v>-3.1</c:v>
                </c:pt>
                <c:pt idx="37">
                  <c:v>-6.3</c:v>
                </c:pt>
                <c:pt idx="38">
                  <c:v>-9.1</c:v>
                </c:pt>
                <c:pt idx="39">
                  <c:v>-7.7</c:v>
                </c:pt>
                <c:pt idx="40">
                  <c:v>-5.8</c:v>
                </c:pt>
                <c:pt idx="41">
                  <c:v>-8.3000000000000007</c:v>
                </c:pt>
                <c:pt idx="42">
                  <c:v>-7</c:v>
                </c:pt>
                <c:pt idx="43">
                  <c:v>-7.2</c:v>
                </c:pt>
                <c:pt idx="44">
                  <c:v>-5.8</c:v>
                </c:pt>
                <c:pt idx="45">
                  <c:v>-1.5</c:v>
                </c:pt>
                <c:pt idx="46">
                  <c:v>1.4</c:v>
                </c:pt>
                <c:pt idx="47">
                  <c:v>1.1000000000000001</c:v>
                </c:pt>
                <c:pt idx="48">
                  <c:v>1.5</c:v>
                </c:pt>
                <c:pt idx="49">
                  <c:v>1.4</c:v>
                </c:pt>
                <c:pt idx="50">
                  <c:v>2.2999999999999998</c:v>
                </c:pt>
                <c:pt idx="51">
                  <c:v>4.7</c:v>
                </c:pt>
                <c:pt idx="52">
                  <c:v>4.7</c:v>
                </c:pt>
                <c:pt idx="53">
                  <c:v>5.0999999999999996</c:v>
                </c:pt>
                <c:pt idx="54">
                  <c:v>5</c:v>
                </c:pt>
                <c:pt idx="55">
                  <c:v>-0.5</c:v>
                </c:pt>
                <c:pt idx="56">
                  <c:v>3.9</c:v>
                </c:pt>
                <c:pt idx="57">
                  <c:v>7.2</c:v>
                </c:pt>
                <c:pt idx="58">
                  <c:v>7.9</c:v>
                </c:pt>
                <c:pt idx="59">
                  <c:v>6.2</c:v>
                </c:pt>
                <c:pt idx="60">
                  <c:v>5.2</c:v>
                </c:pt>
                <c:pt idx="61">
                  <c:v>4.5999999999999996</c:v>
                </c:pt>
                <c:pt idx="62">
                  <c:v>7.9</c:v>
                </c:pt>
                <c:pt idx="63">
                  <c:v>10.8</c:v>
                </c:pt>
                <c:pt idx="64">
                  <c:v>5.3</c:v>
                </c:pt>
                <c:pt idx="65">
                  <c:v>3.9</c:v>
                </c:pt>
                <c:pt idx="66">
                  <c:v>2.2999999999999998</c:v>
                </c:pt>
                <c:pt idx="67">
                  <c:v>2.7</c:v>
                </c:pt>
                <c:pt idx="68">
                  <c:v>3.8</c:v>
                </c:pt>
                <c:pt idx="69">
                  <c:v>2.8</c:v>
                </c:pt>
                <c:pt idx="70">
                  <c:v>3.2</c:v>
                </c:pt>
                <c:pt idx="71">
                  <c:v>2.9</c:v>
                </c:pt>
                <c:pt idx="72">
                  <c:v>3.3</c:v>
                </c:pt>
                <c:pt idx="73">
                  <c:v>4.5</c:v>
                </c:pt>
                <c:pt idx="74">
                  <c:v>3</c:v>
                </c:pt>
                <c:pt idx="75">
                  <c:v>4.9000000000000004</c:v>
                </c:pt>
                <c:pt idx="76">
                  <c:v>3.4</c:v>
                </c:pt>
                <c:pt idx="77">
                  <c:v>2.5</c:v>
                </c:pt>
                <c:pt idx="78">
                  <c:v>6.6</c:v>
                </c:pt>
                <c:pt idx="79">
                  <c:v>10</c:v>
                </c:pt>
                <c:pt idx="80">
                  <c:v>5.5</c:v>
                </c:pt>
                <c:pt idx="81">
                  <c:v>5</c:v>
                </c:pt>
                <c:pt idx="82">
                  <c:v>5.4</c:v>
                </c:pt>
                <c:pt idx="83">
                  <c:v>4.2</c:v>
                </c:pt>
                <c:pt idx="84">
                  <c:v>3.8</c:v>
                </c:pt>
                <c:pt idx="85">
                  <c:v>7.8</c:v>
                </c:pt>
                <c:pt idx="86">
                  <c:v>10.9</c:v>
                </c:pt>
                <c:pt idx="87">
                  <c:v>10.4</c:v>
                </c:pt>
                <c:pt idx="88">
                  <c:v>9</c:v>
                </c:pt>
                <c:pt idx="89">
                  <c:v>12.3</c:v>
                </c:pt>
                <c:pt idx="90">
                  <c:v>14.4</c:v>
                </c:pt>
                <c:pt idx="91">
                  <c:v>15.8</c:v>
                </c:pt>
                <c:pt idx="92">
                  <c:v>12</c:v>
                </c:pt>
                <c:pt idx="93">
                  <c:v>13.6</c:v>
                </c:pt>
                <c:pt idx="94">
                  <c:v>11.3</c:v>
                </c:pt>
                <c:pt idx="95">
                  <c:v>4.5999999999999996</c:v>
                </c:pt>
                <c:pt idx="96">
                  <c:v>3.8</c:v>
                </c:pt>
                <c:pt idx="97">
                  <c:v>8.9</c:v>
                </c:pt>
                <c:pt idx="98">
                  <c:v>8.4</c:v>
                </c:pt>
                <c:pt idx="99">
                  <c:v>13.5</c:v>
                </c:pt>
                <c:pt idx="100">
                  <c:v>6.5</c:v>
                </c:pt>
                <c:pt idx="101">
                  <c:v>6.1</c:v>
                </c:pt>
                <c:pt idx="102">
                  <c:v>7.5</c:v>
                </c:pt>
                <c:pt idx="103">
                  <c:v>6.1</c:v>
                </c:pt>
                <c:pt idx="104">
                  <c:v>7.2</c:v>
                </c:pt>
                <c:pt idx="105">
                  <c:v>4.2</c:v>
                </c:pt>
                <c:pt idx="106">
                  <c:v>3.7</c:v>
                </c:pt>
                <c:pt idx="107">
                  <c:v>1</c:v>
                </c:pt>
                <c:pt idx="108">
                  <c:v>2.2999999999999998</c:v>
                </c:pt>
                <c:pt idx="109">
                  <c:v>1.6</c:v>
                </c:pt>
                <c:pt idx="110">
                  <c:v>4.0999999999999996</c:v>
                </c:pt>
                <c:pt idx="111">
                  <c:v>6.6</c:v>
                </c:pt>
                <c:pt idx="112">
                  <c:v>3.6</c:v>
                </c:pt>
                <c:pt idx="113">
                  <c:v>5.3</c:v>
                </c:pt>
                <c:pt idx="114">
                  <c:v>10.3</c:v>
                </c:pt>
                <c:pt idx="115">
                  <c:v>4.5</c:v>
                </c:pt>
                <c:pt idx="116">
                  <c:v>3.4</c:v>
                </c:pt>
                <c:pt idx="117">
                  <c:v>5</c:v>
                </c:pt>
                <c:pt idx="118">
                  <c:v>6.4</c:v>
                </c:pt>
                <c:pt idx="119">
                  <c:v>7.2</c:v>
                </c:pt>
                <c:pt idx="120">
                  <c:v>8.4</c:v>
                </c:pt>
                <c:pt idx="121">
                  <c:v>9.4</c:v>
                </c:pt>
                <c:pt idx="122">
                  <c:v>8.9</c:v>
                </c:pt>
                <c:pt idx="123">
                  <c:v>12.5</c:v>
                </c:pt>
                <c:pt idx="124">
                  <c:v>13.1</c:v>
                </c:pt>
                <c:pt idx="125">
                  <c:v>15.4</c:v>
                </c:pt>
                <c:pt idx="126">
                  <c:v>11.6</c:v>
                </c:pt>
                <c:pt idx="127">
                  <c:v>7.9</c:v>
                </c:pt>
                <c:pt idx="128">
                  <c:v>3.6</c:v>
                </c:pt>
                <c:pt idx="129">
                  <c:v>5</c:v>
                </c:pt>
                <c:pt idx="130">
                  <c:v>11.6</c:v>
                </c:pt>
                <c:pt idx="131">
                  <c:v>12.4</c:v>
                </c:pt>
                <c:pt idx="132">
                  <c:v>12.5</c:v>
                </c:pt>
                <c:pt idx="133">
                  <c:v>14.3</c:v>
                </c:pt>
                <c:pt idx="134">
                  <c:v>14.4</c:v>
                </c:pt>
                <c:pt idx="135">
                  <c:v>14.7</c:v>
                </c:pt>
                <c:pt idx="136">
                  <c:v>16</c:v>
                </c:pt>
                <c:pt idx="137">
                  <c:v>18</c:v>
                </c:pt>
                <c:pt idx="138">
                  <c:v>19.7</c:v>
                </c:pt>
                <c:pt idx="139">
                  <c:v>19.7</c:v>
                </c:pt>
                <c:pt idx="140">
                  <c:v>14.7</c:v>
                </c:pt>
                <c:pt idx="141">
                  <c:v>16.600000000000001</c:v>
                </c:pt>
                <c:pt idx="142">
                  <c:v>17.399999999999999</c:v>
                </c:pt>
                <c:pt idx="143">
                  <c:v>12.2</c:v>
                </c:pt>
                <c:pt idx="144">
                  <c:v>14</c:v>
                </c:pt>
                <c:pt idx="145">
                  <c:v>13.4</c:v>
                </c:pt>
                <c:pt idx="146">
                  <c:v>15.3</c:v>
                </c:pt>
                <c:pt idx="147">
                  <c:v>18</c:v>
                </c:pt>
                <c:pt idx="148">
                  <c:v>20.9</c:v>
                </c:pt>
                <c:pt idx="149">
                  <c:v>21.5</c:v>
                </c:pt>
                <c:pt idx="150">
                  <c:v>18.8</c:v>
                </c:pt>
                <c:pt idx="151">
                  <c:v>15.6</c:v>
                </c:pt>
                <c:pt idx="152">
                  <c:v>16.100000000000001</c:v>
                </c:pt>
                <c:pt idx="153">
                  <c:v>16.899999999999999</c:v>
                </c:pt>
                <c:pt idx="154">
                  <c:v>19.600000000000001</c:v>
                </c:pt>
                <c:pt idx="155">
                  <c:v>17.7</c:v>
                </c:pt>
                <c:pt idx="156">
                  <c:v>20.399999999999999</c:v>
                </c:pt>
                <c:pt idx="157">
                  <c:v>17.3</c:v>
                </c:pt>
                <c:pt idx="158">
                  <c:v>16</c:v>
                </c:pt>
                <c:pt idx="159">
                  <c:v>18.5</c:v>
                </c:pt>
                <c:pt idx="160">
                  <c:v>17.100000000000001</c:v>
                </c:pt>
                <c:pt idx="161">
                  <c:v>18.2</c:v>
                </c:pt>
                <c:pt idx="162">
                  <c:v>18.7</c:v>
                </c:pt>
                <c:pt idx="163">
                  <c:v>15.4</c:v>
                </c:pt>
                <c:pt idx="164">
                  <c:v>14.3</c:v>
                </c:pt>
                <c:pt idx="165">
                  <c:v>16.5</c:v>
                </c:pt>
                <c:pt idx="166">
                  <c:v>16.899999999999999</c:v>
                </c:pt>
                <c:pt idx="167">
                  <c:v>12.8</c:v>
                </c:pt>
                <c:pt idx="168">
                  <c:v>18.2</c:v>
                </c:pt>
                <c:pt idx="169">
                  <c:v>20.5</c:v>
                </c:pt>
                <c:pt idx="170">
                  <c:v>23.3</c:v>
                </c:pt>
                <c:pt idx="171">
                  <c:v>18.5</c:v>
                </c:pt>
                <c:pt idx="172">
                  <c:v>19.7</c:v>
                </c:pt>
                <c:pt idx="173">
                  <c:v>19.399999999999999</c:v>
                </c:pt>
                <c:pt idx="174">
                  <c:v>19.600000000000001</c:v>
                </c:pt>
                <c:pt idx="175">
                  <c:v>22.2</c:v>
                </c:pt>
                <c:pt idx="176">
                  <c:v>20.2</c:v>
                </c:pt>
                <c:pt idx="177">
                  <c:v>22.5</c:v>
                </c:pt>
                <c:pt idx="178">
                  <c:v>24</c:v>
                </c:pt>
                <c:pt idx="179">
                  <c:v>21.9</c:v>
                </c:pt>
                <c:pt idx="180">
                  <c:v>19.3</c:v>
                </c:pt>
                <c:pt idx="181">
                  <c:v>18.7</c:v>
                </c:pt>
                <c:pt idx="182">
                  <c:v>16.3</c:v>
                </c:pt>
                <c:pt idx="183">
                  <c:v>15.7</c:v>
                </c:pt>
                <c:pt idx="184">
                  <c:v>15.4</c:v>
                </c:pt>
                <c:pt idx="185">
                  <c:v>15.4</c:v>
                </c:pt>
                <c:pt idx="186">
                  <c:v>16.600000000000001</c:v>
                </c:pt>
                <c:pt idx="187">
                  <c:v>18.899999999999999</c:v>
                </c:pt>
                <c:pt idx="188">
                  <c:v>18.600000000000001</c:v>
                </c:pt>
                <c:pt idx="189">
                  <c:v>20</c:v>
                </c:pt>
                <c:pt idx="190">
                  <c:v>22.7</c:v>
                </c:pt>
                <c:pt idx="191">
                  <c:v>19.8</c:v>
                </c:pt>
                <c:pt idx="192">
                  <c:v>21</c:v>
                </c:pt>
                <c:pt idx="193">
                  <c:v>16.100000000000001</c:v>
                </c:pt>
                <c:pt idx="194">
                  <c:v>16.100000000000001</c:v>
                </c:pt>
                <c:pt idx="195">
                  <c:v>14.9</c:v>
                </c:pt>
                <c:pt idx="196">
                  <c:v>17.100000000000001</c:v>
                </c:pt>
                <c:pt idx="197">
                  <c:v>17</c:v>
                </c:pt>
                <c:pt idx="198">
                  <c:v>19.899999999999999</c:v>
                </c:pt>
                <c:pt idx="199">
                  <c:v>21.1</c:v>
                </c:pt>
                <c:pt idx="200">
                  <c:v>23</c:v>
                </c:pt>
                <c:pt idx="201">
                  <c:v>19.3</c:v>
                </c:pt>
                <c:pt idx="202">
                  <c:v>21.9</c:v>
                </c:pt>
                <c:pt idx="203">
                  <c:v>21.8</c:v>
                </c:pt>
                <c:pt idx="204">
                  <c:v>21.9</c:v>
                </c:pt>
                <c:pt idx="205">
                  <c:v>17.5</c:v>
                </c:pt>
                <c:pt idx="206">
                  <c:v>17.3</c:v>
                </c:pt>
                <c:pt idx="207">
                  <c:v>18</c:v>
                </c:pt>
                <c:pt idx="208">
                  <c:v>17.399999999999999</c:v>
                </c:pt>
                <c:pt idx="209">
                  <c:v>18.5</c:v>
                </c:pt>
                <c:pt idx="210">
                  <c:v>23.4</c:v>
                </c:pt>
                <c:pt idx="211">
                  <c:v>25.6</c:v>
                </c:pt>
                <c:pt idx="212">
                  <c:v>28</c:v>
                </c:pt>
                <c:pt idx="213">
                  <c:v>25.5</c:v>
                </c:pt>
                <c:pt idx="214">
                  <c:v>25.8</c:v>
                </c:pt>
                <c:pt idx="215">
                  <c:v>24.1</c:v>
                </c:pt>
                <c:pt idx="216">
                  <c:v>24.4</c:v>
                </c:pt>
                <c:pt idx="217">
                  <c:v>20.100000000000001</c:v>
                </c:pt>
                <c:pt idx="218">
                  <c:v>17.3</c:v>
                </c:pt>
                <c:pt idx="219">
                  <c:v>17.5</c:v>
                </c:pt>
                <c:pt idx="220">
                  <c:v>23.3</c:v>
                </c:pt>
                <c:pt idx="221">
                  <c:v>26.4</c:v>
                </c:pt>
                <c:pt idx="222">
                  <c:v>27.9</c:v>
                </c:pt>
                <c:pt idx="223">
                  <c:v>18.7</c:v>
                </c:pt>
                <c:pt idx="224">
                  <c:v>16.3</c:v>
                </c:pt>
                <c:pt idx="225">
                  <c:v>18.600000000000001</c:v>
                </c:pt>
                <c:pt idx="226">
                  <c:v>19.8</c:v>
                </c:pt>
                <c:pt idx="227">
                  <c:v>22.5</c:v>
                </c:pt>
                <c:pt idx="228">
                  <c:v>20.3</c:v>
                </c:pt>
                <c:pt idx="229">
                  <c:v>24</c:v>
                </c:pt>
                <c:pt idx="230">
                  <c:v>20.5</c:v>
                </c:pt>
                <c:pt idx="231">
                  <c:v>14.2</c:v>
                </c:pt>
                <c:pt idx="232">
                  <c:v>14.1</c:v>
                </c:pt>
                <c:pt idx="233">
                  <c:v>14.1</c:v>
                </c:pt>
                <c:pt idx="234">
                  <c:v>13.7</c:v>
                </c:pt>
                <c:pt idx="235">
                  <c:v>16.2</c:v>
                </c:pt>
                <c:pt idx="236">
                  <c:v>18.5</c:v>
                </c:pt>
                <c:pt idx="237">
                  <c:v>18.2</c:v>
                </c:pt>
                <c:pt idx="238">
                  <c:v>20.5</c:v>
                </c:pt>
                <c:pt idx="239">
                  <c:v>15.5</c:v>
                </c:pt>
                <c:pt idx="240">
                  <c:v>16</c:v>
                </c:pt>
                <c:pt idx="241">
                  <c:v>18.7</c:v>
                </c:pt>
                <c:pt idx="242">
                  <c:v>21.1</c:v>
                </c:pt>
                <c:pt idx="243">
                  <c:v>19.899999999999999</c:v>
                </c:pt>
                <c:pt idx="244">
                  <c:v>12.8</c:v>
                </c:pt>
                <c:pt idx="245">
                  <c:v>12.4</c:v>
                </c:pt>
                <c:pt idx="246">
                  <c:v>13.3</c:v>
                </c:pt>
                <c:pt idx="247">
                  <c:v>12</c:v>
                </c:pt>
                <c:pt idx="248">
                  <c:v>15.1</c:v>
                </c:pt>
                <c:pt idx="249">
                  <c:v>13.8</c:v>
                </c:pt>
                <c:pt idx="250">
                  <c:v>14.6</c:v>
                </c:pt>
                <c:pt idx="251">
                  <c:v>17.5</c:v>
                </c:pt>
                <c:pt idx="252">
                  <c:v>19.3</c:v>
                </c:pt>
                <c:pt idx="253">
                  <c:v>19.899999999999999</c:v>
                </c:pt>
                <c:pt idx="254">
                  <c:v>13.8</c:v>
                </c:pt>
                <c:pt idx="255">
                  <c:v>14.7</c:v>
                </c:pt>
                <c:pt idx="256">
                  <c:v>17.600000000000001</c:v>
                </c:pt>
                <c:pt idx="257">
                  <c:v>11.7</c:v>
                </c:pt>
                <c:pt idx="258">
                  <c:v>11.8</c:v>
                </c:pt>
                <c:pt idx="259">
                  <c:v>12.1</c:v>
                </c:pt>
                <c:pt idx="260">
                  <c:v>11.9</c:v>
                </c:pt>
                <c:pt idx="261">
                  <c:v>11.1</c:v>
                </c:pt>
                <c:pt idx="262">
                  <c:v>10.7</c:v>
                </c:pt>
                <c:pt idx="263">
                  <c:v>10.199999999999999</c:v>
                </c:pt>
                <c:pt idx="264">
                  <c:v>11.2</c:v>
                </c:pt>
                <c:pt idx="265">
                  <c:v>13.3</c:v>
                </c:pt>
                <c:pt idx="266">
                  <c:v>12.6</c:v>
                </c:pt>
                <c:pt idx="267">
                  <c:v>12.4</c:v>
                </c:pt>
                <c:pt idx="268">
                  <c:v>14.6</c:v>
                </c:pt>
                <c:pt idx="269">
                  <c:v>13.1</c:v>
                </c:pt>
                <c:pt idx="270">
                  <c:v>11.3</c:v>
                </c:pt>
                <c:pt idx="271">
                  <c:v>9.9</c:v>
                </c:pt>
                <c:pt idx="272">
                  <c:v>10.1</c:v>
                </c:pt>
                <c:pt idx="273">
                  <c:v>9.5</c:v>
                </c:pt>
                <c:pt idx="274">
                  <c:v>9.8000000000000007</c:v>
                </c:pt>
                <c:pt idx="275">
                  <c:v>9.6999999999999993</c:v>
                </c:pt>
                <c:pt idx="276">
                  <c:v>11</c:v>
                </c:pt>
                <c:pt idx="277">
                  <c:v>10.1</c:v>
                </c:pt>
                <c:pt idx="278">
                  <c:v>7.8</c:v>
                </c:pt>
                <c:pt idx="279">
                  <c:v>8.8000000000000007</c:v>
                </c:pt>
                <c:pt idx="280">
                  <c:v>7.9</c:v>
                </c:pt>
                <c:pt idx="281">
                  <c:v>6.6</c:v>
                </c:pt>
                <c:pt idx="282">
                  <c:v>7.8</c:v>
                </c:pt>
                <c:pt idx="283">
                  <c:v>11.4</c:v>
                </c:pt>
                <c:pt idx="284">
                  <c:v>13.3</c:v>
                </c:pt>
                <c:pt idx="285">
                  <c:v>10</c:v>
                </c:pt>
                <c:pt idx="286">
                  <c:v>11.2</c:v>
                </c:pt>
                <c:pt idx="287">
                  <c:v>14.7</c:v>
                </c:pt>
                <c:pt idx="288">
                  <c:v>14.8</c:v>
                </c:pt>
                <c:pt idx="289">
                  <c:v>13.6</c:v>
                </c:pt>
                <c:pt idx="290">
                  <c:v>13.5</c:v>
                </c:pt>
                <c:pt idx="291">
                  <c:v>12.8</c:v>
                </c:pt>
                <c:pt idx="292">
                  <c:v>10.3</c:v>
                </c:pt>
                <c:pt idx="293">
                  <c:v>10.8</c:v>
                </c:pt>
                <c:pt idx="294">
                  <c:v>8.4</c:v>
                </c:pt>
                <c:pt idx="295">
                  <c:v>7.9</c:v>
                </c:pt>
                <c:pt idx="296">
                  <c:v>4.7</c:v>
                </c:pt>
                <c:pt idx="297">
                  <c:v>6.2</c:v>
                </c:pt>
                <c:pt idx="298">
                  <c:v>10.7</c:v>
                </c:pt>
                <c:pt idx="299">
                  <c:v>8.5</c:v>
                </c:pt>
                <c:pt idx="300">
                  <c:v>6.3</c:v>
                </c:pt>
                <c:pt idx="301">
                  <c:v>5.0999999999999996</c:v>
                </c:pt>
                <c:pt idx="302">
                  <c:v>2.5</c:v>
                </c:pt>
                <c:pt idx="303">
                  <c:v>1.4</c:v>
                </c:pt>
                <c:pt idx="304">
                  <c:v>5.5</c:v>
                </c:pt>
                <c:pt idx="305">
                  <c:v>8</c:v>
                </c:pt>
                <c:pt idx="306">
                  <c:v>7.7</c:v>
                </c:pt>
                <c:pt idx="307">
                  <c:v>7.3</c:v>
                </c:pt>
                <c:pt idx="308">
                  <c:v>6.8</c:v>
                </c:pt>
                <c:pt idx="309">
                  <c:v>8.1999999999999993</c:v>
                </c:pt>
                <c:pt idx="310">
                  <c:v>7.4</c:v>
                </c:pt>
                <c:pt idx="311">
                  <c:v>4.5</c:v>
                </c:pt>
                <c:pt idx="312">
                  <c:v>5.9</c:v>
                </c:pt>
                <c:pt idx="313">
                  <c:v>6.6</c:v>
                </c:pt>
                <c:pt idx="314">
                  <c:v>4.7</c:v>
                </c:pt>
                <c:pt idx="315">
                  <c:v>3.1</c:v>
                </c:pt>
                <c:pt idx="316">
                  <c:v>3</c:v>
                </c:pt>
                <c:pt idx="317">
                  <c:v>2.4</c:v>
                </c:pt>
                <c:pt idx="318">
                  <c:v>2</c:v>
                </c:pt>
                <c:pt idx="319">
                  <c:v>3.6</c:v>
                </c:pt>
                <c:pt idx="320">
                  <c:v>2.6</c:v>
                </c:pt>
                <c:pt idx="321">
                  <c:v>2.8</c:v>
                </c:pt>
                <c:pt idx="322">
                  <c:v>2.8</c:v>
                </c:pt>
                <c:pt idx="323">
                  <c:v>1</c:v>
                </c:pt>
                <c:pt idx="324">
                  <c:v>1.6</c:v>
                </c:pt>
                <c:pt idx="325">
                  <c:v>1.9</c:v>
                </c:pt>
                <c:pt idx="330">
                  <c:v>0.7</c:v>
                </c:pt>
                <c:pt idx="331">
                  <c:v>0.1</c:v>
                </c:pt>
                <c:pt idx="332">
                  <c:v>0.2</c:v>
                </c:pt>
                <c:pt idx="333">
                  <c:v>-0.2</c:v>
                </c:pt>
                <c:pt idx="334">
                  <c:v>-0.3</c:v>
                </c:pt>
                <c:pt idx="335">
                  <c:v>-0.8</c:v>
                </c:pt>
                <c:pt idx="336">
                  <c:v>-1.5</c:v>
                </c:pt>
                <c:pt idx="337">
                  <c:v>-1.1000000000000001</c:v>
                </c:pt>
                <c:pt idx="338">
                  <c:v>1</c:v>
                </c:pt>
                <c:pt idx="339">
                  <c:v>3.5</c:v>
                </c:pt>
                <c:pt idx="340">
                  <c:v>2.7</c:v>
                </c:pt>
                <c:pt idx="341">
                  <c:v>2.2000000000000002</c:v>
                </c:pt>
                <c:pt idx="342">
                  <c:v>0.2</c:v>
                </c:pt>
                <c:pt idx="343">
                  <c:v>-0.4</c:v>
                </c:pt>
                <c:pt idx="344">
                  <c:v>4</c:v>
                </c:pt>
                <c:pt idx="345">
                  <c:v>6.9</c:v>
                </c:pt>
                <c:pt idx="346">
                  <c:v>0.9</c:v>
                </c:pt>
                <c:pt idx="347">
                  <c:v>1.6</c:v>
                </c:pt>
                <c:pt idx="348">
                  <c:v>1.9</c:v>
                </c:pt>
                <c:pt idx="349">
                  <c:v>0.3</c:v>
                </c:pt>
                <c:pt idx="350">
                  <c:v>-0.4</c:v>
                </c:pt>
                <c:pt idx="351">
                  <c:v>-1.9</c:v>
                </c:pt>
                <c:pt idx="352">
                  <c:v>-2.9</c:v>
                </c:pt>
                <c:pt idx="353">
                  <c:v>-2.8</c:v>
                </c:pt>
                <c:pt idx="354">
                  <c:v>-0.7</c:v>
                </c:pt>
                <c:pt idx="355">
                  <c:v>2</c:v>
                </c:pt>
                <c:pt idx="356">
                  <c:v>2.9</c:v>
                </c:pt>
                <c:pt idx="357">
                  <c:v>7.2</c:v>
                </c:pt>
                <c:pt idx="358">
                  <c:v>6.4</c:v>
                </c:pt>
                <c:pt idx="359">
                  <c:v>1.8</c:v>
                </c:pt>
                <c:pt idx="360">
                  <c:v>2.1</c:v>
                </c:pt>
                <c:pt idx="361">
                  <c:v>5.6</c:v>
                </c:pt>
                <c:pt idx="362">
                  <c:v>0.2</c:v>
                </c:pt>
                <c:pt idx="363">
                  <c:v>-1.8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E17-4358-95AB-D1561C1761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401127408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/>
              <a:lstStyle/>
              <a:p>
                <a:pPr>
                  <a:defRPr/>
                </a:pPr>
                <a:r>
                  <a:rPr lang="pl-PL"/>
                  <a:t>Data</a:t>
                </a:r>
              </a:p>
            </c:rich>
          </c:tx>
          <c:overlay val="0"/>
        </c:title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l-PL"/>
          </a:p>
        </c:txPr>
        <c:crossAx val="1"/>
        <c:crosses val="autoZero"/>
        <c:auto val="0"/>
        <c:lblAlgn val="ctr"/>
        <c:lblOffset val="100"/>
        <c:noMultiLvlLbl val="0"/>
      </c:catAx>
      <c:valAx>
        <c:axId val="1"/>
        <c:scaling>
          <c:orientation val="minMax"/>
          <c:max val="3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pl-PL"/>
                  <a:t>Pył zawieszony PM10 [ug/m3]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01127408"/>
        <c:crosses val="autoZero"/>
        <c:crossBetween val="between"/>
      </c:valAx>
      <c:catAx>
        <c:axId val="3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4"/>
        <c:crosses val="autoZero"/>
        <c:auto val="0"/>
        <c:lblAlgn val="ctr"/>
        <c:lblOffset val="100"/>
        <c:noMultiLvlLbl val="0"/>
      </c:catAx>
      <c:valAx>
        <c:axId val="4"/>
        <c:scaling>
          <c:orientation val="minMax"/>
          <c:min val="-20"/>
        </c:scaling>
        <c:delete val="0"/>
        <c:axPos val="r"/>
        <c:title>
          <c:tx>
            <c:rich>
              <a:bodyPr/>
              <a:lstStyle/>
              <a:p>
                <a:pPr>
                  <a:defRPr/>
                </a:pPr>
                <a:r>
                  <a:rPr lang="pl-PL"/>
                  <a:t>Temperatura [oC]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"/>
        <c:crosses val="max"/>
        <c:crossBetween val="between"/>
      </c:valAx>
      <c:spPr>
        <a:noFill/>
        <a:ln w="25400">
          <a:noFill/>
        </a:ln>
      </c:spPr>
    </c:plotArea>
    <c:legend>
      <c:legendPos val="t"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Ilośc dni z przekroczeniem 24h PM10</a:t>
            </a:r>
          </a:p>
        </c:rich>
      </c:tx>
      <c:layout>
        <c:manualLayout>
          <c:xMode val="edge"/>
          <c:yMode val="edge"/>
          <c:x val="0.2575763342082239"/>
          <c:y val="6.0185185185185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Kielce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numRef>
              <c:f>Arkusz1!$A$2:$A$9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Arkusz1!$B$2:$B$9</c:f>
              <c:numCache>
                <c:formatCode>General</c:formatCode>
                <c:ptCount val="8"/>
                <c:pt idx="0">
                  <c:v>103</c:v>
                </c:pt>
                <c:pt idx="1">
                  <c:v>75</c:v>
                </c:pt>
                <c:pt idx="2">
                  <c:v>80</c:v>
                </c:pt>
                <c:pt idx="3">
                  <c:v>68</c:v>
                </c:pt>
                <c:pt idx="4">
                  <c:v>66</c:v>
                </c:pt>
                <c:pt idx="5">
                  <c:v>45</c:v>
                </c:pt>
                <c:pt idx="6">
                  <c:v>62</c:v>
                </c:pt>
                <c:pt idx="7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1B-4B7B-960D-55D8D3B15813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Starachowice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numRef>
              <c:f>Arkusz1!$A$2:$A$9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Arkusz1!$C$2:$C$9</c:f>
              <c:numCache>
                <c:formatCode>General</c:formatCode>
                <c:ptCount val="8"/>
                <c:pt idx="1">
                  <c:v>53</c:v>
                </c:pt>
                <c:pt idx="2">
                  <c:v>54</c:v>
                </c:pt>
                <c:pt idx="3">
                  <c:v>54</c:v>
                </c:pt>
                <c:pt idx="4">
                  <c:v>49</c:v>
                </c:pt>
                <c:pt idx="5">
                  <c:v>37</c:v>
                </c:pt>
                <c:pt idx="6">
                  <c:v>36</c:v>
                </c:pt>
                <c:pt idx="7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1B-4B7B-960D-55D8D3B15813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Busko-Zdrój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121B-4B7B-960D-55D8D3B1581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121B-4B7B-960D-55D8D3B15813}"/>
              </c:ext>
            </c:extLst>
          </c:dPt>
          <c:cat>
            <c:numRef>
              <c:f>Arkusz1!$A$2:$A$9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Arkusz1!$D$2:$D$9</c:f>
              <c:numCache>
                <c:formatCode>General</c:formatCode>
                <c:ptCount val="8"/>
                <c:pt idx="0">
                  <c:v>75</c:v>
                </c:pt>
                <c:pt idx="1">
                  <c:v>44</c:v>
                </c:pt>
                <c:pt idx="2">
                  <c:v>40</c:v>
                </c:pt>
                <c:pt idx="3">
                  <c:v>34</c:v>
                </c:pt>
                <c:pt idx="4">
                  <c:v>38</c:v>
                </c:pt>
                <c:pt idx="5">
                  <c:v>35</c:v>
                </c:pt>
                <c:pt idx="6">
                  <c:v>58</c:v>
                </c:pt>
                <c:pt idx="7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21B-4B7B-960D-55D8D3B158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59057720"/>
        <c:axId val="459065264"/>
        <c:axId val="0"/>
      </c:bar3DChart>
      <c:catAx>
        <c:axId val="459057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59065264"/>
        <c:crosses val="autoZero"/>
        <c:auto val="1"/>
        <c:lblAlgn val="ctr"/>
        <c:lblOffset val="100"/>
        <c:noMultiLvlLbl val="0"/>
      </c:catAx>
      <c:valAx>
        <c:axId val="459065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59057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Śrenia roczna</a:t>
            </a:r>
            <a:r>
              <a:rPr lang="pl-PL" baseline="0"/>
              <a:t> PM10 [ug/m3]</a:t>
            </a:r>
            <a:endParaRPr lang="pl-PL"/>
          </a:p>
        </c:rich>
      </c:tx>
      <c:layout>
        <c:manualLayout>
          <c:xMode val="edge"/>
          <c:yMode val="edge"/>
          <c:x val="0.28257633420822392"/>
          <c:y val="5.55555555555555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Arkusz1!$B$28</c:f>
              <c:strCache>
                <c:ptCount val="1"/>
                <c:pt idx="0">
                  <c:v>Kielce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3CA3-4742-8181-A7ACA056DA6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3CA3-4742-8181-A7ACA056DA65}"/>
              </c:ext>
            </c:extLst>
          </c:dPt>
          <c:cat>
            <c:numRef>
              <c:f>Arkusz1!$A$29:$A$36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Arkusz1!$B$29:$B$36</c:f>
              <c:numCache>
                <c:formatCode>General</c:formatCode>
                <c:ptCount val="8"/>
                <c:pt idx="0">
                  <c:v>44</c:v>
                </c:pt>
                <c:pt idx="1">
                  <c:v>41</c:v>
                </c:pt>
                <c:pt idx="2">
                  <c:v>38</c:v>
                </c:pt>
                <c:pt idx="3">
                  <c:v>37</c:v>
                </c:pt>
                <c:pt idx="4">
                  <c:v>37</c:v>
                </c:pt>
                <c:pt idx="5">
                  <c:v>33</c:v>
                </c:pt>
                <c:pt idx="6">
                  <c:v>35</c:v>
                </c:pt>
                <c:pt idx="7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CA3-4742-8181-A7ACA056DA65}"/>
            </c:ext>
          </c:extLst>
        </c:ser>
        <c:ser>
          <c:idx val="1"/>
          <c:order val="1"/>
          <c:tx>
            <c:strRef>
              <c:f>Arkusz1!$C$28</c:f>
              <c:strCache>
                <c:ptCount val="1"/>
                <c:pt idx="0">
                  <c:v>Starachowice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numRef>
              <c:f>Arkusz1!$A$29:$A$36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Arkusz1!$C$29:$C$36</c:f>
              <c:numCache>
                <c:formatCode>General</c:formatCode>
                <c:ptCount val="8"/>
                <c:pt idx="1">
                  <c:v>37</c:v>
                </c:pt>
                <c:pt idx="2">
                  <c:v>33</c:v>
                </c:pt>
                <c:pt idx="3">
                  <c:v>34</c:v>
                </c:pt>
                <c:pt idx="4">
                  <c:v>30</c:v>
                </c:pt>
                <c:pt idx="5">
                  <c:v>29</c:v>
                </c:pt>
                <c:pt idx="6">
                  <c:v>29</c:v>
                </c:pt>
                <c:pt idx="7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CA3-4742-8181-A7ACA056DA65}"/>
            </c:ext>
          </c:extLst>
        </c:ser>
        <c:ser>
          <c:idx val="2"/>
          <c:order val="2"/>
          <c:tx>
            <c:strRef>
              <c:f>Arkusz1!$D$28</c:f>
              <c:strCache>
                <c:ptCount val="1"/>
                <c:pt idx="0">
                  <c:v>Busko-Zdrój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Arkusz1!$A$29:$A$36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Arkusz1!$D$29:$D$36</c:f>
              <c:numCache>
                <c:formatCode>General</c:formatCode>
                <c:ptCount val="8"/>
                <c:pt idx="0">
                  <c:v>39</c:v>
                </c:pt>
                <c:pt idx="1">
                  <c:v>33</c:v>
                </c:pt>
                <c:pt idx="2">
                  <c:v>31</c:v>
                </c:pt>
                <c:pt idx="3">
                  <c:v>30</c:v>
                </c:pt>
                <c:pt idx="4">
                  <c:v>27</c:v>
                </c:pt>
                <c:pt idx="5">
                  <c:v>27</c:v>
                </c:pt>
                <c:pt idx="6">
                  <c:v>31</c:v>
                </c:pt>
                <c:pt idx="7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CA3-4742-8181-A7ACA056DA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7976088"/>
        <c:axId val="337976416"/>
        <c:axId val="0"/>
      </c:bar3DChart>
      <c:catAx>
        <c:axId val="337976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37976416"/>
        <c:crosses val="autoZero"/>
        <c:auto val="1"/>
        <c:lblAlgn val="ctr"/>
        <c:lblOffset val="100"/>
        <c:noMultiLvlLbl val="0"/>
      </c:catAx>
      <c:valAx>
        <c:axId val="337976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37976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Średnia roczna PM2,5 [ug/m3]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Arkusz1!$B$51</c:f>
              <c:strCache>
                <c:ptCount val="1"/>
                <c:pt idx="0">
                  <c:v>Kielce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  <a:effectLst/>
            <a:sp3d/>
          </c:spPr>
          <c:invertIfNegative val="0"/>
          <c:cat>
            <c:numRef>
              <c:f>Arkusz1!$A$52:$A$59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Arkusz1!$B$52:$B$59</c:f>
              <c:numCache>
                <c:formatCode>General</c:formatCode>
                <c:ptCount val="8"/>
                <c:pt idx="0">
                  <c:v>35</c:v>
                </c:pt>
                <c:pt idx="1">
                  <c:v>30</c:v>
                </c:pt>
                <c:pt idx="2">
                  <c:v>29</c:v>
                </c:pt>
                <c:pt idx="3">
                  <c:v>27</c:v>
                </c:pt>
                <c:pt idx="4">
                  <c:v>26</c:v>
                </c:pt>
                <c:pt idx="5">
                  <c:v>24</c:v>
                </c:pt>
                <c:pt idx="6">
                  <c:v>27</c:v>
                </c:pt>
                <c:pt idx="7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36-4330-8427-B0BA56C93EFE}"/>
            </c:ext>
          </c:extLst>
        </c:ser>
        <c:ser>
          <c:idx val="1"/>
          <c:order val="1"/>
          <c:tx>
            <c:strRef>
              <c:f>Arkusz1!$C$51</c:f>
              <c:strCache>
                <c:ptCount val="1"/>
                <c:pt idx="0">
                  <c:v>Starachowice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B936-4330-8427-B0BA56C93EF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B936-4330-8427-B0BA56C93EFE}"/>
              </c:ext>
            </c:extLst>
          </c:dPt>
          <c:cat>
            <c:numRef>
              <c:f>Arkusz1!$A$52:$A$59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Arkusz1!$C$52:$C$59</c:f>
              <c:numCache>
                <c:formatCode>General</c:formatCode>
                <c:ptCount val="8"/>
                <c:pt idx="1">
                  <c:v>28</c:v>
                </c:pt>
                <c:pt idx="2">
                  <c:v>27</c:v>
                </c:pt>
                <c:pt idx="3">
                  <c:v>25</c:v>
                </c:pt>
                <c:pt idx="4">
                  <c:v>22</c:v>
                </c:pt>
                <c:pt idx="5">
                  <c:v>22</c:v>
                </c:pt>
                <c:pt idx="6">
                  <c:v>23</c:v>
                </c:pt>
                <c:pt idx="7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936-4330-8427-B0BA56C93EFE}"/>
            </c:ext>
          </c:extLst>
        </c:ser>
        <c:ser>
          <c:idx val="2"/>
          <c:order val="2"/>
          <c:tx>
            <c:strRef>
              <c:f>Arkusz1!$D$51</c:f>
              <c:strCache>
                <c:ptCount val="1"/>
                <c:pt idx="0">
                  <c:v>Busko-Zdrój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B936-4330-8427-B0BA56C93EFE}"/>
              </c:ext>
            </c:extLst>
          </c:dPt>
          <c:cat>
            <c:numRef>
              <c:f>Arkusz1!$A$52:$A$59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Arkusz1!$D$52:$D$59</c:f>
              <c:numCache>
                <c:formatCode>General</c:formatCode>
                <c:ptCount val="8"/>
                <c:pt idx="0">
                  <c:v>30</c:v>
                </c:pt>
                <c:pt idx="1">
                  <c:v>26</c:v>
                </c:pt>
                <c:pt idx="2">
                  <c:v>24</c:v>
                </c:pt>
                <c:pt idx="3">
                  <c:v>23</c:v>
                </c:pt>
                <c:pt idx="4">
                  <c:v>21</c:v>
                </c:pt>
                <c:pt idx="5">
                  <c:v>20</c:v>
                </c:pt>
                <c:pt idx="6">
                  <c:v>19</c:v>
                </c:pt>
                <c:pt idx="7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936-4330-8427-B0BA56C93E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47846152"/>
        <c:axId val="447849104"/>
        <c:axId val="0"/>
      </c:bar3DChart>
      <c:catAx>
        <c:axId val="447846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47849104"/>
        <c:crosses val="autoZero"/>
        <c:auto val="1"/>
        <c:lblAlgn val="ctr"/>
        <c:lblOffset val="100"/>
        <c:noMultiLvlLbl val="0"/>
      </c:catAx>
      <c:valAx>
        <c:axId val="447849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47846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400" b="0" i="0" baseline="0">
                <a:effectLst/>
              </a:rPr>
              <a:t>Średnia roczna BaP [ng/m3]</a:t>
            </a:r>
            <a:endParaRPr lang="pl-PL" sz="14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Arkusz1!$B$66</c:f>
              <c:strCache>
                <c:ptCount val="1"/>
                <c:pt idx="0">
                  <c:v>Kielce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  <a:effectLst/>
            <a:sp3d/>
          </c:spPr>
          <c:invertIfNegative val="0"/>
          <c:cat>
            <c:numRef>
              <c:f>Arkusz1!$A$67:$A$74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Arkusz1!$B$67:$B$74</c:f>
              <c:numCache>
                <c:formatCode>General</c:formatCode>
                <c:ptCount val="8"/>
                <c:pt idx="0">
                  <c:v>6</c:v>
                </c:pt>
                <c:pt idx="1">
                  <c:v>7</c:v>
                </c:pt>
                <c:pt idx="2">
                  <c:v>5</c:v>
                </c:pt>
                <c:pt idx="3">
                  <c:v>4</c:v>
                </c:pt>
                <c:pt idx="4">
                  <c:v>6</c:v>
                </c:pt>
                <c:pt idx="5">
                  <c:v>5</c:v>
                </c:pt>
                <c:pt idx="6">
                  <c:v>6</c:v>
                </c:pt>
                <c:pt idx="7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B1-4D97-B02F-F9724C36B4B7}"/>
            </c:ext>
          </c:extLst>
        </c:ser>
        <c:ser>
          <c:idx val="1"/>
          <c:order val="1"/>
          <c:tx>
            <c:strRef>
              <c:f>Arkusz1!$C$66</c:f>
              <c:strCache>
                <c:ptCount val="1"/>
                <c:pt idx="0">
                  <c:v>Starachowice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  <a:effectLst/>
            <a:sp3d/>
          </c:spPr>
          <c:invertIfNegative val="0"/>
          <c:cat>
            <c:numRef>
              <c:f>Arkusz1!$A$67:$A$74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Arkusz1!$C$67:$C$74</c:f>
              <c:numCache>
                <c:formatCode>General</c:formatCode>
                <c:ptCount val="8"/>
                <c:pt idx="1">
                  <c:v>8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  <c:pt idx="5">
                  <c:v>7</c:v>
                </c:pt>
                <c:pt idx="6">
                  <c:v>7</c:v>
                </c:pt>
                <c:pt idx="7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B1-4D97-B02F-F9724C36B4B7}"/>
            </c:ext>
          </c:extLst>
        </c:ser>
        <c:ser>
          <c:idx val="2"/>
          <c:order val="2"/>
          <c:tx>
            <c:strRef>
              <c:f>Arkusz1!$D$66</c:f>
              <c:strCache>
                <c:ptCount val="1"/>
                <c:pt idx="0">
                  <c:v>Busko-Zdrój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19050">
              <a:noFill/>
            </a:ln>
            <a:effectLst/>
            <a:sp3d/>
          </c:spPr>
          <c:invertIfNegative val="0"/>
          <c:cat>
            <c:numRef>
              <c:f>Arkusz1!$A$67:$A$74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Arkusz1!$D$67:$D$74</c:f>
              <c:numCache>
                <c:formatCode>General</c:formatCode>
                <c:ptCount val="8"/>
                <c:pt idx="0">
                  <c:v>6</c:v>
                </c:pt>
                <c:pt idx="1">
                  <c:v>6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8B1-4D97-B02F-F9724C36B4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84750400"/>
        <c:axId val="584746792"/>
        <c:axId val="0"/>
      </c:bar3DChart>
      <c:catAx>
        <c:axId val="584750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84746792"/>
        <c:crosses val="autoZero"/>
        <c:auto val="1"/>
        <c:lblAlgn val="ctr"/>
        <c:lblOffset val="100"/>
        <c:noMultiLvlLbl val="0"/>
      </c:catAx>
      <c:valAx>
        <c:axId val="584746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84750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88791"/>
          </a:xfrm>
          <a:prstGeom prst="rect">
            <a:avLst/>
          </a:prstGeom>
        </p:spPr>
        <p:txBody>
          <a:bodyPr vert="horz" lIns="90003" tIns="45003" rIns="90003" bIns="45003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777610" y="0"/>
            <a:ext cx="2889938" cy="488791"/>
          </a:xfrm>
          <a:prstGeom prst="rect">
            <a:avLst/>
          </a:prstGeom>
        </p:spPr>
        <p:txBody>
          <a:bodyPr vert="horz" lIns="90003" tIns="45003" rIns="90003" bIns="45003" rtlCol="0"/>
          <a:lstStyle>
            <a:lvl1pPr algn="r">
              <a:defRPr sz="1200"/>
            </a:lvl1pPr>
          </a:lstStyle>
          <a:p>
            <a:fld id="{D64353EA-86A9-4E25-8C9F-F17B0AC16C91}" type="datetimeFigureOut">
              <a:rPr lang="pl-PL" smtClean="0"/>
              <a:pPr/>
              <a:t>25.02.2019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1" y="9285338"/>
            <a:ext cx="2889938" cy="488791"/>
          </a:xfrm>
          <a:prstGeom prst="rect">
            <a:avLst/>
          </a:prstGeom>
        </p:spPr>
        <p:txBody>
          <a:bodyPr vert="horz" lIns="90003" tIns="45003" rIns="90003" bIns="45003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777610" y="9285338"/>
            <a:ext cx="2889938" cy="488791"/>
          </a:xfrm>
          <a:prstGeom prst="rect">
            <a:avLst/>
          </a:prstGeom>
        </p:spPr>
        <p:txBody>
          <a:bodyPr vert="horz" lIns="90003" tIns="45003" rIns="90003" bIns="45003" rtlCol="0" anchor="b"/>
          <a:lstStyle>
            <a:lvl1pPr algn="r">
              <a:defRPr sz="1200"/>
            </a:lvl1pPr>
          </a:lstStyle>
          <a:p>
            <a:fld id="{387A17DA-3F87-4153-BC92-4FAE6CC371C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0146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88791"/>
          </a:xfrm>
          <a:prstGeom prst="rect">
            <a:avLst/>
          </a:prstGeom>
        </p:spPr>
        <p:txBody>
          <a:bodyPr vert="horz" lIns="90003" tIns="45003" rIns="90003" bIns="45003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777610" y="0"/>
            <a:ext cx="2889938" cy="488791"/>
          </a:xfrm>
          <a:prstGeom prst="rect">
            <a:avLst/>
          </a:prstGeom>
        </p:spPr>
        <p:txBody>
          <a:bodyPr vert="horz" lIns="90003" tIns="45003" rIns="90003" bIns="45003" rtlCol="0"/>
          <a:lstStyle>
            <a:lvl1pPr algn="r">
              <a:defRPr sz="1200"/>
            </a:lvl1pPr>
          </a:lstStyle>
          <a:p>
            <a:fld id="{FA44EFF2-142C-40E0-B14D-605B80D6C5DE}" type="datetimeFigureOut">
              <a:rPr lang="pl-PL" smtClean="0"/>
              <a:pPr/>
              <a:t>25.02.2019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890588" y="733425"/>
            <a:ext cx="4887912" cy="366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003" tIns="45003" rIns="90003" bIns="45003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66911" y="4643522"/>
            <a:ext cx="5335270" cy="4399120"/>
          </a:xfrm>
          <a:prstGeom prst="rect">
            <a:avLst/>
          </a:prstGeom>
        </p:spPr>
        <p:txBody>
          <a:bodyPr vert="horz" lIns="90003" tIns="45003" rIns="90003" bIns="45003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9285338"/>
            <a:ext cx="2889938" cy="488791"/>
          </a:xfrm>
          <a:prstGeom prst="rect">
            <a:avLst/>
          </a:prstGeom>
        </p:spPr>
        <p:txBody>
          <a:bodyPr vert="horz" lIns="90003" tIns="45003" rIns="90003" bIns="45003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777610" y="9285338"/>
            <a:ext cx="2889938" cy="488791"/>
          </a:xfrm>
          <a:prstGeom prst="rect">
            <a:avLst/>
          </a:prstGeom>
        </p:spPr>
        <p:txBody>
          <a:bodyPr vert="horz" lIns="90003" tIns="45003" rIns="90003" bIns="45003" rtlCol="0" anchor="b"/>
          <a:lstStyle>
            <a:lvl1pPr algn="r">
              <a:defRPr sz="1200"/>
            </a:lvl1pPr>
          </a:lstStyle>
          <a:p>
            <a:fld id="{2E95090D-26C4-4EB2-8394-B070936EDA7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1534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25.02.2019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25.02.2019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25.02.2019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25.02.2019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25.02.2019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25.02.2019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25.02.2019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25.02.2019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25.02.2019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25.02.2019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25.02.2019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25.02.2019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0" y="188640"/>
            <a:ext cx="9144000" cy="432048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>
                <a:solidFill>
                  <a:schemeClr val="bg1"/>
                </a:solidFill>
              </a:rPr>
              <a:t>	      GŁÓWNY INSPEKTORAT OCHRONY ŚRODOWISKA</a:t>
            </a:r>
            <a:r>
              <a:rPr lang="pl-PL" dirty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424" y="68284"/>
            <a:ext cx="824491" cy="785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 flipV="1">
            <a:off x="0" y="6597351"/>
            <a:ext cx="9144000" cy="45719"/>
          </a:xfrm>
          <a:prstGeom prst="rect">
            <a:avLst/>
          </a:prstGeom>
          <a:solidFill>
            <a:srgbClr val="009900"/>
          </a:solidFill>
          <a:ln w="31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6327904" y="6660671"/>
            <a:ext cx="2736304" cy="1056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err="1">
                <a:solidFill>
                  <a:srgbClr val="009900"/>
                </a:solidFill>
              </a:rPr>
              <a:t>www.gios.gov.pl</a:t>
            </a:r>
            <a:endParaRPr lang="pl-PL" sz="1400" dirty="0">
              <a:solidFill>
                <a:srgbClr val="0099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  <a:lum bright="1000" contrast="1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3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1002705">
            <a:off x="591275" y="3275192"/>
            <a:ext cx="2921137" cy="251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rostokąt 14"/>
          <p:cNvSpPr/>
          <p:nvPr/>
        </p:nvSpPr>
        <p:spPr>
          <a:xfrm>
            <a:off x="2267744" y="6669360"/>
            <a:ext cx="4752528" cy="18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rgbClr val="009900"/>
                </a:solidFill>
              </a:rPr>
              <a:t>Kielce, 20 lutego 2019 r.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395536" y="980728"/>
            <a:ext cx="8352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/>
              <a:t>JAKOŚĆ POWIETRZA </a:t>
            </a:r>
            <a:br>
              <a:rPr lang="pl-PL" sz="3200" b="1" dirty="0"/>
            </a:br>
            <a:r>
              <a:rPr lang="pl-PL" sz="3200" b="1" dirty="0"/>
              <a:t>W WOJEWÓDZTWIE ŚWIĘTOKRZYSKIM</a:t>
            </a:r>
            <a:endParaRPr lang="pl-PL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3059832" y="5085958"/>
            <a:ext cx="580458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Joanna Jędras</a:t>
            </a:r>
          </a:p>
          <a:p>
            <a:pPr algn="ctr"/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Główny Inspektorat Ochrony Środowiska</a:t>
            </a:r>
          </a:p>
          <a:p>
            <a:pPr algn="ctr"/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Departament Monitoringu Środowiska</a:t>
            </a:r>
          </a:p>
          <a:p>
            <a:pPr algn="ctr"/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Regionalny Wydział Monitoringu Środowiska w Kielcach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CBAB4181-BEF4-4652-AA1F-5B9A054C2A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597" y="2117085"/>
            <a:ext cx="3981350" cy="298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605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0" y="188640"/>
            <a:ext cx="9144000" cy="432048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>
                <a:solidFill>
                  <a:schemeClr val="bg1"/>
                </a:solidFill>
              </a:rPr>
              <a:t>	      GŁÓWNY INSPEKTORAT OCHRONY ŚRODOWISKA,</a:t>
            </a:r>
            <a:r>
              <a:rPr lang="pl-PL" dirty="0">
                <a:solidFill>
                  <a:schemeClr val="bg1"/>
                </a:solidFill>
                <a:latin typeface="Franklin Gothic Demi" pitchFamily="34" charset="0"/>
              </a:rPr>
              <a:t>  </a:t>
            </a:r>
            <a:r>
              <a:rPr lang="pl-PL" dirty="0">
                <a:solidFill>
                  <a:schemeClr val="bg1"/>
                </a:solidFill>
              </a:rPr>
              <a:t>RWMŚ w Kielcach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424" y="68284"/>
            <a:ext cx="824491" cy="785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 flipV="1">
            <a:off x="0" y="6597351"/>
            <a:ext cx="9144000" cy="45719"/>
          </a:xfrm>
          <a:prstGeom prst="rect">
            <a:avLst/>
          </a:prstGeom>
          <a:solidFill>
            <a:srgbClr val="009900"/>
          </a:solidFill>
          <a:ln w="31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6327904" y="6660671"/>
            <a:ext cx="2736304" cy="1056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err="1">
                <a:solidFill>
                  <a:srgbClr val="009900"/>
                </a:solidFill>
              </a:rPr>
              <a:t>www.gios.gov.pl</a:t>
            </a:r>
            <a:endParaRPr lang="pl-PL" sz="1400" dirty="0">
              <a:solidFill>
                <a:srgbClr val="009900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0" y="77554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rgbClr val="009900"/>
                </a:solidFill>
              </a:rPr>
              <a:t>Liczba dni z przekroczeniami poziomu 50µg/m</a:t>
            </a:r>
            <a:r>
              <a:rPr lang="pl-PL" sz="2400" b="1" baseline="30000" dirty="0">
                <a:solidFill>
                  <a:srgbClr val="009900"/>
                </a:solidFill>
              </a:rPr>
              <a:t>3</a:t>
            </a:r>
            <a:r>
              <a:rPr lang="pl-PL" sz="2400" b="1" dirty="0">
                <a:solidFill>
                  <a:srgbClr val="009900"/>
                </a:solidFill>
              </a:rPr>
              <a:t> pyłu PM10 (24h) - 2017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C1B4BDBF-9789-47D6-B784-B4536183B3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1336516"/>
            <a:ext cx="6696744" cy="508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437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0" y="188640"/>
            <a:ext cx="9144000" cy="432048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>
                <a:solidFill>
                  <a:schemeClr val="bg1"/>
                </a:solidFill>
              </a:rPr>
              <a:t>	      GŁÓWNY INSPEKTORAT OCHRONY ŚRODOWISKA,</a:t>
            </a:r>
            <a:r>
              <a:rPr lang="pl-PL" dirty="0">
                <a:solidFill>
                  <a:schemeClr val="bg1"/>
                </a:solidFill>
                <a:latin typeface="Franklin Gothic Demi" pitchFamily="34" charset="0"/>
              </a:rPr>
              <a:t>  </a:t>
            </a:r>
            <a:r>
              <a:rPr lang="pl-PL" dirty="0">
                <a:solidFill>
                  <a:schemeClr val="bg1"/>
                </a:solidFill>
              </a:rPr>
              <a:t>RWMŚ w Kielcach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424" y="68284"/>
            <a:ext cx="824491" cy="785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 flipV="1">
            <a:off x="0" y="6597351"/>
            <a:ext cx="9144000" cy="45719"/>
          </a:xfrm>
          <a:prstGeom prst="rect">
            <a:avLst/>
          </a:prstGeom>
          <a:solidFill>
            <a:srgbClr val="009900"/>
          </a:solidFill>
          <a:ln w="31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6327904" y="6660671"/>
            <a:ext cx="2736304" cy="1056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err="1">
                <a:solidFill>
                  <a:srgbClr val="009900"/>
                </a:solidFill>
              </a:rPr>
              <a:t>www.gios.gov.pl</a:t>
            </a:r>
            <a:endParaRPr lang="pl-PL" sz="1400" dirty="0">
              <a:solidFill>
                <a:srgbClr val="009900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0" y="77554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rgbClr val="009900"/>
                </a:solidFill>
              </a:rPr>
              <a:t>Liczba przypadków przekroczenia poziomu alarmowego PM10 (24h)  (300µg/m</a:t>
            </a:r>
            <a:r>
              <a:rPr lang="pl-PL" sz="2400" b="1" baseline="30000" dirty="0">
                <a:solidFill>
                  <a:srgbClr val="009900"/>
                </a:solidFill>
              </a:rPr>
              <a:t>3</a:t>
            </a:r>
            <a:r>
              <a:rPr lang="pl-PL" sz="2400" b="1" dirty="0">
                <a:solidFill>
                  <a:srgbClr val="009900"/>
                </a:solidFill>
              </a:rPr>
              <a:t>) w 2017 roku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67C7181C-F6B5-497D-AD1F-3C0E801E14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1575613"/>
            <a:ext cx="6567264" cy="491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353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0" y="188640"/>
            <a:ext cx="9144000" cy="432048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>
                <a:solidFill>
                  <a:schemeClr val="bg1"/>
                </a:solidFill>
              </a:rPr>
              <a:t>	      GŁÓWNY INSPEKTORAT OCHRONY ŚRODOWISKA,</a:t>
            </a:r>
            <a:r>
              <a:rPr lang="pl-PL" dirty="0">
                <a:solidFill>
                  <a:schemeClr val="bg1"/>
                </a:solidFill>
                <a:latin typeface="Franklin Gothic Demi" pitchFamily="34" charset="0"/>
              </a:rPr>
              <a:t>  </a:t>
            </a:r>
            <a:r>
              <a:rPr lang="pl-PL" dirty="0">
                <a:solidFill>
                  <a:schemeClr val="bg1"/>
                </a:solidFill>
              </a:rPr>
              <a:t>RWMŚ w Kielcach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424" y="68284"/>
            <a:ext cx="824491" cy="785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 flipV="1">
            <a:off x="0" y="6597351"/>
            <a:ext cx="9144000" cy="45719"/>
          </a:xfrm>
          <a:prstGeom prst="rect">
            <a:avLst/>
          </a:prstGeom>
          <a:solidFill>
            <a:srgbClr val="009900"/>
          </a:solidFill>
          <a:ln w="31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6327904" y="6660671"/>
            <a:ext cx="2736304" cy="1056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err="1">
                <a:solidFill>
                  <a:srgbClr val="009900"/>
                </a:solidFill>
              </a:rPr>
              <a:t>www.gios.gov.pl</a:t>
            </a:r>
            <a:endParaRPr lang="pl-PL" sz="1400" dirty="0">
              <a:solidFill>
                <a:srgbClr val="009900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0" y="77554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rgbClr val="009900"/>
                </a:solidFill>
              </a:rPr>
              <a:t>Liczba przypadków przekroczenia poziomu informowania PM10 (24h)  (200µg/m</a:t>
            </a:r>
            <a:r>
              <a:rPr lang="pl-PL" sz="2400" b="1" baseline="30000" dirty="0">
                <a:solidFill>
                  <a:srgbClr val="009900"/>
                </a:solidFill>
              </a:rPr>
              <a:t>3</a:t>
            </a:r>
            <a:r>
              <a:rPr lang="pl-PL" sz="2400" b="1" dirty="0">
                <a:solidFill>
                  <a:srgbClr val="009900"/>
                </a:solidFill>
              </a:rPr>
              <a:t>) w 2017 roku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F016753-7751-450A-9330-C8E3E3ED98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1530119"/>
            <a:ext cx="6673180" cy="502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156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0" y="188640"/>
            <a:ext cx="9144000" cy="432048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>
                <a:solidFill>
                  <a:schemeClr val="bg1"/>
                </a:solidFill>
              </a:rPr>
              <a:t>	      GŁÓWNY INSPEKTORAT OCHRONY ŚRODOWISKA,</a:t>
            </a:r>
            <a:r>
              <a:rPr lang="pl-PL" dirty="0">
                <a:solidFill>
                  <a:schemeClr val="bg1"/>
                </a:solidFill>
                <a:latin typeface="Franklin Gothic Demi" pitchFamily="34" charset="0"/>
              </a:rPr>
              <a:t>  </a:t>
            </a:r>
            <a:r>
              <a:rPr lang="pl-PL" dirty="0">
                <a:solidFill>
                  <a:schemeClr val="bg1"/>
                </a:solidFill>
              </a:rPr>
              <a:t>RWMŚ w Kielcach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424" y="68284"/>
            <a:ext cx="824491" cy="785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 flipV="1">
            <a:off x="0" y="6597351"/>
            <a:ext cx="9144000" cy="45719"/>
          </a:xfrm>
          <a:prstGeom prst="rect">
            <a:avLst/>
          </a:prstGeom>
          <a:solidFill>
            <a:srgbClr val="009900"/>
          </a:solidFill>
          <a:ln w="31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6327904" y="6660671"/>
            <a:ext cx="2736304" cy="1056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err="1">
                <a:solidFill>
                  <a:srgbClr val="009900"/>
                </a:solidFill>
              </a:rPr>
              <a:t>www.gios.gov.pl</a:t>
            </a:r>
            <a:endParaRPr lang="pl-PL" sz="1400" dirty="0">
              <a:solidFill>
                <a:srgbClr val="009900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0" y="77554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rgbClr val="009900"/>
                </a:solidFill>
              </a:rPr>
              <a:t>Maksymalne stężenia PM10 (24h) zarejestrowane w 2017 roku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36E511DF-D279-47B7-8D2F-17951BF73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1183723"/>
            <a:ext cx="6704037" cy="535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916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0" y="188640"/>
            <a:ext cx="9144000" cy="432048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>
                <a:solidFill>
                  <a:schemeClr val="bg1"/>
                </a:solidFill>
              </a:rPr>
              <a:t>	      GŁÓWNY INSPEKTORAT OCHRONY ŚRODOWISKA,</a:t>
            </a:r>
            <a:r>
              <a:rPr lang="pl-PL" dirty="0">
                <a:solidFill>
                  <a:schemeClr val="bg1"/>
                </a:solidFill>
                <a:latin typeface="Franklin Gothic Demi" pitchFamily="34" charset="0"/>
              </a:rPr>
              <a:t>  </a:t>
            </a:r>
            <a:r>
              <a:rPr lang="pl-PL" dirty="0">
                <a:solidFill>
                  <a:schemeClr val="bg1"/>
                </a:solidFill>
              </a:rPr>
              <a:t>RWMŚ w Kielcach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424" y="68284"/>
            <a:ext cx="824491" cy="785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 flipV="1">
            <a:off x="0" y="6597351"/>
            <a:ext cx="9144000" cy="45719"/>
          </a:xfrm>
          <a:prstGeom prst="rect">
            <a:avLst/>
          </a:prstGeom>
          <a:solidFill>
            <a:srgbClr val="009900"/>
          </a:solidFill>
          <a:ln w="31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6327904" y="6660671"/>
            <a:ext cx="2736304" cy="1056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err="1">
                <a:solidFill>
                  <a:srgbClr val="009900"/>
                </a:solidFill>
              </a:rPr>
              <a:t>www.gios.gov.pl</a:t>
            </a:r>
            <a:endParaRPr lang="pl-PL" sz="1400" dirty="0">
              <a:solidFill>
                <a:srgbClr val="009900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0" y="77554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rgbClr val="009900"/>
                </a:solidFill>
              </a:rPr>
              <a:t>Stężenia średnie roczne pyłu PM2,5 w 2017 roku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B3B4F7C9-1AB8-40FC-8D59-06C530677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146380"/>
            <a:ext cx="6962353" cy="538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24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0" y="188640"/>
            <a:ext cx="9144000" cy="432048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>
                <a:solidFill>
                  <a:schemeClr val="bg1"/>
                </a:solidFill>
              </a:rPr>
              <a:t>	      GŁÓWNY INSPEKTORAT OCHRONY ŚRODOWISKA,</a:t>
            </a:r>
            <a:r>
              <a:rPr lang="pl-PL" dirty="0">
                <a:solidFill>
                  <a:schemeClr val="bg1"/>
                </a:solidFill>
                <a:latin typeface="Franklin Gothic Demi" pitchFamily="34" charset="0"/>
              </a:rPr>
              <a:t>  </a:t>
            </a:r>
            <a:r>
              <a:rPr lang="pl-PL" dirty="0">
                <a:solidFill>
                  <a:schemeClr val="bg1"/>
                </a:solidFill>
              </a:rPr>
              <a:t>RWMŚ w Kielcach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424" y="68284"/>
            <a:ext cx="824491" cy="785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 flipV="1">
            <a:off x="0" y="6597351"/>
            <a:ext cx="9144000" cy="45719"/>
          </a:xfrm>
          <a:prstGeom prst="rect">
            <a:avLst/>
          </a:prstGeom>
          <a:solidFill>
            <a:srgbClr val="009900"/>
          </a:solidFill>
          <a:ln w="31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6327904" y="6660671"/>
            <a:ext cx="2736304" cy="1056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err="1">
                <a:solidFill>
                  <a:srgbClr val="009900"/>
                </a:solidFill>
              </a:rPr>
              <a:t>www.gios.gov.pl</a:t>
            </a:r>
            <a:endParaRPr lang="pl-PL" sz="1400" dirty="0">
              <a:solidFill>
                <a:srgbClr val="009900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652739" y="775548"/>
            <a:ext cx="78385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rgbClr val="009900"/>
                </a:solidFill>
              </a:rPr>
              <a:t>Roczna ocena jakości powietrza za 2018 rok </a:t>
            </a:r>
          </a:p>
          <a:p>
            <a:pPr algn="ctr"/>
            <a:r>
              <a:rPr lang="pl-PL" sz="2400" b="1" dirty="0">
                <a:solidFill>
                  <a:srgbClr val="009900"/>
                </a:solidFill>
              </a:rPr>
              <a:t>(przewidywana klasyfikacja)</a:t>
            </a: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1211D9DB-4439-4930-9663-EFB392B151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80846"/>
              </p:ext>
            </p:extLst>
          </p:nvPr>
        </p:nvGraphicFramePr>
        <p:xfrm>
          <a:off x="323528" y="1988840"/>
          <a:ext cx="8640960" cy="3888431"/>
        </p:xfrm>
        <a:graphic>
          <a:graphicData uri="http://schemas.openxmlformats.org/drawingml/2006/table">
            <a:tbl>
              <a:tblPr/>
              <a:tblGrid>
                <a:gridCol w="1416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7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799262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+mn-lt"/>
                          <a:ea typeface="Times New Roman"/>
                          <a:cs typeface="Times New Roman"/>
                        </a:rPr>
                        <a:t>Nazwa strefy</a:t>
                      </a:r>
                    </a:p>
                  </a:txBody>
                  <a:tcPr marL="66539" marR="66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+mn-lt"/>
                          <a:ea typeface="Times New Roman"/>
                          <a:cs typeface="Times New Roman"/>
                        </a:rPr>
                        <a:t>Klasa strefy dla poszczególnych zanieczyszczeń – </a:t>
                      </a:r>
                      <a:r>
                        <a:rPr lang="pl-PL" sz="1800" b="1" dirty="0">
                          <a:latin typeface="+mn-lt"/>
                          <a:ea typeface="Times New Roman"/>
                          <a:cs typeface="Times New Roman"/>
                        </a:rPr>
                        <a:t>ochrona zdrowia ludzi</a:t>
                      </a:r>
                    </a:p>
                  </a:txBody>
                  <a:tcPr marL="66539" marR="66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458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+mn-lt"/>
                          <a:ea typeface="Times New Roman"/>
                          <a:cs typeface="Times New Roman"/>
                        </a:rPr>
                        <a:t>SO</a:t>
                      </a:r>
                      <a:r>
                        <a:rPr lang="pl-PL" sz="1600" baseline="-25000" dirty="0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pl-PL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539" marR="66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+mn-lt"/>
                          <a:ea typeface="Times New Roman"/>
                          <a:cs typeface="Times New Roman"/>
                        </a:rPr>
                        <a:t>NO</a:t>
                      </a:r>
                      <a:r>
                        <a:rPr lang="pl-PL" sz="1600" baseline="-25000" dirty="0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pl-PL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539" marR="66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b="1" dirty="0">
                          <a:latin typeface="+mn-lt"/>
                          <a:ea typeface="Times New Roman"/>
                          <a:cs typeface="Times New Roman"/>
                        </a:rPr>
                        <a:t>PM10</a:t>
                      </a:r>
                    </a:p>
                  </a:txBody>
                  <a:tcPr marL="66539" marR="66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+mn-lt"/>
                          <a:ea typeface="Times New Roman"/>
                          <a:cs typeface="Times New Roman"/>
                        </a:rPr>
                        <a:t>Pb</a:t>
                      </a:r>
                    </a:p>
                  </a:txBody>
                  <a:tcPr marL="66539" marR="66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+mn-lt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pl-PL" sz="1600" baseline="-25000" dirty="0"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pl-PL" sz="1600" dirty="0">
                          <a:latin typeface="+mn-lt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pl-PL" sz="1600" baseline="-25000" dirty="0"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  <a:endParaRPr lang="pl-PL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539" marR="66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+mn-lt"/>
                          <a:ea typeface="Times New Roman"/>
                          <a:cs typeface="Times New Roman"/>
                        </a:rPr>
                        <a:t>CO</a:t>
                      </a:r>
                    </a:p>
                  </a:txBody>
                  <a:tcPr marL="66539" marR="66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+mn-lt"/>
                          <a:ea typeface="Times New Roman"/>
                          <a:cs typeface="Times New Roman"/>
                        </a:rPr>
                        <a:t>As</a:t>
                      </a:r>
                    </a:p>
                  </a:txBody>
                  <a:tcPr marL="66539" marR="66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+mn-lt"/>
                          <a:ea typeface="Times New Roman"/>
                          <a:cs typeface="Times New Roman"/>
                        </a:rPr>
                        <a:t>Cd</a:t>
                      </a:r>
                    </a:p>
                  </a:txBody>
                  <a:tcPr marL="66539" marR="66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+mn-lt"/>
                          <a:ea typeface="Times New Roman"/>
                          <a:cs typeface="Times New Roman"/>
                        </a:rPr>
                        <a:t>Ni</a:t>
                      </a:r>
                    </a:p>
                  </a:txBody>
                  <a:tcPr marL="66539" marR="66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b="1" dirty="0" err="1">
                          <a:latin typeface="+mn-lt"/>
                          <a:ea typeface="Times New Roman"/>
                          <a:cs typeface="Times New Roman"/>
                        </a:rPr>
                        <a:t>BaP</a:t>
                      </a:r>
                      <a:endParaRPr lang="pl-PL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539" marR="66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b="0" dirty="0">
                          <a:latin typeface="+mn-lt"/>
                          <a:ea typeface="Times New Roman"/>
                          <a:cs typeface="Times New Roman"/>
                        </a:rPr>
                        <a:t>PM2,5</a:t>
                      </a:r>
                    </a:p>
                  </a:txBody>
                  <a:tcPr marL="66539" marR="66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b="0" dirty="0">
                          <a:latin typeface="+mn-lt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pl-PL" sz="1600" b="0" baseline="-25000" dirty="0"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pl-PL" sz="16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539" marR="66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22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+mn-lt"/>
                          <a:ea typeface="Times New Roman"/>
                          <a:cs typeface="Times New Roman"/>
                        </a:rPr>
                        <a:t>miasto Kielce</a:t>
                      </a:r>
                    </a:p>
                  </a:txBody>
                  <a:tcPr marL="66539" marR="66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</a:p>
                  </a:txBody>
                  <a:tcPr marL="66539" marR="66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</a:p>
                  </a:txBody>
                  <a:tcPr marL="66539" marR="66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</a:t>
                      </a:r>
                    </a:p>
                  </a:txBody>
                  <a:tcPr marL="66539" marR="66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</a:p>
                  </a:txBody>
                  <a:tcPr marL="66539" marR="66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</a:p>
                  </a:txBody>
                  <a:tcPr marL="66539" marR="66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</a:p>
                  </a:txBody>
                  <a:tcPr marL="66539" marR="66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</a:p>
                  </a:txBody>
                  <a:tcPr marL="66539" marR="66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</a:p>
                  </a:txBody>
                  <a:tcPr marL="66539" marR="66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</a:p>
                  </a:txBody>
                  <a:tcPr marL="66539" marR="66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</a:t>
                      </a:r>
                    </a:p>
                  </a:txBody>
                  <a:tcPr marL="66539" marR="66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</a:p>
                  </a:txBody>
                  <a:tcPr marL="66539" marR="66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</a:p>
                  </a:txBody>
                  <a:tcPr marL="66539" marR="66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22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+mn-lt"/>
                          <a:ea typeface="Times New Roman"/>
                          <a:cs typeface="Times New Roman"/>
                        </a:rPr>
                        <a:t>strefa świętokrzyska</a:t>
                      </a:r>
                    </a:p>
                  </a:txBody>
                  <a:tcPr marL="66539" marR="66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</a:p>
                  </a:txBody>
                  <a:tcPr marL="66539" marR="66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</a:p>
                  </a:txBody>
                  <a:tcPr marL="66539" marR="66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</a:t>
                      </a:r>
                    </a:p>
                  </a:txBody>
                  <a:tcPr marL="66539" marR="66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</a:p>
                  </a:txBody>
                  <a:tcPr marL="66539" marR="66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</a:p>
                  </a:txBody>
                  <a:tcPr marL="66539" marR="66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</a:p>
                  </a:txBody>
                  <a:tcPr marL="66539" marR="66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</a:p>
                  </a:txBody>
                  <a:tcPr marL="66539" marR="66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</a:p>
                  </a:txBody>
                  <a:tcPr marL="66539" marR="66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</a:p>
                  </a:txBody>
                  <a:tcPr marL="66539" marR="66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</a:t>
                      </a:r>
                    </a:p>
                  </a:txBody>
                  <a:tcPr marL="66539" marR="66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</a:p>
                  </a:txBody>
                  <a:tcPr marL="66539" marR="66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</a:p>
                  </a:txBody>
                  <a:tcPr marL="66539" marR="66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Owal 9">
            <a:extLst>
              <a:ext uri="{FF2B5EF4-FFF2-40B4-BE49-F238E27FC236}">
                <a16:creationId xmlns:a16="http://schemas.microsoft.com/office/drawing/2014/main" id="{29F70190-E367-48DC-8D79-AED04D5ACC18}"/>
              </a:ext>
            </a:extLst>
          </p:cNvPr>
          <p:cNvSpPr/>
          <p:nvPr/>
        </p:nvSpPr>
        <p:spPr>
          <a:xfrm>
            <a:off x="7524328" y="4437112"/>
            <a:ext cx="648072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Owal 10">
            <a:extLst>
              <a:ext uri="{FF2B5EF4-FFF2-40B4-BE49-F238E27FC236}">
                <a16:creationId xmlns:a16="http://schemas.microsoft.com/office/drawing/2014/main" id="{FF7AE521-ECC3-400F-A135-9964F611301C}"/>
              </a:ext>
            </a:extLst>
          </p:cNvPr>
          <p:cNvSpPr/>
          <p:nvPr/>
        </p:nvSpPr>
        <p:spPr>
          <a:xfrm>
            <a:off x="7524328" y="5196868"/>
            <a:ext cx="648072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Owal 11">
            <a:extLst>
              <a:ext uri="{FF2B5EF4-FFF2-40B4-BE49-F238E27FC236}">
                <a16:creationId xmlns:a16="http://schemas.microsoft.com/office/drawing/2014/main" id="{AD5452B7-0DFF-41A9-BE3E-FA73D2868479}"/>
              </a:ext>
            </a:extLst>
          </p:cNvPr>
          <p:cNvSpPr/>
          <p:nvPr/>
        </p:nvSpPr>
        <p:spPr>
          <a:xfrm>
            <a:off x="8244408" y="5196868"/>
            <a:ext cx="648072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2458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0" y="188640"/>
            <a:ext cx="9144000" cy="432048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>
                <a:solidFill>
                  <a:schemeClr val="bg1"/>
                </a:solidFill>
              </a:rPr>
              <a:t>	      GŁÓWNY INSPEKTORAT OCHRONY ŚRODOWISKA,</a:t>
            </a:r>
            <a:r>
              <a:rPr lang="pl-PL" dirty="0">
                <a:solidFill>
                  <a:schemeClr val="bg1"/>
                </a:solidFill>
                <a:latin typeface="Franklin Gothic Demi" pitchFamily="34" charset="0"/>
              </a:rPr>
              <a:t>  </a:t>
            </a:r>
            <a:r>
              <a:rPr lang="pl-PL" dirty="0">
                <a:solidFill>
                  <a:schemeClr val="bg1"/>
                </a:solidFill>
              </a:rPr>
              <a:t>RWMŚ w Kielcach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424" y="68284"/>
            <a:ext cx="824491" cy="785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 flipV="1">
            <a:off x="0" y="6597351"/>
            <a:ext cx="9144000" cy="45719"/>
          </a:xfrm>
          <a:prstGeom prst="rect">
            <a:avLst/>
          </a:prstGeom>
          <a:solidFill>
            <a:srgbClr val="009900"/>
          </a:solidFill>
          <a:ln w="31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6327904" y="6660671"/>
            <a:ext cx="2736304" cy="1056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err="1">
                <a:solidFill>
                  <a:srgbClr val="009900"/>
                </a:solidFill>
              </a:rPr>
              <a:t>www.gios.gov.pl</a:t>
            </a:r>
            <a:endParaRPr lang="pl-PL" sz="1400" dirty="0">
              <a:solidFill>
                <a:srgbClr val="009900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652739" y="775548"/>
            <a:ext cx="78385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rgbClr val="009900"/>
                </a:solidFill>
              </a:rPr>
              <a:t>Roczne oceny 2011-2018</a:t>
            </a:r>
          </a:p>
          <a:p>
            <a:pPr algn="ctr"/>
            <a:r>
              <a:rPr lang="pl-PL" sz="2400" b="1" dirty="0">
                <a:solidFill>
                  <a:srgbClr val="009900"/>
                </a:solidFill>
              </a:rPr>
              <a:t>m. Kielce</a:t>
            </a: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907CE911-D4DE-47CB-9741-E6BA489E5B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04069"/>
              </p:ext>
            </p:extLst>
          </p:nvPr>
        </p:nvGraphicFramePr>
        <p:xfrm>
          <a:off x="513898" y="1761405"/>
          <a:ext cx="8090549" cy="4603117"/>
        </p:xfrm>
        <a:graphic>
          <a:graphicData uri="http://schemas.openxmlformats.org/drawingml/2006/table">
            <a:tbl>
              <a:tblPr/>
              <a:tblGrid>
                <a:gridCol w="1120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77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98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5900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49363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163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dirty="0">
                          <a:latin typeface="+mn-lt"/>
                          <a:ea typeface="Times New Roman"/>
                          <a:cs typeface="Times New Roman"/>
                        </a:rPr>
                        <a:t>Rok</a:t>
                      </a:r>
                      <a:endParaRPr lang="pl-PL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841" marR="418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dirty="0">
                          <a:latin typeface="+mn-lt"/>
                          <a:ea typeface="Times New Roman"/>
                          <a:cs typeface="Times New Roman"/>
                        </a:rPr>
                        <a:t>Pył zawieszony PM10</a:t>
                      </a:r>
                      <a:endParaRPr lang="pl-PL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841" marR="418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>
                          <a:latin typeface="+mn-lt"/>
                          <a:ea typeface="Times New Roman"/>
                          <a:cs typeface="Times New Roman"/>
                        </a:rPr>
                        <a:t>Pył zawieszony PM2,5</a:t>
                      </a:r>
                      <a:endParaRPr lang="pl-PL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err="1"/>
                        <a:t>Benzo</a:t>
                      </a:r>
                      <a:r>
                        <a:rPr lang="pl-PL" sz="1400" b="1" dirty="0"/>
                        <a:t>(a)</a:t>
                      </a:r>
                      <a:r>
                        <a:rPr lang="pl-PL" sz="1400" b="1" dirty="0" err="1"/>
                        <a:t>piren</a:t>
                      </a:r>
                      <a:endParaRPr lang="pl-PL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865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dirty="0">
                          <a:latin typeface="+mn-lt"/>
                          <a:ea typeface="Times New Roman"/>
                          <a:cs typeface="Times New Roman"/>
                        </a:rPr>
                        <a:t>liczba dni z przekroczeniem poziomu dopuszczalnego</a:t>
                      </a:r>
                      <a:endParaRPr lang="pl-PL" sz="14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dirty="0">
                          <a:latin typeface="+mn-lt"/>
                          <a:ea typeface="Times New Roman"/>
                          <a:cs typeface="Times New Roman"/>
                        </a:rPr>
                        <a:t>D24=50µg/m</a:t>
                      </a:r>
                      <a:r>
                        <a:rPr lang="pl-PL" sz="1400" b="1" baseline="30000" dirty="0"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pl-PL" sz="1400" b="1" dirty="0">
                          <a:latin typeface="+mn-lt"/>
                          <a:ea typeface="Times New Roman"/>
                          <a:cs typeface="Times New Roman"/>
                        </a:rPr>
                        <a:t>; 35x/rok</a:t>
                      </a:r>
                      <a:endParaRPr lang="pl-PL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841" marR="418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dirty="0">
                          <a:latin typeface="+mn-lt"/>
                          <a:ea typeface="Times New Roman"/>
                          <a:cs typeface="Times New Roman"/>
                        </a:rPr>
                        <a:t>średnia</a:t>
                      </a:r>
                      <a:endParaRPr lang="pl-PL" sz="14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dirty="0">
                          <a:latin typeface="+mn-lt"/>
                          <a:ea typeface="Times New Roman"/>
                          <a:cs typeface="Times New Roman"/>
                        </a:rPr>
                        <a:t>roczna</a:t>
                      </a:r>
                      <a:endParaRPr lang="pl-PL" sz="14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dirty="0">
                          <a:latin typeface="+mn-lt"/>
                          <a:ea typeface="Times New Roman"/>
                          <a:cs typeface="Times New Roman"/>
                        </a:rPr>
                        <a:t>[µg/m</a:t>
                      </a:r>
                      <a:r>
                        <a:rPr lang="pl-PL" sz="1400" b="1" baseline="30000" dirty="0"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pl-PL" sz="1400" b="1" dirty="0">
                          <a:latin typeface="+mn-lt"/>
                          <a:ea typeface="Times New Roman"/>
                          <a:cs typeface="Times New Roman"/>
                        </a:rPr>
                        <a:t>]</a:t>
                      </a:r>
                      <a:endParaRPr lang="pl-PL" sz="14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dirty="0">
                          <a:latin typeface="+mn-lt"/>
                          <a:ea typeface="Times New Roman"/>
                          <a:cs typeface="Times New Roman"/>
                        </a:rPr>
                        <a:t>Da=40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dirty="0">
                          <a:latin typeface="+mn-lt"/>
                          <a:ea typeface="Times New Roman"/>
                          <a:cs typeface="Times New Roman"/>
                        </a:rPr>
                        <a:t>µg/m</a:t>
                      </a:r>
                      <a:r>
                        <a:rPr lang="pl-PL" sz="1400" b="1" baseline="30000" dirty="0"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pl-PL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841" marR="418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>
                          <a:latin typeface="+mn-lt"/>
                          <a:ea typeface="Times New Roman"/>
                          <a:cs typeface="Times New Roman"/>
                        </a:rPr>
                        <a:t>średnia</a:t>
                      </a:r>
                      <a:endParaRPr lang="pl-PL" sz="140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>
                          <a:latin typeface="+mn-lt"/>
                          <a:ea typeface="Times New Roman"/>
                          <a:cs typeface="Times New Roman"/>
                        </a:rPr>
                        <a:t>roczna</a:t>
                      </a:r>
                      <a:endParaRPr lang="pl-PL" sz="140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>
                          <a:latin typeface="+mn-lt"/>
                          <a:ea typeface="Times New Roman"/>
                          <a:cs typeface="Times New Roman"/>
                        </a:rPr>
                        <a:t>[µg/m</a:t>
                      </a:r>
                      <a:r>
                        <a:rPr lang="pl-PL" sz="1400" b="1" baseline="30000"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pl-PL" sz="1400" b="1">
                          <a:latin typeface="+mn-lt"/>
                          <a:ea typeface="Times New Roman"/>
                          <a:cs typeface="Times New Roman"/>
                        </a:rPr>
                        <a:t>]</a:t>
                      </a:r>
                      <a:endParaRPr lang="pl-PL" sz="140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>
                          <a:latin typeface="+mn-lt"/>
                          <a:ea typeface="Times New Roman"/>
                          <a:cs typeface="Times New Roman"/>
                        </a:rPr>
                        <a:t>Da [µg/m</a:t>
                      </a:r>
                      <a:r>
                        <a:rPr lang="pl-PL" sz="1400" b="1" baseline="30000"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pl-PL" sz="1400" b="1">
                          <a:latin typeface="+mn-lt"/>
                          <a:ea typeface="Times New Roman"/>
                          <a:cs typeface="Times New Roman"/>
                        </a:rPr>
                        <a:t>]</a:t>
                      </a:r>
                      <a:endParaRPr lang="pl-PL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841" marR="418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dirty="0">
                          <a:latin typeface="+mn-lt"/>
                          <a:ea typeface="Times New Roman"/>
                          <a:cs typeface="Times New Roman"/>
                        </a:rPr>
                        <a:t>średnia</a:t>
                      </a:r>
                      <a:endParaRPr lang="pl-PL" sz="14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dirty="0">
                          <a:latin typeface="+mn-lt"/>
                          <a:ea typeface="Times New Roman"/>
                          <a:cs typeface="Times New Roman"/>
                        </a:rPr>
                        <a:t>roczna</a:t>
                      </a:r>
                      <a:endParaRPr lang="pl-PL" sz="14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dirty="0">
                          <a:latin typeface="+mn-lt"/>
                          <a:ea typeface="Times New Roman"/>
                          <a:cs typeface="Times New Roman"/>
                        </a:rPr>
                        <a:t>[</a:t>
                      </a:r>
                      <a:r>
                        <a:rPr lang="pl-PL" sz="1400" b="1" dirty="0" err="1">
                          <a:latin typeface="+mn-lt"/>
                          <a:ea typeface="Times New Roman"/>
                          <a:cs typeface="Times New Roman"/>
                        </a:rPr>
                        <a:t>ng</a:t>
                      </a:r>
                      <a:r>
                        <a:rPr lang="pl-PL" sz="1400" b="1" dirty="0">
                          <a:latin typeface="+mn-lt"/>
                          <a:ea typeface="Times New Roman"/>
                          <a:cs typeface="Times New Roman"/>
                        </a:rPr>
                        <a:t>/m</a:t>
                      </a:r>
                      <a:r>
                        <a:rPr lang="pl-PL" sz="1400" b="1" baseline="30000" dirty="0"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pl-PL" sz="1400" b="1" dirty="0">
                          <a:latin typeface="+mn-lt"/>
                          <a:ea typeface="Times New Roman"/>
                          <a:cs typeface="Times New Roman"/>
                        </a:rPr>
                        <a:t>]</a:t>
                      </a:r>
                      <a:endParaRPr lang="pl-PL" sz="14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dirty="0">
                          <a:latin typeface="+mn-lt"/>
                          <a:ea typeface="Times New Roman"/>
                          <a:cs typeface="Times New Roman"/>
                        </a:rPr>
                        <a:t>Da=1 </a:t>
                      </a:r>
                      <a:r>
                        <a:rPr lang="pl-PL" sz="1400" b="1" dirty="0" err="1">
                          <a:latin typeface="+mn-lt"/>
                          <a:ea typeface="Times New Roman"/>
                          <a:cs typeface="Times New Roman"/>
                        </a:rPr>
                        <a:t>ng</a:t>
                      </a:r>
                      <a:r>
                        <a:rPr lang="pl-PL" sz="1400" b="1" dirty="0">
                          <a:latin typeface="+mn-lt"/>
                          <a:ea typeface="Times New Roman"/>
                          <a:cs typeface="Times New Roman"/>
                        </a:rPr>
                        <a:t>/m</a:t>
                      </a:r>
                      <a:r>
                        <a:rPr lang="pl-PL" sz="1400" b="1" baseline="30000" dirty="0"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pl-PL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841" marR="418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6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+mn-lt"/>
                          <a:ea typeface="Times New Roman"/>
                          <a:cs typeface="Times New Roman"/>
                        </a:rPr>
                        <a:t>2011</a:t>
                      </a:r>
                    </a:p>
                  </a:txBody>
                  <a:tcPr marL="41841" marR="418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103</a:t>
                      </a:r>
                      <a:endParaRPr lang="pl-PL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841" marR="418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44</a:t>
                      </a:r>
                      <a:endParaRPr lang="pl-PL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841" marR="418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35</a:t>
                      </a:r>
                      <a:r>
                        <a:rPr lang="pl-PL" sz="1400" dirty="0">
                          <a:latin typeface="+mn-lt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pl-PL" sz="1400" b="1" dirty="0">
                          <a:latin typeface="+mn-lt"/>
                          <a:ea typeface="Times New Roman"/>
                          <a:cs typeface="Times New Roman"/>
                        </a:rPr>
                        <a:t>Da=28</a:t>
                      </a:r>
                      <a:endParaRPr lang="pl-PL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841" marR="418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  <a:endParaRPr lang="pl-PL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841" marR="418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6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+mn-lt"/>
                          <a:ea typeface="Times New Roman"/>
                          <a:cs typeface="Times New Roman"/>
                        </a:rPr>
                        <a:t>2012</a:t>
                      </a:r>
                    </a:p>
                  </a:txBody>
                  <a:tcPr marL="41841" marR="418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75</a:t>
                      </a:r>
                      <a:endParaRPr lang="pl-PL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841" marR="418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41</a:t>
                      </a:r>
                      <a:endParaRPr lang="pl-PL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841" marR="418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30</a:t>
                      </a:r>
                      <a:r>
                        <a:rPr lang="pl-PL" sz="1400" dirty="0">
                          <a:latin typeface="+mn-lt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pl-PL" sz="1400" b="1" dirty="0">
                          <a:latin typeface="+mn-lt"/>
                          <a:ea typeface="Times New Roman"/>
                          <a:cs typeface="Times New Roman"/>
                        </a:rPr>
                        <a:t>Da=27</a:t>
                      </a:r>
                      <a:endParaRPr lang="pl-PL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841" marR="418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  <a:endParaRPr lang="pl-PL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841" marR="418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16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+mn-lt"/>
                          <a:ea typeface="Times New Roman"/>
                          <a:cs typeface="Times New Roman"/>
                        </a:rPr>
                        <a:t>2013</a:t>
                      </a:r>
                    </a:p>
                  </a:txBody>
                  <a:tcPr marL="41841" marR="418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80</a:t>
                      </a:r>
                      <a:endParaRPr lang="pl-PL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841" marR="418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latin typeface="+mn-lt"/>
                          <a:ea typeface="Times New Roman"/>
                          <a:cs typeface="Times New Roman"/>
                        </a:rPr>
                        <a:t>38</a:t>
                      </a:r>
                    </a:p>
                  </a:txBody>
                  <a:tcPr marL="41841" marR="418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29</a:t>
                      </a:r>
                      <a:r>
                        <a:rPr lang="pl-PL" sz="1400">
                          <a:latin typeface="+mn-lt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pl-PL" sz="1400" b="1">
                          <a:latin typeface="+mn-lt"/>
                          <a:ea typeface="Times New Roman"/>
                          <a:cs typeface="Times New Roman"/>
                        </a:rPr>
                        <a:t>Da=26</a:t>
                      </a:r>
                      <a:endParaRPr lang="pl-PL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841" marR="418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pl-PL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841" marR="418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16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+mn-lt"/>
                          <a:ea typeface="Times New Roman"/>
                          <a:cs typeface="Times New Roman"/>
                        </a:rPr>
                        <a:t>2014</a:t>
                      </a:r>
                    </a:p>
                  </a:txBody>
                  <a:tcPr marL="41841" marR="418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68</a:t>
                      </a:r>
                      <a:endParaRPr lang="pl-PL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841" marR="418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latin typeface="+mn-lt"/>
                          <a:ea typeface="Times New Roman"/>
                          <a:cs typeface="Times New Roman"/>
                        </a:rPr>
                        <a:t>37</a:t>
                      </a:r>
                    </a:p>
                  </a:txBody>
                  <a:tcPr marL="41841" marR="418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27</a:t>
                      </a:r>
                      <a:r>
                        <a:rPr lang="pl-PL" sz="1400">
                          <a:latin typeface="+mn-lt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pl-PL" sz="1400" b="1">
                          <a:latin typeface="+mn-lt"/>
                          <a:ea typeface="Times New Roman"/>
                          <a:cs typeface="Times New Roman"/>
                        </a:rPr>
                        <a:t>Da=26</a:t>
                      </a:r>
                      <a:endParaRPr lang="pl-PL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841" marR="418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pl-PL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841" marR="418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16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+mn-lt"/>
                          <a:ea typeface="Times New Roman"/>
                          <a:cs typeface="Times New Roman"/>
                        </a:rPr>
                        <a:t>2015</a:t>
                      </a:r>
                    </a:p>
                  </a:txBody>
                  <a:tcPr marL="41841" marR="418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66</a:t>
                      </a:r>
                      <a:endParaRPr lang="pl-PL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841" marR="418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+mn-lt"/>
                          <a:ea typeface="Times New Roman"/>
                          <a:cs typeface="Times New Roman"/>
                        </a:rPr>
                        <a:t>37</a:t>
                      </a:r>
                    </a:p>
                  </a:txBody>
                  <a:tcPr marL="41841" marR="418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26</a:t>
                      </a:r>
                      <a:r>
                        <a:rPr lang="pl-PL" sz="1400">
                          <a:latin typeface="+mn-lt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pl-PL" sz="1400" b="1">
                          <a:latin typeface="+mn-lt"/>
                          <a:ea typeface="Times New Roman"/>
                          <a:cs typeface="Times New Roman"/>
                        </a:rPr>
                        <a:t>Da=25</a:t>
                      </a:r>
                      <a:endParaRPr lang="pl-PL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841" marR="418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  <a:endParaRPr lang="pl-PL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841" marR="418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16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+mn-lt"/>
                          <a:ea typeface="Times New Roman"/>
                          <a:cs typeface="Times New Roman"/>
                        </a:rPr>
                        <a:t>2016</a:t>
                      </a:r>
                    </a:p>
                  </a:txBody>
                  <a:tcPr marL="41841" marR="418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45</a:t>
                      </a:r>
                      <a:endParaRPr lang="pl-PL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841" marR="418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+mn-lt"/>
                          <a:ea typeface="Times New Roman"/>
                          <a:cs typeface="Times New Roman"/>
                        </a:rPr>
                        <a:t>33</a:t>
                      </a:r>
                    </a:p>
                  </a:txBody>
                  <a:tcPr marL="41841" marR="418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+mn-lt"/>
                          <a:ea typeface="Times New Roman"/>
                          <a:cs typeface="Times New Roman"/>
                        </a:rPr>
                        <a:t>24   </a:t>
                      </a:r>
                      <a:r>
                        <a:rPr lang="pl-PL" sz="1400" b="1" dirty="0">
                          <a:latin typeface="+mn-lt"/>
                          <a:ea typeface="Times New Roman"/>
                          <a:cs typeface="Times New Roman"/>
                        </a:rPr>
                        <a:t>Da=25</a:t>
                      </a:r>
                      <a:endParaRPr lang="pl-PL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841" marR="418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pl-PL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841" marR="418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16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+mn-lt"/>
                          <a:ea typeface="Times New Roman"/>
                          <a:cs typeface="Times New Roman"/>
                        </a:rPr>
                        <a:t>2017</a:t>
                      </a:r>
                    </a:p>
                  </a:txBody>
                  <a:tcPr marL="41841" marR="418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62</a:t>
                      </a:r>
                    </a:p>
                  </a:txBody>
                  <a:tcPr marL="41841" marR="418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+mn-lt"/>
                          <a:ea typeface="Times New Roman"/>
                          <a:cs typeface="Times New Roman"/>
                        </a:rPr>
                        <a:t>35</a:t>
                      </a:r>
                    </a:p>
                  </a:txBody>
                  <a:tcPr marL="41841" marR="418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27</a:t>
                      </a:r>
                      <a:r>
                        <a:rPr lang="pl-PL" sz="1400" dirty="0">
                          <a:latin typeface="+mn-lt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pl-PL" sz="1400" b="1" dirty="0">
                          <a:latin typeface="+mn-lt"/>
                          <a:ea typeface="Times New Roman"/>
                          <a:cs typeface="Times New Roman"/>
                        </a:rPr>
                        <a:t>Da=25</a:t>
                      </a:r>
                    </a:p>
                  </a:txBody>
                  <a:tcPr marL="41841" marR="418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41841" marR="418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2983400"/>
                  </a:ext>
                </a:extLst>
              </a:tr>
              <a:tr h="3516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+mn-lt"/>
                          <a:ea typeface="Times New Roman"/>
                          <a:cs typeface="Times New Roman"/>
                        </a:rPr>
                        <a:t>2018</a:t>
                      </a:r>
                    </a:p>
                  </a:txBody>
                  <a:tcPr marL="41841" marR="418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60</a:t>
                      </a:r>
                    </a:p>
                  </a:txBody>
                  <a:tcPr marL="41841" marR="418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+mn-lt"/>
                          <a:ea typeface="Times New Roman"/>
                          <a:cs typeface="Times New Roman"/>
                        </a:rPr>
                        <a:t>30</a:t>
                      </a:r>
                    </a:p>
                  </a:txBody>
                  <a:tcPr marL="41841" marR="418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>
                          <a:latin typeface="+mn-lt"/>
                          <a:ea typeface="Times New Roman"/>
                          <a:cs typeface="Times New Roman"/>
                        </a:rPr>
                        <a:t>19   </a:t>
                      </a:r>
                      <a:r>
                        <a:rPr lang="pl-PL" sz="1400" b="1" dirty="0">
                          <a:latin typeface="+mn-lt"/>
                          <a:ea typeface="Times New Roman"/>
                          <a:cs typeface="Times New Roman"/>
                        </a:rPr>
                        <a:t>Da=25</a:t>
                      </a:r>
                      <a:endParaRPr lang="pl-PL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841" marR="418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41841" marR="418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56117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2358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0" y="188640"/>
            <a:ext cx="9144000" cy="432048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>
                <a:solidFill>
                  <a:schemeClr val="bg1"/>
                </a:solidFill>
              </a:rPr>
              <a:t>	      GŁÓWNY INSPEKTORAT OCHRONY ŚRODOWISKA,</a:t>
            </a:r>
            <a:r>
              <a:rPr lang="pl-PL" dirty="0">
                <a:solidFill>
                  <a:schemeClr val="bg1"/>
                </a:solidFill>
                <a:latin typeface="Franklin Gothic Demi" pitchFamily="34" charset="0"/>
              </a:rPr>
              <a:t>  </a:t>
            </a:r>
            <a:r>
              <a:rPr lang="pl-PL" dirty="0">
                <a:solidFill>
                  <a:schemeClr val="bg1"/>
                </a:solidFill>
              </a:rPr>
              <a:t>RWMŚ w Kielcach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424" y="68284"/>
            <a:ext cx="824491" cy="785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 flipV="1">
            <a:off x="0" y="6597351"/>
            <a:ext cx="9144000" cy="45719"/>
          </a:xfrm>
          <a:prstGeom prst="rect">
            <a:avLst/>
          </a:prstGeom>
          <a:solidFill>
            <a:srgbClr val="009900"/>
          </a:solidFill>
          <a:ln w="31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6327904" y="6660671"/>
            <a:ext cx="2736304" cy="1056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err="1">
                <a:solidFill>
                  <a:srgbClr val="009900"/>
                </a:solidFill>
              </a:rPr>
              <a:t>www.gios.gov.pl</a:t>
            </a:r>
            <a:endParaRPr lang="pl-PL" sz="1400" dirty="0">
              <a:solidFill>
                <a:srgbClr val="009900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652739" y="775548"/>
            <a:ext cx="78385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rgbClr val="009900"/>
                </a:solidFill>
              </a:rPr>
              <a:t>Roczne oceny 2012-2018</a:t>
            </a:r>
          </a:p>
          <a:p>
            <a:pPr algn="ctr"/>
            <a:r>
              <a:rPr lang="pl-PL" sz="2400" b="1" dirty="0">
                <a:solidFill>
                  <a:srgbClr val="009900"/>
                </a:solidFill>
              </a:rPr>
              <a:t>Strefa świętokrzyska - Starachowice</a:t>
            </a:r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6979BE60-4B09-4A0B-AC53-001B196012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475743"/>
              </p:ext>
            </p:extLst>
          </p:nvPr>
        </p:nvGraphicFramePr>
        <p:xfrm>
          <a:off x="323528" y="1606545"/>
          <a:ext cx="8496944" cy="4757981"/>
        </p:xfrm>
        <a:graphic>
          <a:graphicData uri="http://schemas.openxmlformats.org/drawingml/2006/table">
            <a:tbl>
              <a:tblPr/>
              <a:tblGrid>
                <a:gridCol w="1323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9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81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6562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dirty="0">
                          <a:latin typeface="+mn-lt"/>
                          <a:ea typeface="Times New Roman"/>
                          <a:cs typeface="Times New Roman"/>
                        </a:rPr>
                        <a:t>Rok</a:t>
                      </a:r>
                    </a:p>
                  </a:txBody>
                  <a:tcPr marL="41841" marR="418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Pył zawieszony PM10</a:t>
                      </a:r>
                    </a:p>
                  </a:txBody>
                  <a:tcPr marL="41841" marR="418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dirty="0">
                          <a:latin typeface="+mn-lt"/>
                          <a:ea typeface="Times New Roman"/>
                          <a:cs typeface="Times New Roman"/>
                        </a:rPr>
                        <a:t>Pył 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zawieszony PM2,5</a:t>
                      </a:r>
                    </a:p>
                  </a:txBody>
                  <a:tcPr marL="41841" marR="418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Benzo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α)</a:t>
                      </a:r>
                      <a:r>
                        <a:rPr lang="pl-PL" sz="14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piren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1841" marR="418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7544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l-PL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841" marR="418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Liczba dni z przekroczeniem poziomu dopuszczalnego D24=50µg/m</a:t>
                      </a:r>
                      <a:r>
                        <a:rPr lang="pl-PL" sz="1400" b="1" i="0" u="none" strike="noStrike" baseline="30000" dirty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;                      35x/rok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Średnia roczna [µg/m</a:t>
                      </a:r>
                      <a:r>
                        <a:rPr lang="pl-PL" sz="1400" b="1" i="0" u="none" strike="noStrike" baseline="30000" dirty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]</a:t>
                      </a:r>
                      <a:br>
                        <a:rPr lang="pl-PL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Da=40 µg/m</a:t>
                      </a:r>
                      <a:r>
                        <a:rPr lang="pl-PL" sz="1400" b="1" i="0" u="none" strike="noStrike" baseline="30000" dirty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Średnia roczna [µg/m</a:t>
                      </a:r>
                      <a:r>
                        <a:rPr lang="pl-PL" sz="1400" b="1" i="0" u="none" strike="noStrike" baseline="30000" dirty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]               Da [µg/m</a:t>
                      </a:r>
                      <a:r>
                        <a:rPr lang="pl-PL" sz="1400" b="1" i="0" u="none" strike="noStrike" baseline="30000" dirty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]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Średnia roczna [</a:t>
                      </a:r>
                      <a:r>
                        <a:rPr lang="pl-PL" sz="14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ng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/m</a:t>
                      </a:r>
                      <a:r>
                        <a:rPr lang="pl-PL" sz="1400" b="1" i="0" u="none" strike="noStrike" baseline="30000" dirty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]       Da=1 </a:t>
                      </a:r>
                      <a:r>
                        <a:rPr lang="pl-PL" sz="14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ng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/m</a:t>
                      </a:r>
                      <a:r>
                        <a:rPr lang="pl-PL" sz="1400" b="1" i="0" u="none" strike="noStrike" baseline="30000" dirty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2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0" dirty="0">
                          <a:latin typeface="+mn-lt"/>
                          <a:ea typeface="Times New Roman"/>
                          <a:cs typeface="Times New Roman"/>
                        </a:rPr>
                        <a:t>2012</a:t>
                      </a:r>
                    </a:p>
                  </a:txBody>
                  <a:tcPr marL="41841" marR="418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53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28  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 Da=27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2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0" dirty="0">
                          <a:latin typeface="+mn-lt"/>
                          <a:ea typeface="Times New Roman"/>
                          <a:cs typeface="Times New Roman"/>
                        </a:rPr>
                        <a:t>2013</a:t>
                      </a:r>
                    </a:p>
                  </a:txBody>
                  <a:tcPr marL="41841" marR="418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54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27   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Da=26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2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0" dirty="0">
                          <a:latin typeface="+mn-lt"/>
                          <a:ea typeface="Times New Roman"/>
                          <a:cs typeface="Times New Roman"/>
                        </a:rPr>
                        <a:t>2014</a:t>
                      </a:r>
                    </a:p>
                  </a:txBody>
                  <a:tcPr marL="41841" marR="418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54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25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   Da=26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92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0" dirty="0">
                          <a:latin typeface="+mn-lt"/>
                          <a:ea typeface="Times New Roman"/>
                          <a:cs typeface="Times New Roman"/>
                        </a:rPr>
                        <a:t>2015</a:t>
                      </a:r>
                    </a:p>
                  </a:txBody>
                  <a:tcPr marL="41841" marR="418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49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22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   Da=25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92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0" dirty="0">
                          <a:latin typeface="+mn-lt"/>
                          <a:ea typeface="Times New Roman"/>
                          <a:cs typeface="Times New Roman"/>
                        </a:rPr>
                        <a:t>2016</a:t>
                      </a:r>
                    </a:p>
                  </a:txBody>
                  <a:tcPr marL="41841" marR="418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37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22 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   Da=25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92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0" dirty="0">
                          <a:latin typeface="+mn-lt"/>
                          <a:ea typeface="Times New Roman"/>
                          <a:cs typeface="Times New Roman"/>
                        </a:rPr>
                        <a:t>2017</a:t>
                      </a:r>
                    </a:p>
                  </a:txBody>
                  <a:tcPr marL="41841" marR="418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36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23 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   Da=25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8380720"/>
                  </a:ext>
                </a:extLst>
              </a:tr>
              <a:tr h="3992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0" dirty="0">
                          <a:latin typeface="+mn-lt"/>
                          <a:ea typeface="Times New Roman"/>
                          <a:cs typeface="Times New Roman"/>
                        </a:rPr>
                        <a:t>2018</a:t>
                      </a:r>
                    </a:p>
                  </a:txBody>
                  <a:tcPr marL="41841" marR="418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45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22 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   Da=25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692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09610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0" y="188640"/>
            <a:ext cx="9144000" cy="432048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>
                <a:solidFill>
                  <a:schemeClr val="bg1"/>
                </a:solidFill>
              </a:rPr>
              <a:t>	      GŁÓWNY INSPEKTORAT OCHRONY ŚRODOWISKA,</a:t>
            </a:r>
            <a:r>
              <a:rPr lang="pl-PL" dirty="0">
                <a:solidFill>
                  <a:schemeClr val="bg1"/>
                </a:solidFill>
                <a:latin typeface="Franklin Gothic Demi" pitchFamily="34" charset="0"/>
              </a:rPr>
              <a:t>  </a:t>
            </a:r>
            <a:r>
              <a:rPr lang="pl-PL" dirty="0">
                <a:solidFill>
                  <a:schemeClr val="bg1"/>
                </a:solidFill>
              </a:rPr>
              <a:t>RWMŚ w Kielcach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424" y="68284"/>
            <a:ext cx="824491" cy="785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 flipV="1">
            <a:off x="0" y="6597351"/>
            <a:ext cx="9144000" cy="45719"/>
          </a:xfrm>
          <a:prstGeom prst="rect">
            <a:avLst/>
          </a:prstGeom>
          <a:solidFill>
            <a:srgbClr val="009900"/>
          </a:solidFill>
          <a:ln w="31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6327904" y="6660671"/>
            <a:ext cx="2736304" cy="1056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err="1">
                <a:solidFill>
                  <a:srgbClr val="009900"/>
                </a:solidFill>
              </a:rPr>
              <a:t>www.gios.gov.pl</a:t>
            </a:r>
            <a:endParaRPr lang="pl-PL" sz="1400" dirty="0">
              <a:solidFill>
                <a:srgbClr val="009900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652739" y="775548"/>
            <a:ext cx="78385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rgbClr val="009900"/>
                </a:solidFill>
              </a:rPr>
              <a:t>Roczne oceny 2011-2018</a:t>
            </a:r>
          </a:p>
          <a:p>
            <a:pPr algn="ctr"/>
            <a:r>
              <a:rPr lang="pl-PL" sz="2400" b="1" dirty="0">
                <a:solidFill>
                  <a:srgbClr val="009900"/>
                </a:solidFill>
              </a:rPr>
              <a:t>Strefa świętokrzyska – Busko-Zdrój</a:t>
            </a: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907CE911-D4DE-47CB-9741-E6BA489E5B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7523861"/>
              </p:ext>
            </p:extLst>
          </p:nvPr>
        </p:nvGraphicFramePr>
        <p:xfrm>
          <a:off x="467544" y="1761405"/>
          <a:ext cx="8280919" cy="4603118"/>
        </p:xfrm>
        <a:graphic>
          <a:graphicData uri="http://schemas.openxmlformats.org/drawingml/2006/table">
            <a:tbl>
              <a:tblPr/>
              <a:tblGrid>
                <a:gridCol w="11465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0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07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145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52878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163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dirty="0">
                          <a:latin typeface="+mn-lt"/>
                          <a:ea typeface="Times New Roman"/>
                          <a:cs typeface="Times New Roman"/>
                        </a:rPr>
                        <a:t>Rok</a:t>
                      </a:r>
                      <a:endParaRPr lang="pl-PL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841" marR="418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dirty="0">
                          <a:latin typeface="+mn-lt"/>
                          <a:ea typeface="Times New Roman"/>
                          <a:cs typeface="Times New Roman"/>
                        </a:rPr>
                        <a:t>Pył zawieszony PM10</a:t>
                      </a:r>
                      <a:endParaRPr lang="pl-PL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841" marR="418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>
                          <a:latin typeface="+mn-lt"/>
                          <a:ea typeface="Times New Roman"/>
                          <a:cs typeface="Times New Roman"/>
                        </a:rPr>
                        <a:t>Pył zawieszony PM2,5</a:t>
                      </a:r>
                      <a:endParaRPr lang="pl-PL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err="1"/>
                        <a:t>Benzo</a:t>
                      </a:r>
                      <a:r>
                        <a:rPr lang="pl-PL" sz="1400" b="1" dirty="0"/>
                        <a:t>(a)</a:t>
                      </a:r>
                      <a:r>
                        <a:rPr lang="pl-PL" sz="1400" b="1" dirty="0" err="1"/>
                        <a:t>piren</a:t>
                      </a:r>
                      <a:endParaRPr lang="pl-PL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866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dirty="0">
                          <a:latin typeface="+mn-lt"/>
                          <a:ea typeface="Times New Roman"/>
                          <a:cs typeface="Times New Roman"/>
                        </a:rPr>
                        <a:t>liczba dni z przekroczeniem poziomu dopuszczalnego</a:t>
                      </a:r>
                      <a:endParaRPr lang="pl-PL" sz="14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dirty="0">
                          <a:latin typeface="+mn-lt"/>
                          <a:ea typeface="Times New Roman"/>
                          <a:cs typeface="Times New Roman"/>
                        </a:rPr>
                        <a:t>D24=50µg/m</a:t>
                      </a:r>
                      <a:r>
                        <a:rPr lang="pl-PL" sz="1400" b="1" baseline="30000" dirty="0"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pl-PL" sz="1400" b="1" dirty="0">
                          <a:latin typeface="+mn-lt"/>
                          <a:ea typeface="Times New Roman"/>
                          <a:cs typeface="Times New Roman"/>
                        </a:rPr>
                        <a:t>; 35x/rok</a:t>
                      </a:r>
                      <a:endParaRPr lang="pl-PL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841" marR="418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dirty="0">
                          <a:latin typeface="+mn-lt"/>
                          <a:ea typeface="Times New Roman"/>
                          <a:cs typeface="Times New Roman"/>
                        </a:rPr>
                        <a:t>średnia</a:t>
                      </a:r>
                      <a:endParaRPr lang="pl-PL" sz="14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dirty="0">
                          <a:latin typeface="+mn-lt"/>
                          <a:ea typeface="Times New Roman"/>
                          <a:cs typeface="Times New Roman"/>
                        </a:rPr>
                        <a:t>roczna</a:t>
                      </a:r>
                      <a:endParaRPr lang="pl-PL" sz="14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dirty="0">
                          <a:latin typeface="+mn-lt"/>
                          <a:ea typeface="Times New Roman"/>
                          <a:cs typeface="Times New Roman"/>
                        </a:rPr>
                        <a:t>[µg/m</a:t>
                      </a:r>
                      <a:r>
                        <a:rPr lang="pl-PL" sz="1400" b="1" baseline="30000" dirty="0"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pl-PL" sz="1400" b="1" dirty="0">
                          <a:latin typeface="+mn-lt"/>
                          <a:ea typeface="Times New Roman"/>
                          <a:cs typeface="Times New Roman"/>
                        </a:rPr>
                        <a:t>]</a:t>
                      </a:r>
                      <a:endParaRPr lang="pl-PL" sz="14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dirty="0">
                          <a:latin typeface="+mn-lt"/>
                          <a:ea typeface="Times New Roman"/>
                          <a:cs typeface="Times New Roman"/>
                        </a:rPr>
                        <a:t>Da=40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dirty="0">
                          <a:latin typeface="+mn-lt"/>
                          <a:ea typeface="Times New Roman"/>
                          <a:cs typeface="Times New Roman"/>
                        </a:rPr>
                        <a:t>µg/m</a:t>
                      </a:r>
                      <a:r>
                        <a:rPr lang="pl-PL" sz="1400" b="1" baseline="30000" dirty="0"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pl-PL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841" marR="418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>
                          <a:latin typeface="+mn-lt"/>
                          <a:ea typeface="Times New Roman"/>
                          <a:cs typeface="Times New Roman"/>
                        </a:rPr>
                        <a:t>średnia</a:t>
                      </a:r>
                      <a:endParaRPr lang="pl-PL" sz="140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>
                          <a:latin typeface="+mn-lt"/>
                          <a:ea typeface="Times New Roman"/>
                          <a:cs typeface="Times New Roman"/>
                        </a:rPr>
                        <a:t>roczna</a:t>
                      </a:r>
                      <a:endParaRPr lang="pl-PL" sz="140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>
                          <a:latin typeface="+mn-lt"/>
                          <a:ea typeface="Times New Roman"/>
                          <a:cs typeface="Times New Roman"/>
                        </a:rPr>
                        <a:t>[µg/m</a:t>
                      </a:r>
                      <a:r>
                        <a:rPr lang="pl-PL" sz="1400" b="1" baseline="30000"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pl-PL" sz="1400" b="1">
                          <a:latin typeface="+mn-lt"/>
                          <a:ea typeface="Times New Roman"/>
                          <a:cs typeface="Times New Roman"/>
                        </a:rPr>
                        <a:t>]</a:t>
                      </a:r>
                      <a:endParaRPr lang="pl-PL" sz="140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>
                          <a:latin typeface="+mn-lt"/>
                          <a:ea typeface="Times New Roman"/>
                          <a:cs typeface="Times New Roman"/>
                        </a:rPr>
                        <a:t>Da [µg/m</a:t>
                      </a:r>
                      <a:r>
                        <a:rPr lang="pl-PL" sz="1400" b="1" baseline="30000"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pl-PL" sz="1400" b="1">
                          <a:latin typeface="+mn-lt"/>
                          <a:ea typeface="Times New Roman"/>
                          <a:cs typeface="Times New Roman"/>
                        </a:rPr>
                        <a:t>]</a:t>
                      </a:r>
                      <a:endParaRPr lang="pl-PL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841" marR="418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dirty="0">
                          <a:latin typeface="+mn-lt"/>
                          <a:ea typeface="Times New Roman"/>
                          <a:cs typeface="Times New Roman"/>
                        </a:rPr>
                        <a:t>średnia</a:t>
                      </a:r>
                      <a:endParaRPr lang="pl-PL" sz="14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dirty="0">
                          <a:latin typeface="+mn-lt"/>
                          <a:ea typeface="Times New Roman"/>
                          <a:cs typeface="Times New Roman"/>
                        </a:rPr>
                        <a:t>roczna</a:t>
                      </a:r>
                      <a:endParaRPr lang="pl-PL" sz="14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dirty="0">
                          <a:latin typeface="+mn-lt"/>
                          <a:ea typeface="Times New Roman"/>
                          <a:cs typeface="Times New Roman"/>
                        </a:rPr>
                        <a:t>[</a:t>
                      </a:r>
                      <a:r>
                        <a:rPr lang="pl-PL" sz="1400" b="1" dirty="0" err="1">
                          <a:latin typeface="+mn-lt"/>
                          <a:ea typeface="Times New Roman"/>
                          <a:cs typeface="Times New Roman"/>
                        </a:rPr>
                        <a:t>ng</a:t>
                      </a:r>
                      <a:r>
                        <a:rPr lang="pl-PL" sz="1400" b="1" dirty="0">
                          <a:latin typeface="+mn-lt"/>
                          <a:ea typeface="Times New Roman"/>
                          <a:cs typeface="Times New Roman"/>
                        </a:rPr>
                        <a:t>/m</a:t>
                      </a:r>
                      <a:r>
                        <a:rPr lang="pl-PL" sz="1400" b="1" baseline="30000" dirty="0"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pl-PL" sz="1400" b="1" dirty="0">
                          <a:latin typeface="+mn-lt"/>
                          <a:ea typeface="Times New Roman"/>
                          <a:cs typeface="Times New Roman"/>
                        </a:rPr>
                        <a:t>]</a:t>
                      </a:r>
                      <a:endParaRPr lang="pl-PL" sz="14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dirty="0">
                          <a:latin typeface="+mn-lt"/>
                          <a:ea typeface="Times New Roman"/>
                          <a:cs typeface="Times New Roman"/>
                        </a:rPr>
                        <a:t>Da=1 </a:t>
                      </a:r>
                      <a:r>
                        <a:rPr lang="pl-PL" sz="1400" b="1" dirty="0" err="1">
                          <a:latin typeface="+mn-lt"/>
                          <a:ea typeface="Times New Roman"/>
                          <a:cs typeface="Times New Roman"/>
                        </a:rPr>
                        <a:t>ng</a:t>
                      </a:r>
                      <a:r>
                        <a:rPr lang="pl-PL" sz="1400" b="1" dirty="0">
                          <a:latin typeface="+mn-lt"/>
                          <a:ea typeface="Times New Roman"/>
                          <a:cs typeface="Times New Roman"/>
                        </a:rPr>
                        <a:t>/m</a:t>
                      </a:r>
                      <a:r>
                        <a:rPr lang="pl-PL" sz="1400" b="1" baseline="30000" dirty="0"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pl-PL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841" marR="418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6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+mn-lt"/>
                          <a:ea typeface="Times New Roman"/>
                          <a:cs typeface="Times New Roman"/>
                        </a:rPr>
                        <a:t>2011</a:t>
                      </a:r>
                    </a:p>
                  </a:txBody>
                  <a:tcPr marL="41841" marR="418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6886" marR="6886" marT="688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6886" marR="6886" marT="688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30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Da=28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86" marR="6886" marT="688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886" marR="6886" marT="688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6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+mn-lt"/>
                          <a:ea typeface="Times New Roman"/>
                          <a:cs typeface="Times New Roman"/>
                        </a:rPr>
                        <a:t>2012</a:t>
                      </a:r>
                    </a:p>
                  </a:txBody>
                  <a:tcPr marL="41841" marR="418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44</a:t>
                      </a:r>
                    </a:p>
                  </a:txBody>
                  <a:tcPr marL="6886" marR="6886" marT="688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6886" marR="6886" marT="688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    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Da=27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86" marR="6886" marT="688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886" marR="6886" marT="688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16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+mn-lt"/>
                          <a:ea typeface="Times New Roman"/>
                          <a:cs typeface="Times New Roman"/>
                        </a:rPr>
                        <a:t>2013</a:t>
                      </a:r>
                    </a:p>
                  </a:txBody>
                  <a:tcPr marL="41841" marR="418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6886" marR="6886" marT="688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6886" marR="6886" marT="688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    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Da=26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86" marR="6886" marT="688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886" marR="6886" marT="688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16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+mn-lt"/>
                          <a:ea typeface="Times New Roman"/>
                          <a:cs typeface="Times New Roman"/>
                        </a:rPr>
                        <a:t>2014</a:t>
                      </a:r>
                    </a:p>
                  </a:txBody>
                  <a:tcPr marL="41841" marR="418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6886" marR="6886" marT="688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6886" marR="6886" marT="688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    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Da=26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86" marR="6886" marT="688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886" marR="6886" marT="688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16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+mn-lt"/>
                          <a:ea typeface="Times New Roman"/>
                          <a:cs typeface="Times New Roman"/>
                        </a:rPr>
                        <a:t>2015</a:t>
                      </a:r>
                    </a:p>
                  </a:txBody>
                  <a:tcPr marL="41841" marR="418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6886" marR="6886" marT="688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6886" marR="6886" marT="688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21    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Da=25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86" marR="6886" marT="688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886" marR="6886" marT="688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16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+mn-lt"/>
                          <a:ea typeface="Times New Roman"/>
                          <a:cs typeface="Times New Roman"/>
                        </a:rPr>
                        <a:t>2016</a:t>
                      </a:r>
                    </a:p>
                  </a:txBody>
                  <a:tcPr marL="41841" marR="418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6886" marR="6886" marT="688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6886" marR="6886" marT="688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    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Da=25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86" marR="6886" marT="688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886" marR="6886" marT="688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16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+mn-lt"/>
                          <a:ea typeface="Times New Roman"/>
                          <a:cs typeface="Times New Roman"/>
                        </a:rPr>
                        <a:t>2017</a:t>
                      </a:r>
                    </a:p>
                  </a:txBody>
                  <a:tcPr marL="41841" marR="418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58</a:t>
                      </a:r>
                    </a:p>
                  </a:txBody>
                  <a:tcPr marL="6886" marR="6886" marT="688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6886" marR="6886" marT="688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19    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Da=25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886" marR="6886" marT="688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886" marR="6886" marT="688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2983400"/>
                  </a:ext>
                </a:extLst>
              </a:tr>
              <a:tr h="3516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+mn-lt"/>
                          <a:ea typeface="Times New Roman"/>
                          <a:cs typeface="Times New Roman"/>
                        </a:rPr>
                        <a:t>2018</a:t>
                      </a:r>
                    </a:p>
                  </a:txBody>
                  <a:tcPr marL="41841" marR="418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6886" marR="6886" marT="688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+mn-lt"/>
                          <a:ea typeface="Times New Roman"/>
                          <a:cs typeface="Times New Roman"/>
                        </a:rPr>
                        <a:t>30</a:t>
                      </a:r>
                    </a:p>
                  </a:txBody>
                  <a:tcPr marL="41841" marR="418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22    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Da=25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1841" marR="418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41841" marR="418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56117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27418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0" y="188640"/>
            <a:ext cx="9144000" cy="432048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>
                <a:solidFill>
                  <a:schemeClr val="bg1"/>
                </a:solidFill>
              </a:rPr>
              <a:t>	      GŁÓWNY INSPEKTORAT OCHRONY ŚRODOWISKA,</a:t>
            </a:r>
            <a:r>
              <a:rPr lang="pl-PL" dirty="0">
                <a:solidFill>
                  <a:schemeClr val="bg1"/>
                </a:solidFill>
                <a:latin typeface="Franklin Gothic Demi" pitchFamily="34" charset="0"/>
              </a:rPr>
              <a:t>  </a:t>
            </a:r>
            <a:r>
              <a:rPr lang="pl-PL" dirty="0">
                <a:solidFill>
                  <a:schemeClr val="bg1"/>
                </a:solidFill>
              </a:rPr>
              <a:t>RWMŚ w Kielcach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424" y="68284"/>
            <a:ext cx="824491" cy="785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 flipV="1">
            <a:off x="0" y="6597351"/>
            <a:ext cx="9144000" cy="45719"/>
          </a:xfrm>
          <a:prstGeom prst="rect">
            <a:avLst/>
          </a:prstGeom>
          <a:solidFill>
            <a:srgbClr val="009900"/>
          </a:solidFill>
          <a:ln w="31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6327904" y="6660671"/>
            <a:ext cx="2736304" cy="1056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err="1">
                <a:solidFill>
                  <a:srgbClr val="009900"/>
                </a:solidFill>
              </a:rPr>
              <a:t>www.gios.gov.pl</a:t>
            </a:r>
            <a:endParaRPr lang="pl-PL" sz="1400" dirty="0">
              <a:solidFill>
                <a:srgbClr val="009900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652739" y="775548"/>
            <a:ext cx="7838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rgbClr val="009900"/>
                </a:solidFill>
              </a:rPr>
              <a:t>Trendy zmian 2011-2018</a:t>
            </a:r>
          </a:p>
        </p:txBody>
      </p:sp>
      <p:graphicFrame>
        <p:nvGraphicFramePr>
          <p:cNvPr id="10" name="Wykres 9">
            <a:extLst>
              <a:ext uri="{FF2B5EF4-FFF2-40B4-BE49-F238E27FC236}">
                <a16:creationId xmlns:a16="http://schemas.microsoft.com/office/drawing/2014/main" id="{5F634E4B-0ECA-468E-BC78-21E150DAEA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77912"/>
              </p:ext>
            </p:extLst>
          </p:nvPr>
        </p:nvGraphicFramePr>
        <p:xfrm>
          <a:off x="183424" y="119675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Wykres 10">
            <a:extLst>
              <a:ext uri="{FF2B5EF4-FFF2-40B4-BE49-F238E27FC236}">
                <a16:creationId xmlns:a16="http://schemas.microsoft.com/office/drawing/2014/main" id="{FA7413C1-91BD-4C68-B742-2BDABFEC15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8969765"/>
              </p:ext>
            </p:extLst>
          </p:nvPr>
        </p:nvGraphicFramePr>
        <p:xfrm>
          <a:off x="4418416" y="119675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Wykres 11">
            <a:extLst>
              <a:ext uri="{FF2B5EF4-FFF2-40B4-BE49-F238E27FC236}">
                <a16:creationId xmlns:a16="http://schemas.microsoft.com/office/drawing/2014/main" id="{2CC4B861-20E9-48F5-8208-F915634F94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9052282"/>
              </p:ext>
            </p:extLst>
          </p:nvPr>
        </p:nvGraphicFramePr>
        <p:xfrm>
          <a:off x="144016" y="393995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Wykres 12">
            <a:extLst>
              <a:ext uri="{FF2B5EF4-FFF2-40B4-BE49-F238E27FC236}">
                <a16:creationId xmlns:a16="http://schemas.microsoft.com/office/drawing/2014/main" id="{28EA37EB-039B-48C1-8DCE-609B1C17EC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6032090"/>
              </p:ext>
            </p:extLst>
          </p:nvPr>
        </p:nvGraphicFramePr>
        <p:xfrm>
          <a:off x="4464496" y="391402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117745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0" y="188640"/>
            <a:ext cx="9144000" cy="432048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>
                <a:solidFill>
                  <a:schemeClr val="bg1"/>
                </a:solidFill>
              </a:rPr>
              <a:t>	      GŁÓWNY INSPEKTORAT OCHRONY ŚRODOWISKA,</a:t>
            </a:r>
            <a:r>
              <a:rPr lang="pl-PL" dirty="0">
                <a:solidFill>
                  <a:schemeClr val="bg1"/>
                </a:solidFill>
                <a:latin typeface="Franklin Gothic Demi" pitchFamily="34" charset="0"/>
              </a:rPr>
              <a:t>  </a:t>
            </a:r>
            <a:r>
              <a:rPr lang="pl-PL" dirty="0">
                <a:solidFill>
                  <a:schemeClr val="bg1"/>
                </a:solidFill>
              </a:rPr>
              <a:t>RWMŚ w Kielcach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424" y="68284"/>
            <a:ext cx="824491" cy="785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 flipV="1">
            <a:off x="0" y="6597351"/>
            <a:ext cx="9144000" cy="45719"/>
          </a:xfrm>
          <a:prstGeom prst="rect">
            <a:avLst/>
          </a:prstGeom>
          <a:solidFill>
            <a:srgbClr val="009900"/>
          </a:solidFill>
          <a:ln w="31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6327904" y="6660671"/>
            <a:ext cx="2736304" cy="1056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err="1">
                <a:solidFill>
                  <a:srgbClr val="009900"/>
                </a:solidFill>
              </a:rPr>
              <a:t>www.gios.gov.pl</a:t>
            </a:r>
            <a:endParaRPr lang="pl-PL" sz="1400" dirty="0">
              <a:solidFill>
                <a:srgbClr val="009900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652739" y="775548"/>
            <a:ext cx="7838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rgbClr val="009900"/>
                </a:solidFill>
              </a:rPr>
              <a:t>Stacje monitoringu zanieczyszczeń powietrza w 2019 roku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59E3897D-C37E-44B5-87EE-BE6C8616BA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739" y="1327859"/>
            <a:ext cx="7838522" cy="4569910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4B7AC0EC-4A34-45A7-A7F8-AC587BCCCFF0}"/>
              </a:ext>
            </a:extLst>
          </p:cNvPr>
          <p:cNvSpPr txBox="1"/>
          <p:nvPr/>
        </p:nvSpPr>
        <p:spPr>
          <a:xfrm>
            <a:off x="652739" y="6082452"/>
            <a:ext cx="6412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280 stacji, w tym na 190 prowadzone są pomiary automatyczne </a:t>
            </a:r>
          </a:p>
        </p:txBody>
      </p:sp>
    </p:spTree>
    <p:extLst>
      <p:ext uri="{BB962C8B-B14F-4D97-AF65-F5344CB8AC3E}">
        <p14:creationId xmlns:p14="http://schemas.microsoft.com/office/powerpoint/2010/main" val="10584116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0" y="188640"/>
            <a:ext cx="9144000" cy="432048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>
                <a:solidFill>
                  <a:schemeClr val="bg1"/>
                </a:solidFill>
              </a:rPr>
              <a:t>	      GŁÓWNY INSPEKTORAT OCHRONY ŚRODOWISKA,</a:t>
            </a:r>
            <a:r>
              <a:rPr lang="pl-PL" dirty="0">
                <a:solidFill>
                  <a:schemeClr val="bg1"/>
                </a:solidFill>
                <a:latin typeface="Franklin Gothic Demi" pitchFamily="34" charset="0"/>
              </a:rPr>
              <a:t>  </a:t>
            </a:r>
            <a:r>
              <a:rPr lang="pl-PL" dirty="0">
                <a:solidFill>
                  <a:schemeClr val="bg1"/>
                </a:solidFill>
              </a:rPr>
              <a:t>RWMŚ w Kielcach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424" y="68284"/>
            <a:ext cx="824491" cy="785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 flipV="1">
            <a:off x="0" y="6597351"/>
            <a:ext cx="9144000" cy="45719"/>
          </a:xfrm>
          <a:prstGeom prst="rect">
            <a:avLst/>
          </a:prstGeom>
          <a:solidFill>
            <a:srgbClr val="009900"/>
          </a:solidFill>
          <a:ln w="31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6327904" y="6660671"/>
            <a:ext cx="2736304" cy="1056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err="1">
                <a:solidFill>
                  <a:srgbClr val="009900"/>
                </a:solidFill>
              </a:rPr>
              <a:t>www.gios.gov.pl</a:t>
            </a:r>
            <a:endParaRPr lang="pl-PL" sz="1400" dirty="0">
              <a:solidFill>
                <a:srgbClr val="009900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652739" y="775548"/>
            <a:ext cx="7838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rgbClr val="009900"/>
                </a:solidFill>
              </a:rPr>
              <a:t>Udział sektorów w emisji pyłu PM10 w Polsce w 2016 roku</a:t>
            </a:r>
          </a:p>
        </p:txBody>
      </p:sp>
      <p:sp>
        <p:nvSpPr>
          <p:cNvPr id="12" name="Podtytuł 11">
            <a:extLst>
              <a:ext uri="{FF2B5EF4-FFF2-40B4-BE49-F238E27FC236}">
                <a16:creationId xmlns:a16="http://schemas.microsoft.com/office/drawing/2014/main" id="{BC71EB04-7FF9-40DE-9C60-CCE5DEBBCCA2}"/>
              </a:ext>
            </a:extLst>
          </p:cNvPr>
          <p:cNvSpPr txBox="1">
            <a:spLocks/>
          </p:cNvSpPr>
          <p:nvPr/>
        </p:nvSpPr>
        <p:spPr>
          <a:xfrm>
            <a:off x="827584" y="1307025"/>
            <a:ext cx="4104456" cy="28803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(Źródło: IOŚ-PIB KOBIZE 2018)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F1050BD1-741D-4EAD-8634-16475E458C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923550"/>
            <a:ext cx="8186756" cy="422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6290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0" y="188640"/>
            <a:ext cx="9144000" cy="432048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>
                <a:solidFill>
                  <a:schemeClr val="bg1"/>
                </a:solidFill>
              </a:rPr>
              <a:t>	      GŁÓWNY INSPEKTORAT OCHRONY ŚRODOWISKA,</a:t>
            </a:r>
            <a:r>
              <a:rPr lang="pl-PL" dirty="0">
                <a:solidFill>
                  <a:schemeClr val="bg1"/>
                </a:solidFill>
                <a:latin typeface="Franklin Gothic Demi" pitchFamily="34" charset="0"/>
              </a:rPr>
              <a:t>  </a:t>
            </a:r>
            <a:r>
              <a:rPr lang="pl-PL" dirty="0">
                <a:solidFill>
                  <a:schemeClr val="bg1"/>
                </a:solidFill>
              </a:rPr>
              <a:t>RWMŚ w Kielcach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424" y="68284"/>
            <a:ext cx="824491" cy="785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 flipV="1">
            <a:off x="0" y="6597351"/>
            <a:ext cx="9144000" cy="45719"/>
          </a:xfrm>
          <a:prstGeom prst="rect">
            <a:avLst/>
          </a:prstGeom>
          <a:solidFill>
            <a:srgbClr val="009900"/>
          </a:solidFill>
          <a:ln w="31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6327904" y="6660671"/>
            <a:ext cx="2736304" cy="1056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err="1">
                <a:solidFill>
                  <a:srgbClr val="009900"/>
                </a:solidFill>
              </a:rPr>
              <a:t>www.gios.gov.pl</a:t>
            </a:r>
            <a:endParaRPr lang="pl-PL" sz="1400" dirty="0">
              <a:solidFill>
                <a:srgbClr val="009900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652739" y="775548"/>
            <a:ext cx="7838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rgbClr val="009900"/>
                </a:solidFill>
              </a:rPr>
              <a:t>Udział sektorów w emisji pyłu PM2,5 w Polsce w 2016 roku</a:t>
            </a:r>
          </a:p>
        </p:txBody>
      </p:sp>
      <p:sp>
        <p:nvSpPr>
          <p:cNvPr id="12" name="Podtytuł 11">
            <a:extLst>
              <a:ext uri="{FF2B5EF4-FFF2-40B4-BE49-F238E27FC236}">
                <a16:creationId xmlns:a16="http://schemas.microsoft.com/office/drawing/2014/main" id="{BC71EB04-7FF9-40DE-9C60-CCE5DEBBCCA2}"/>
              </a:ext>
            </a:extLst>
          </p:cNvPr>
          <p:cNvSpPr txBox="1">
            <a:spLocks/>
          </p:cNvSpPr>
          <p:nvPr/>
        </p:nvSpPr>
        <p:spPr>
          <a:xfrm>
            <a:off x="827584" y="1307025"/>
            <a:ext cx="4104456" cy="28803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(Źródło: IOŚ-PIB KOBIZE 2018)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DDA66A6B-11D2-46BA-A58A-71EAF047B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739" y="1952653"/>
            <a:ext cx="7838522" cy="426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6932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0" y="188640"/>
            <a:ext cx="9144000" cy="432048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>
                <a:solidFill>
                  <a:schemeClr val="bg1"/>
                </a:solidFill>
              </a:rPr>
              <a:t>	      GŁÓWNY INSPEKTORAT OCHRONY ŚRODOWISKA,</a:t>
            </a:r>
            <a:r>
              <a:rPr lang="pl-PL" dirty="0">
                <a:solidFill>
                  <a:schemeClr val="bg1"/>
                </a:solidFill>
                <a:latin typeface="Franklin Gothic Demi" pitchFamily="34" charset="0"/>
              </a:rPr>
              <a:t>  </a:t>
            </a:r>
            <a:r>
              <a:rPr lang="pl-PL" dirty="0">
                <a:solidFill>
                  <a:schemeClr val="bg1"/>
                </a:solidFill>
              </a:rPr>
              <a:t>RWMŚ w Kielcach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424" y="68284"/>
            <a:ext cx="824491" cy="785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 flipV="1">
            <a:off x="0" y="6597351"/>
            <a:ext cx="9144000" cy="45719"/>
          </a:xfrm>
          <a:prstGeom prst="rect">
            <a:avLst/>
          </a:prstGeom>
          <a:solidFill>
            <a:srgbClr val="009900"/>
          </a:solidFill>
          <a:ln w="31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6327904" y="6660671"/>
            <a:ext cx="2736304" cy="1056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err="1">
                <a:solidFill>
                  <a:srgbClr val="009900"/>
                </a:solidFill>
              </a:rPr>
              <a:t>www.gios.gov.pl</a:t>
            </a:r>
            <a:endParaRPr lang="pl-PL" sz="1400" dirty="0">
              <a:solidFill>
                <a:srgbClr val="009900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179512" y="775548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rgbClr val="009900"/>
                </a:solidFill>
              </a:rPr>
              <a:t>Udział sektorów w emisji </a:t>
            </a:r>
            <a:r>
              <a:rPr lang="pl-PL" sz="2400" b="1" dirty="0" err="1">
                <a:solidFill>
                  <a:srgbClr val="009900"/>
                </a:solidFill>
              </a:rPr>
              <a:t>benzo</a:t>
            </a:r>
            <a:r>
              <a:rPr lang="pl-PL" sz="2400" b="1" dirty="0">
                <a:solidFill>
                  <a:srgbClr val="009900"/>
                </a:solidFill>
              </a:rPr>
              <a:t>(a)</a:t>
            </a:r>
            <a:r>
              <a:rPr lang="pl-PL" sz="2400" b="1" dirty="0" err="1">
                <a:solidFill>
                  <a:srgbClr val="009900"/>
                </a:solidFill>
              </a:rPr>
              <a:t>pirenu</a:t>
            </a:r>
            <a:r>
              <a:rPr lang="pl-PL" sz="2400" b="1" dirty="0">
                <a:solidFill>
                  <a:srgbClr val="009900"/>
                </a:solidFill>
              </a:rPr>
              <a:t> w Polsce w 2013 roku</a:t>
            </a:r>
          </a:p>
        </p:txBody>
      </p:sp>
      <p:pic>
        <p:nvPicPr>
          <p:cNvPr id="11" name="Picture 5" descr="C:\Documents and Settings\joajed\Moje dokumenty\informacje i prezentacje rozne -powiat i gmina\2017\bap kobize.JPG">
            <a:extLst>
              <a:ext uri="{FF2B5EF4-FFF2-40B4-BE49-F238E27FC236}">
                <a16:creationId xmlns:a16="http://schemas.microsoft.com/office/drawing/2014/main" id="{997135E4-68F0-48E7-943D-AC2DF994F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558666"/>
            <a:ext cx="4104456" cy="4906630"/>
          </a:xfrm>
          <a:prstGeom prst="rect">
            <a:avLst/>
          </a:prstGeom>
          <a:noFill/>
        </p:spPr>
      </p:pic>
      <p:sp>
        <p:nvSpPr>
          <p:cNvPr id="13" name="Podtytuł 11">
            <a:extLst>
              <a:ext uri="{FF2B5EF4-FFF2-40B4-BE49-F238E27FC236}">
                <a16:creationId xmlns:a16="http://schemas.microsoft.com/office/drawing/2014/main" id="{F6FABE36-B27E-4D4E-9875-C12C93D2E5AE}"/>
              </a:ext>
            </a:extLst>
          </p:cNvPr>
          <p:cNvSpPr txBox="1">
            <a:spLocks/>
          </p:cNvSpPr>
          <p:nvPr/>
        </p:nvSpPr>
        <p:spPr>
          <a:xfrm>
            <a:off x="595669" y="1414650"/>
            <a:ext cx="3528392" cy="28803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(źródło: KOBIZE 2015)</a:t>
            </a:r>
          </a:p>
        </p:txBody>
      </p:sp>
    </p:spTree>
    <p:extLst>
      <p:ext uri="{BB962C8B-B14F-4D97-AF65-F5344CB8AC3E}">
        <p14:creationId xmlns:p14="http://schemas.microsoft.com/office/powerpoint/2010/main" val="15630755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0" y="188640"/>
            <a:ext cx="9144000" cy="432048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>
                <a:solidFill>
                  <a:schemeClr val="bg1"/>
                </a:solidFill>
              </a:rPr>
              <a:t>	      GŁÓWNY INSPEKTORAT OCHRONY ŚRODOWISKA,</a:t>
            </a:r>
            <a:r>
              <a:rPr lang="pl-PL" dirty="0">
                <a:solidFill>
                  <a:schemeClr val="bg1"/>
                </a:solidFill>
                <a:latin typeface="Franklin Gothic Demi" pitchFamily="34" charset="0"/>
              </a:rPr>
              <a:t>  </a:t>
            </a:r>
            <a:r>
              <a:rPr lang="pl-PL" dirty="0">
                <a:solidFill>
                  <a:schemeClr val="bg1"/>
                </a:solidFill>
              </a:rPr>
              <a:t>RWMŚ w Kielcach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424" y="68284"/>
            <a:ext cx="824491" cy="785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 flipV="1">
            <a:off x="0" y="6597351"/>
            <a:ext cx="9144000" cy="45719"/>
          </a:xfrm>
          <a:prstGeom prst="rect">
            <a:avLst/>
          </a:prstGeom>
          <a:solidFill>
            <a:srgbClr val="009900"/>
          </a:solidFill>
          <a:ln w="31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6327904" y="6660671"/>
            <a:ext cx="2736304" cy="1056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err="1">
                <a:solidFill>
                  <a:srgbClr val="009900"/>
                </a:solidFill>
              </a:rPr>
              <a:t>www.gios.gov.pl</a:t>
            </a:r>
            <a:endParaRPr lang="pl-PL" sz="1400" dirty="0">
              <a:solidFill>
                <a:srgbClr val="009900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652739" y="775548"/>
            <a:ext cx="7838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rgbClr val="009900"/>
                </a:solidFill>
              </a:rPr>
              <a:t>Emisja pyłu PM10 z Polski w latach 1990-2016</a:t>
            </a:r>
          </a:p>
        </p:txBody>
      </p:sp>
      <p:sp>
        <p:nvSpPr>
          <p:cNvPr id="12" name="Podtytuł 11">
            <a:extLst>
              <a:ext uri="{FF2B5EF4-FFF2-40B4-BE49-F238E27FC236}">
                <a16:creationId xmlns:a16="http://schemas.microsoft.com/office/drawing/2014/main" id="{BC71EB04-7FF9-40DE-9C60-CCE5DEBBCCA2}"/>
              </a:ext>
            </a:extLst>
          </p:cNvPr>
          <p:cNvSpPr txBox="1">
            <a:spLocks/>
          </p:cNvSpPr>
          <p:nvPr/>
        </p:nvSpPr>
        <p:spPr>
          <a:xfrm>
            <a:off x="420546" y="1181806"/>
            <a:ext cx="8126554" cy="27879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(Źródło: </a:t>
            </a:r>
            <a:r>
              <a:rPr lang="pl-PL" sz="2400" b="1" dirty="0"/>
              <a:t>http://www.ceip.at/ms/ceip_home1/ceip_home/data_viewers/official_tableau/)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2655D734-433B-4D8B-86A9-11E69E2F90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5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8135" y="1457034"/>
            <a:ext cx="6952257" cy="512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1220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0" y="188640"/>
            <a:ext cx="9144000" cy="432048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>
                <a:solidFill>
                  <a:schemeClr val="bg1"/>
                </a:solidFill>
              </a:rPr>
              <a:t>	      GŁÓWNY INSPEKTORAT OCHRONY ŚRODOWISKA,</a:t>
            </a:r>
            <a:r>
              <a:rPr lang="pl-PL" dirty="0">
                <a:solidFill>
                  <a:schemeClr val="bg1"/>
                </a:solidFill>
                <a:latin typeface="Franklin Gothic Demi" pitchFamily="34" charset="0"/>
              </a:rPr>
              <a:t>  </a:t>
            </a:r>
            <a:r>
              <a:rPr lang="pl-PL" dirty="0">
                <a:solidFill>
                  <a:schemeClr val="bg1"/>
                </a:solidFill>
              </a:rPr>
              <a:t>RWMŚ w Kielcach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424" y="68284"/>
            <a:ext cx="824491" cy="785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 flipV="1">
            <a:off x="0" y="6597351"/>
            <a:ext cx="9144000" cy="45719"/>
          </a:xfrm>
          <a:prstGeom prst="rect">
            <a:avLst/>
          </a:prstGeom>
          <a:solidFill>
            <a:srgbClr val="009900"/>
          </a:solidFill>
          <a:ln w="31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6327904" y="6660671"/>
            <a:ext cx="2736304" cy="1056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err="1">
                <a:solidFill>
                  <a:srgbClr val="009900"/>
                </a:solidFill>
              </a:rPr>
              <a:t>www.gios.gov.pl</a:t>
            </a:r>
            <a:endParaRPr lang="pl-PL" sz="1400" dirty="0">
              <a:solidFill>
                <a:srgbClr val="009900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652739" y="775548"/>
            <a:ext cx="7838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rgbClr val="009900"/>
                </a:solidFill>
              </a:rPr>
              <a:t>Zanieczyszczenie powietrza zimą i latem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921DDE08-03C6-4091-A245-C5A8EBA740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554" y="4101884"/>
            <a:ext cx="3081348" cy="2323047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EA4CE31A-CF0C-4AF4-B1C5-955D25EAE4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148476"/>
            <a:ext cx="3081348" cy="230647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52CC2932-364A-435D-9714-FF72FFB22A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64458"/>
            <a:ext cx="3081348" cy="2311011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198FD990-7279-40FA-838C-1A22B3D1190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216" y="1340768"/>
            <a:ext cx="3081348" cy="231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7366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0" y="188640"/>
            <a:ext cx="9144000" cy="432048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>
                <a:solidFill>
                  <a:schemeClr val="bg1"/>
                </a:solidFill>
              </a:rPr>
              <a:t>	      GŁÓWNY INSPEKTORAT OCHRONY ŚRODOWISKA,</a:t>
            </a:r>
            <a:r>
              <a:rPr lang="pl-PL" dirty="0">
                <a:solidFill>
                  <a:schemeClr val="bg1"/>
                </a:solidFill>
                <a:latin typeface="Franklin Gothic Demi" pitchFamily="34" charset="0"/>
              </a:rPr>
              <a:t>  </a:t>
            </a:r>
            <a:r>
              <a:rPr lang="pl-PL" dirty="0">
                <a:solidFill>
                  <a:schemeClr val="bg1"/>
                </a:solidFill>
              </a:rPr>
              <a:t>RWMŚ w Kielcach</a:t>
            </a:r>
            <a:r>
              <a:rPr lang="pl-PL" dirty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424" y="68284"/>
            <a:ext cx="824491" cy="785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 flipV="1">
            <a:off x="0" y="6597351"/>
            <a:ext cx="9144000" cy="45719"/>
          </a:xfrm>
          <a:prstGeom prst="rect">
            <a:avLst/>
          </a:prstGeom>
          <a:solidFill>
            <a:srgbClr val="009900"/>
          </a:solidFill>
          <a:ln w="31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6327904" y="6660671"/>
            <a:ext cx="2736304" cy="1056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err="1">
                <a:solidFill>
                  <a:srgbClr val="009900"/>
                </a:solidFill>
              </a:rPr>
              <a:t>www.gios.gov.pl</a:t>
            </a:r>
            <a:endParaRPr lang="pl-PL" sz="1400" dirty="0">
              <a:solidFill>
                <a:srgbClr val="0099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  <a:lum bright="1000" contrast="1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3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19888564">
            <a:off x="5352976" y="1940411"/>
            <a:ext cx="3216490" cy="2773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pole tekstowe 20"/>
          <p:cNvSpPr txBox="1"/>
          <p:nvPr/>
        </p:nvSpPr>
        <p:spPr>
          <a:xfrm>
            <a:off x="755576" y="4900408"/>
            <a:ext cx="7560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Dziękuję bardzo za uwagę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2A197129-D171-4121-B235-68EA78511D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482" y="1684987"/>
            <a:ext cx="4150550" cy="310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605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0" y="188640"/>
            <a:ext cx="9144000" cy="432048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>
                <a:solidFill>
                  <a:schemeClr val="bg1"/>
                </a:solidFill>
              </a:rPr>
              <a:t>	      GŁÓWNY INSPEKTORAT OCHRONY ŚRODOWISKA,</a:t>
            </a:r>
            <a:r>
              <a:rPr lang="pl-PL" dirty="0">
                <a:solidFill>
                  <a:schemeClr val="bg1"/>
                </a:solidFill>
                <a:latin typeface="Franklin Gothic Demi" pitchFamily="34" charset="0"/>
              </a:rPr>
              <a:t>  </a:t>
            </a:r>
            <a:r>
              <a:rPr lang="pl-PL" dirty="0">
                <a:solidFill>
                  <a:schemeClr val="bg1"/>
                </a:solidFill>
              </a:rPr>
              <a:t>RWMŚ w Kielcach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424" y="68284"/>
            <a:ext cx="824491" cy="785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 flipV="1">
            <a:off x="0" y="6597351"/>
            <a:ext cx="9144000" cy="45719"/>
          </a:xfrm>
          <a:prstGeom prst="rect">
            <a:avLst/>
          </a:prstGeom>
          <a:solidFill>
            <a:srgbClr val="009900"/>
          </a:solidFill>
          <a:ln w="31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6327904" y="6660671"/>
            <a:ext cx="2736304" cy="1056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err="1">
                <a:solidFill>
                  <a:srgbClr val="009900"/>
                </a:solidFill>
              </a:rPr>
              <a:t>www.gios.gov.pl</a:t>
            </a:r>
            <a:endParaRPr lang="pl-PL" sz="1400" dirty="0">
              <a:solidFill>
                <a:srgbClr val="009900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652739" y="775548"/>
            <a:ext cx="7838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rgbClr val="009900"/>
                </a:solidFill>
              </a:rPr>
              <a:t>Stacje monitoringu zanieczyszczeń powietrza w 2019 roku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FD79E3B4-77AB-4101-BAF0-875EF0803D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3" r="4902"/>
          <a:stretch/>
        </p:blipFill>
        <p:spPr>
          <a:xfrm>
            <a:off x="148682" y="1220419"/>
            <a:ext cx="6511550" cy="523896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5F3E918B-0CC1-4581-8A07-3DC79324CDA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3" r="37093" b="20283"/>
          <a:stretch/>
        </p:blipFill>
        <p:spPr>
          <a:xfrm>
            <a:off x="6794801" y="1406037"/>
            <a:ext cx="1953663" cy="2527019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CFC25489-CEBD-4881-8B09-56F49225B4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9458" y="4020375"/>
            <a:ext cx="2455860" cy="173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611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0" y="188640"/>
            <a:ext cx="9144000" cy="432048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>
                <a:solidFill>
                  <a:schemeClr val="bg1"/>
                </a:solidFill>
              </a:rPr>
              <a:t>	      GŁÓWNY INSPEKTORAT OCHRONY ŚRODOWISKA,</a:t>
            </a:r>
            <a:r>
              <a:rPr lang="pl-PL" dirty="0">
                <a:solidFill>
                  <a:schemeClr val="bg1"/>
                </a:solidFill>
                <a:latin typeface="Franklin Gothic Demi" pitchFamily="34" charset="0"/>
              </a:rPr>
              <a:t>  </a:t>
            </a:r>
            <a:r>
              <a:rPr lang="pl-PL" dirty="0">
                <a:solidFill>
                  <a:schemeClr val="bg1"/>
                </a:solidFill>
              </a:rPr>
              <a:t>RWMŚ w Kielcach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424" y="68284"/>
            <a:ext cx="824491" cy="785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 flipV="1">
            <a:off x="0" y="6597351"/>
            <a:ext cx="9144000" cy="45719"/>
          </a:xfrm>
          <a:prstGeom prst="rect">
            <a:avLst/>
          </a:prstGeom>
          <a:solidFill>
            <a:srgbClr val="009900"/>
          </a:solidFill>
          <a:ln w="31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6327904" y="6660671"/>
            <a:ext cx="2736304" cy="1056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err="1">
                <a:solidFill>
                  <a:srgbClr val="009900"/>
                </a:solidFill>
              </a:rPr>
              <a:t>www.gios.gov.pl</a:t>
            </a:r>
            <a:endParaRPr lang="pl-PL" sz="1400" dirty="0">
              <a:solidFill>
                <a:srgbClr val="009900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652739" y="775548"/>
            <a:ext cx="7838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rgbClr val="009900"/>
                </a:solidFill>
              </a:rPr>
              <a:t>Pomiary AUTOMATYCZNE pyłu PM10 [µg/m</a:t>
            </a:r>
            <a:r>
              <a:rPr lang="pl-PL" sz="2400" b="1" baseline="30000" dirty="0">
                <a:solidFill>
                  <a:srgbClr val="009900"/>
                </a:solidFill>
              </a:rPr>
              <a:t>3</a:t>
            </a:r>
            <a:r>
              <a:rPr lang="pl-PL" sz="2400" b="1" dirty="0">
                <a:solidFill>
                  <a:srgbClr val="009900"/>
                </a:solidFill>
              </a:rPr>
              <a:t>] 24h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87DC4E20-7F95-4ADA-BE7F-CD45043DFDBC}"/>
              </a:ext>
            </a:extLst>
          </p:cNvPr>
          <p:cNvSpPr txBox="1"/>
          <p:nvPr/>
        </p:nvSpPr>
        <p:spPr>
          <a:xfrm>
            <a:off x="679433" y="5858687"/>
            <a:ext cx="7780999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/>
              <a:t>Ilość dni &gt;50µg/m</a:t>
            </a:r>
            <a:r>
              <a:rPr lang="pl-PL" sz="1400" b="1" baseline="30000" dirty="0"/>
              <a:t>3  </a:t>
            </a:r>
          </a:p>
          <a:p>
            <a:pPr algn="ctr"/>
            <a:endParaRPr lang="pl-PL" sz="1400" b="1" baseline="30000" dirty="0"/>
          </a:p>
          <a:p>
            <a:r>
              <a:rPr lang="pl-PL" sz="1400" dirty="0"/>
              <a:t>          MAX 23 dni                                                    MAX 10 dni                                                 MAX 16 dni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77D3A1CE-1165-4031-A17A-3E3CF46D10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6608201"/>
              </p:ext>
            </p:extLst>
          </p:nvPr>
        </p:nvGraphicFramePr>
        <p:xfrm>
          <a:off x="652739" y="1295167"/>
          <a:ext cx="7781000" cy="4525950"/>
        </p:xfrm>
        <a:graphic>
          <a:graphicData uri="http://schemas.openxmlformats.org/drawingml/2006/table">
            <a:tbl>
              <a:tblPr/>
              <a:tblGrid>
                <a:gridCol w="288694">
                  <a:extLst>
                    <a:ext uri="{9D8B030D-6E8A-4147-A177-3AD203B41FA5}">
                      <a16:colId xmlns:a16="http://schemas.microsoft.com/office/drawing/2014/main" val="1623739242"/>
                    </a:ext>
                  </a:extLst>
                </a:gridCol>
                <a:gridCol w="309316">
                  <a:extLst>
                    <a:ext uri="{9D8B030D-6E8A-4147-A177-3AD203B41FA5}">
                      <a16:colId xmlns:a16="http://schemas.microsoft.com/office/drawing/2014/main" val="141949599"/>
                    </a:ext>
                  </a:extLst>
                </a:gridCol>
                <a:gridCol w="378052">
                  <a:extLst>
                    <a:ext uri="{9D8B030D-6E8A-4147-A177-3AD203B41FA5}">
                      <a16:colId xmlns:a16="http://schemas.microsoft.com/office/drawing/2014/main" val="3819119798"/>
                    </a:ext>
                  </a:extLst>
                </a:gridCol>
                <a:gridCol w="412420">
                  <a:extLst>
                    <a:ext uri="{9D8B030D-6E8A-4147-A177-3AD203B41FA5}">
                      <a16:colId xmlns:a16="http://schemas.microsoft.com/office/drawing/2014/main" val="3967968035"/>
                    </a:ext>
                  </a:extLst>
                </a:gridCol>
                <a:gridCol w="584262">
                  <a:extLst>
                    <a:ext uri="{9D8B030D-6E8A-4147-A177-3AD203B41FA5}">
                      <a16:colId xmlns:a16="http://schemas.microsoft.com/office/drawing/2014/main" val="2816349273"/>
                    </a:ext>
                  </a:extLst>
                </a:gridCol>
                <a:gridCol w="240578">
                  <a:extLst>
                    <a:ext uri="{9D8B030D-6E8A-4147-A177-3AD203B41FA5}">
                      <a16:colId xmlns:a16="http://schemas.microsoft.com/office/drawing/2014/main" val="1872477389"/>
                    </a:ext>
                  </a:extLst>
                </a:gridCol>
                <a:gridCol w="288694">
                  <a:extLst>
                    <a:ext uri="{9D8B030D-6E8A-4147-A177-3AD203B41FA5}">
                      <a16:colId xmlns:a16="http://schemas.microsoft.com/office/drawing/2014/main" val="2830154057"/>
                    </a:ext>
                  </a:extLst>
                </a:gridCol>
                <a:gridCol w="309316">
                  <a:extLst>
                    <a:ext uri="{9D8B030D-6E8A-4147-A177-3AD203B41FA5}">
                      <a16:colId xmlns:a16="http://schemas.microsoft.com/office/drawing/2014/main" val="46577652"/>
                    </a:ext>
                  </a:extLst>
                </a:gridCol>
                <a:gridCol w="378052">
                  <a:extLst>
                    <a:ext uri="{9D8B030D-6E8A-4147-A177-3AD203B41FA5}">
                      <a16:colId xmlns:a16="http://schemas.microsoft.com/office/drawing/2014/main" val="2538898369"/>
                    </a:ext>
                  </a:extLst>
                </a:gridCol>
                <a:gridCol w="488031">
                  <a:extLst>
                    <a:ext uri="{9D8B030D-6E8A-4147-A177-3AD203B41FA5}">
                      <a16:colId xmlns:a16="http://schemas.microsoft.com/office/drawing/2014/main" val="2133117648"/>
                    </a:ext>
                  </a:extLst>
                </a:gridCol>
                <a:gridCol w="584262">
                  <a:extLst>
                    <a:ext uri="{9D8B030D-6E8A-4147-A177-3AD203B41FA5}">
                      <a16:colId xmlns:a16="http://schemas.microsoft.com/office/drawing/2014/main" val="3773108699"/>
                    </a:ext>
                  </a:extLst>
                </a:gridCol>
                <a:gridCol w="213084">
                  <a:extLst>
                    <a:ext uri="{9D8B030D-6E8A-4147-A177-3AD203B41FA5}">
                      <a16:colId xmlns:a16="http://schemas.microsoft.com/office/drawing/2014/main" val="1937623194"/>
                    </a:ext>
                  </a:extLst>
                </a:gridCol>
                <a:gridCol w="323063">
                  <a:extLst>
                    <a:ext uri="{9D8B030D-6E8A-4147-A177-3AD203B41FA5}">
                      <a16:colId xmlns:a16="http://schemas.microsoft.com/office/drawing/2014/main" val="2164231489"/>
                    </a:ext>
                  </a:extLst>
                </a:gridCol>
                <a:gridCol w="343684">
                  <a:extLst>
                    <a:ext uri="{9D8B030D-6E8A-4147-A177-3AD203B41FA5}">
                      <a16:colId xmlns:a16="http://schemas.microsoft.com/office/drawing/2014/main" val="634085298"/>
                    </a:ext>
                  </a:extLst>
                </a:gridCol>
                <a:gridCol w="405547">
                  <a:extLst>
                    <a:ext uri="{9D8B030D-6E8A-4147-A177-3AD203B41FA5}">
                      <a16:colId xmlns:a16="http://schemas.microsoft.com/office/drawing/2014/main" val="3253554826"/>
                    </a:ext>
                  </a:extLst>
                </a:gridCol>
                <a:gridCol w="453663">
                  <a:extLst>
                    <a:ext uri="{9D8B030D-6E8A-4147-A177-3AD203B41FA5}">
                      <a16:colId xmlns:a16="http://schemas.microsoft.com/office/drawing/2014/main" val="695735322"/>
                    </a:ext>
                  </a:extLst>
                </a:gridCol>
                <a:gridCol w="584262">
                  <a:extLst>
                    <a:ext uri="{9D8B030D-6E8A-4147-A177-3AD203B41FA5}">
                      <a16:colId xmlns:a16="http://schemas.microsoft.com/office/drawing/2014/main" val="2597574495"/>
                    </a:ext>
                  </a:extLst>
                </a:gridCol>
                <a:gridCol w="508652">
                  <a:extLst>
                    <a:ext uri="{9D8B030D-6E8A-4147-A177-3AD203B41FA5}">
                      <a16:colId xmlns:a16="http://schemas.microsoft.com/office/drawing/2014/main" val="278944671"/>
                    </a:ext>
                  </a:extLst>
                </a:gridCol>
                <a:gridCol w="687368">
                  <a:extLst>
                    <a:ext uri="{9D8B030D-6E8A-4147-A177-3AD203B41FA5}">
                      <a16:colId xmlns:a16="http://schemas.microsoft.com/office/drawing/2014/main" val="401085929"/>
                    </a:ext>
                  </a:extLst>
                </a:gridCol>
              </a:tblGrid>
              <a:tr h="13715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STYCZEŃ 2017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STYCZEŃ 2018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STYCZEŃ 2019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6164810"/>
                  </a:ext>
                </a:extLst>
              </a:tr>
              <a:tr h="137150"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Dzień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Kielce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Nowiny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Połaniec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Małogoszcz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Dzień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Kielce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Nowiny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Połaniec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Małogoszcz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Dzień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Kielce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Nowiny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Połaniec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Małogoszcz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Skarżysko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Starachowice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0816401"/>
                  </a:ext>
                </a:extLst>
              </a:tr>
              <a:tr h="137150"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858" marR="6858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652579"/>
                  </a:ext>
                </a:extLst>
              </a:tr>
              <a:tr h="137150"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858" marR="6858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0669218"/>
                  </a:ext>
                </a:extLst>
              </a:tr>
              <a:tr h="137150"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858" marR="6858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348116"/>
                  </a:ext>
                </a:extLst>
              </a:tr>
              <a:tr h="137150"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858" marR="6858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9520060"/>
                  </a:ext>
                </a:extLst>
              </a:tr>
              <a:tr h="137150"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858" marR="6858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858" marR="6858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1103863"/>
                  </a:ext>
                </a:extLst>
              </a:tr>
              <a:tr h="137150"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858" marR="6858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858" marR="6858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1164203"/>
                  </a:ext>
                </a:extLst>
              </a:tr>
              <a:tr h="137150"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6858" marR="6858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6858" marR="6858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7800650"/>
                  </a:ext>
                </a:extLst>
              </a:tr>
              <a:tr h="137150"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297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253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175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6858" marR="6858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6858" marR="6858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6101086"/>
                  </a:ext>
                </a:extLst>
              </a:tr>
              <a:tr h="137150"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171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6858" marR="6858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6858" marR="6858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5419578"/>
                  </a:ext>
                </a:extLst>
              </a:tr>
              <a:tr h="137150"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6858" marR="6858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6858" marR="6858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780470"/>
                  </a:ext>
                </a:extLst>
              </a:tr>
              <a:tr h="137150"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167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6858" marR="6858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6858" marR="6858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569128"/>
                  </a:ext>
                </a:extLst>
              </a:tr>
              <a:tr h="137150"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6858" marR="6858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858" marR="6858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4180657"/>
                  </a:ext>
                </a:extLst>
              </a:tr>
              <a:tr h="137150"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858" marR="6858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858" marR="6858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9626818"/>
                  </a:ext>
                </a:extLst>
              </a:tr>
              <a:tr h="137150"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858" marR="6858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858" marR="6858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6075626"/>
                  </a:ext>
                </a:extLst>
              </a:tr>
              <a:tr h="137150"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858" marR="6858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858" marR="6858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472015"/>
                  </a:ext>
                </a:extLst>
              </a:tr>
              <a:tr h="137150"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858" marR="6858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6858" marR="6858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6821098"/>
                  </a:ext>
                </a:extLst>
              </a:tr>
              <a:tr h="137150"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193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858" marR="6858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858" marR="6858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4950102"/>
                  </a:ext>
                </a:extLst>
              </a:tr>
              <a:tr h="137150"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858" marR="6858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858" marR="6858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4350318"/>
                  </a:ext>
                </a:extLst>
              </a:tr>
              <a:tr h="137150"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6858" marR="6858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6858" marR="6858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501605"/>
                  </a:ext>
                </a:extLst>
              </a:tr>
              <a:tr h="137150"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6858" marR="6858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6858" marR="6858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0180660"/>
                  </a:ext>
                </a:extLst>
              </a:tr>
              <a:tr h="137150"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6858" marR="6858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6858" marR="6858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3746708"/>
                  </a:ext>
                </a:extLst>
              </a:tr>
              <a:tr h="137150"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6858" marR="6858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6858" marR="6858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084484"/>
                  </a:ext>
                </a:extLst>
              </a:tr>
              <a:tr h="137150"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858" marR="6858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6858" marR="6858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4251354"/>
                  </a:ext>
                </a:extLst>
              </a:tr>
              <a:tr h="137150"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8" marR="6858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858" marR="6858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8489143"/>
                  </a:ext>
                </a:extLst>
              </a:tr>
              <a:tr h="137150"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6858" marR="6858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6858" marR="6858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4177553"/>
                  </a:ext>
                </a:extLst>
              </a:tr>
              <a:tr h="137150"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6858" marR="6858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6858" marR="6858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570455"/>
                  </a:ext>
                </a:extLst>
              </a:tr>
              <a:tr h="137150"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182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181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178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159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6858" marR="6858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6858" marR="6858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937467"/>
                  </a:ext>
                </a:extLst>
              </a:tr>
              <a:tr h="137150"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6858" marR="6858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6858" marR="6858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519097"/>
                  </a:ext>
                </a:extLst>
              </a:tr>
              <a:tr h="137150"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858" marR="6858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6858" marR="6858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8632213"/>
                  </a:ext>
                </a:extLst>
              </a:tr>
              <a:tr h="137150"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6858" marR="6858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6858" marR="6858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8336256"/>
                  </a:ext>
                </a:extLst>
              </a:tr>
              <a:tr h="137150"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6858" marR="6858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6858" marR="6858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6617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6344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0" y="188640"/>
            <a:ext cx="9144000" cy="432048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>
                <a:solidFill>
                  <a:schemeClr val="bg1"/>
                </a:solidFill>
              </a:rPr>
              <a:t>	      GŁÓWNY INSPEKTORAT OCHRONY ŚRODOWISKA,</a:t>
            </a:r>
            <a:r>
              <a:rPr lang="pl-PL" dirty="0">
                <a:solidFill>
                  <a:schemeClr val="bg1"/>
                </a:solidFill>
                <a:latin typeface="Franklin Gothic Demi" pitchFamily="34" charset="0"/>
              </a:rPr>
              <a:t>  </a:t>
            </a:r>
            <a:r>
              <a:rPr lang="pl-PL" dirty="0">
                <a:solidFill>
                  <a:schemeClr val="bg1"/>
                </a:solidFill>
              </a:rPr>
              <a:t>RWMŚ w Kielcach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424" y="68284"/>
            <a:ext cx="824491" cy="785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 flipV="1">
            <a:off x="0" y="6597351"/>
            <a:ext cx="9144000" cy="45719"/>
          </a:xfrm>
          <a:prstGeom prst="rect">
            <a:avLst/>
          </a:prstGeom>
          <a:solidFill>
            <a:srgbClr val="009900"/>
          </a:solidFill>
          <a:ln w="31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6327904" y="6660671"/>
            <a:ext cx="2736304" cy="1056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err="1">
                <a:solidFill>
                  <a:srgbClr val="009900"/>
                </a:solidFill>
              </a:rPr>
              <a:t>www.gios.gov.pl</a:t>
            </a:r>
            <a:endParaRPr lang="pl-PL" sz="1400" dirty="0">
              <a:solidFill>
                <a:srgbClr val="009900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652739" y="775548"/>
            <a:ext cx="7838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rgbClr val="009900"/>
                </a:solidFill>
              </a:rPr>
              <a:t>Pomiary AUTOMATYCZNE pyłu PM10 [µg/m</a:t>
            </a:r>
            <a:r>
              <a:rPr lang="pl-PL" sz="2400" b="1" baseline="30000" dirty="0">
                <a:solidFill>
                  <a:srgbClr val="009900"/>
                </a:solidFill>
              </a:rPr>
              <a:t>3</a:t>
            </a:r>
            <a:r>
              <a:rPr lang="pl-PL" sz="2400" b="1" dirty="0">
                <a:solidFill>
                  <a:srgbClr val="009900"/>
                </a:solidFill>
              </a:rPr>
              <a:t>] 24h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698D8241-ADA9-440E-8666-948C99A0DB6E}"/>
              </a:ext>
            </a:extLst>
          </p:cNvPr>
          <p:cNvSpPr txBox="1"/>
          <p:nvPr/>
        </p:nvSpPr>
        <p:spPr>
          <a:xfrm>
            <a:off x="452883" y="4819584"/>
            <a:ext cx="8229601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/>
              <a:t>Ilość dni &gt;50µg/m</a:t>
            </a:r>
            <a:r>
              <a:rPr lang="pl-PL" sz="1400" b="1" baseline="30000" dirty="0"/>
              <a:t>3  </a:t>
            </a:r>
          </a:p>
          <a:p>
            <a:pPr algn="ctr"/>
            <a:endParaRPr lang="pl-PL" sz="1400" b="1" baseline="30000" dirty="0"/>
          </a:p>
          <a:p>
            <a:r>
              <a:rPr lang="pl-PL" sz="1400" dirty="0"/>
              <a:t>          MAX 12 dni                                                     MAX 11 dni                                                 MAX 7 dni</a:t>
            </a:r>
          </a:p>
        </p:txBody>
      </p:sp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id="{E94E90DA-CF65-49AD-8A01-4DD5635E0A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720528"/>
              </p:ext>
            </p:extLst>
          </p:nvPr>
        </p:nvGraphicFramePr>
        <p:xfrm>
          <a:off x="457199" y="1744531"/>
          <a:ext cx="8229601" cy="2901160"/>
        </p:xfrm>
        <a:graphic>
          <a:graphicData uri="http://schemas.openxmlformats.org/drawingml/2006/table">
            <a:tbl>
              <a:tblPr/>
              <a:tblGrid>
                <a:gridCol w="305338">
                  <a:extLst>
                    <a:ext uri="{9D8B030D-6E8A-4147-A177-3AD203B41FA5}">
                      <a16:colId xmlns:a16="http://schemas.microsoft.com/office/drawing/2014/main" val="4186617860"/>
                    </a:ext>
                  </a:extLst>
                </a:gridCol>
                <a:gridCol w="327149">
                  <a:extLst>
                    <a:ext uri="{9D8B030D-6E8A-4147-A177-3AD203B41FA5}">
                      <a16:colId xmlns:a16="http://schemas.microsoft.com/office/drawing/2014/main" val="4279428660"/>
                    </a:ext>
                  </a:extLst>
                </a:gridCol>
                <a:gridCol w="399848">
                  <a:extLst>
                    <a:ext uri="{9D8B030D-6E8A-4147-A177-3AD203B41FA5}">
                      <a16:colId xmlns:a16="http://schemas.microsoft.com/office/drawing/2014/main" val="1207869080"/>
                    </a:ext>
                  </a:extLst>
                </a:gridCol>
                <a:gridCol w="436198">
                  <a:extLst>
                    <a:ext uri="{9D8B030D-6E8A-4147-A177-3AD203B41FA5}">
                      <a16:colId xmlns:a16="http://schemas.microsoft.com/office/drawing/2014/main" val="3958013608"/>
                    </a:ext>
                  </a:extLst>
                </a:gridCol>
                <a:gridCol w="617947">
                  <a:extLst>
                    <a:ext uri="{9D8B030D-6E8A-4147-A177-3AD203B41FA5}">
                      <a16:colId xmlns:a16="http://schemas.microsoft.com/office/drawing/2014/main" val="3389335453"/>
                    </a:ext>
                  </a:extLst>
                </a:gridCol>
                <a:gridCol w="254449">
                  <a:extLst>
                    <a:ext uri="{9D8B030D-6E8A-4147-A177-3AD203B41FA5}">
                      <a16:colId xmlns:a16="http://schemas.microsoft.com/office/drawing/2014/main" val="565490794"/>
                    </a:ext>
                  </a:extLst>
                </a:gridCol>
                <a:gridCol w="305338">
                  <a:extLst>
                    <a:ext uri="{9D8B030D-6E8A-4147-A177-3AD203B41FA5}">
                      <a16:colId xmlns:a16="http://schemas.microsoft.com/office/drawing/2014/main" val="2036374208"/>
                    </a:ext>
                  </a:extLst>
                </a:gridCol>
                <a:gridCol w="327149">
                  <a:extLst>
                    <a:ext uri="{9D8B030D-6E8A-4147-A177-3AD203B41FA5}">
                      <a16:colId xmlns:a16="http://schemas.microsoft.com/office/drawing/2014/main" val="1149998561"/>
                    </a:ext>
                  </a:extLst>
                </a:gridCol>
                <a:gridCol w="399848">
                  <a:extLst>
                    <a:ext uri="{9D8B030D-6E8A-4147-A177-3AD203B41FA5}">
                      <a16:colId xmlns:a16="http://schemas.microsoft.com/office/drawing/2014/main" val="1761754814"/>
                    </a:ext>
                  </a:extLst>
                </a:gridCol>
                <a:gridCol w="516167">
                  <a:extLst>
                    <a:ext uri="{9D8B030D-6E8A-4147-A177-3AD203B41FA5}">
                      <a16:colId xmlns:a16="http://schemas.microsoft.com/office/drawing/2014/main" val="3016559040"/>
                    </a:ext>
                  </a:extLst>
                </a:gridCol>
                <a:gridCol w="617947">
                  <a:extLst>
                    <a:ext uri="{9D8B030D-6E8A-4147-A177-3AD203B41FA5}">
                      <a16:colId xmlns:a16="http://schemas.microsoft.com/office/drawing/2014/main" val="860586553"/>
                    </a:ext>
                  </a:extLst>
                </a:gridCol>
                <a:gridCol w="225369">
                  <a:extLst>
                    <a:ext uri="{9D8B030D-6E8A-4147-A177-3AD203B41FA5}">
                      <a16:colId xmlns:a16="http://schemas.microsoft.com/office/drawing/2014/main" val="74017217"/>
                    </a:ext>
                  </a:extLst>
                </a:gridCol>
                <a:gridCol w="341689">
                  <a:extLst>
                    <a:ext uri="{9D8B030D-6E8A-4147-A177-3AD203B41FA5}">
                      <a16:colId xmlns:a16="http://schemas.microsoft.com/office/drawing/2014/main" val="2498058511"/>
                    </a:ext>
                  </a:extLst>
                </a:gridCol>
                <a:gridCol w="363498">
                  <a:extLst>
                    <a:ext uri="{9D8B030D-6E8A-4147-A177-3AD203B41FA5}">
                      <a16:colId xmlns:a16="http://schemas.microsoft.com/office/drawing/2014/main" val="713527705"/>
                    </a:ext>
                  </a:extLst>
                </a:gridCol>
                <a:gridCol w="428928">
                  <a:extLst>
                    <a:ext uri="{9D8B030D-6E8A-4147-A177-3AD203B41FA5}">
                      <a16:colId xmlns:a16="http://schemas.microsoft.com/office/drawing/2014/main" val="1467779402"/>
                    </a:ext>
                  </a:extLst>
                </a:gridCol>
                <a:gridCol w="479818">
                  <a:extLst>
                    <a:ext uri="{9D8B030D-6E8A-4147-A177-3AD203B41FA5}">
                      <a16:colId xmlns:a16="http://schemas.microsoft.com/office/drawing/2014/main" val="174157287"/>
                    </a:ext>
                  </a:extLst>
                </a:gridCol>
                <a:gridCol w="617947">
                  <a:extLst>
                    <a:ext uri="{9D8B030D-6E8A-4147-A177-3AD203B41FA5}">
                      <a16:colId xmlns:a16="http://schemas.microsoft.com/office/drawing/2014/main" val="2837468827"/>
                    </a:ext>
                  </a:extLst>
                </a:gridCol>
                <a:gridCol w="537977">
                  <a:extLst>
                    <a:ext uri="{9D8B030D-6E8A-4147-A177-3AD203B41FA5}">
                      <a16:colId xmlns:a16="http://schemas.microsoft.com/office/drawing/2014/main" val="357949192"/>
                    </a:ext>
                  </a:extLst>
                </a:gridCol>
                <a:gridCol w="726997">
                  <a:extLst>
                    <a:ext uri="{9D8B030D-6E8A-4147-A177-3AD203B41FA5}">
                      <a16:colId xmlns:a16="http://schemas.microsoft.com/office/drawing/2014/main" val="2880076254"/>
                    </a:ext>
                  </a:extLst>
                </a:gridCol>
              </a:tblGrid>
              <a:tr h="145058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LUTY 2017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LUTY 2018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LUTY 2019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4661590"/>
                  </a:ext>
                </a:extLst>
              </a:tr>
              <a:tr h="145058"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Dzień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Kielce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Nowiny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Połaniec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Małogoszcz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Dzień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Kielce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Nowiny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Połaniec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Małogoszcz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Dzień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Kielce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Nowiny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Połaniec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Małogoszcz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Skarżysko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Starachowice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916771"/>
                  </a:ext>
                </a:extLst>
              </a:tr>
              <a:tr h="145058"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157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8042099"/>
                  </a:ext>
                </a:extLst>
              </a:tr>
              <a:tr h="145058"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4436100"/>
                  </a:ext>
                </a:extLst>
              </a:tr>
              <a:tr h="145058"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228903"/>
                  </a:ext>
                </a:extLst>
              </a:tr>
              <a:tr h="145058"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9265871"/>
                  </a:ext>
                </a:extLst>
              </a:tr>
              <a:tr h="145058"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1692412"/>
                  </a:ext>
                </a:extLst>
              </a:tr>
              <a:tr h="145058"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803159"/>
                  </a:ext>
                </a:extLst>
              </a:tr>
              <a:tr h="145058"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1999969"/>
                  </a:ext>
                </a:extLst>
              </a:tr>
              <a:tr h="145058"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227006"/>
                  </a:ext>
                </a:extLst>
              </a:tr>
              <a:tr h="145058"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727517"/>
                  </a:ext>
                </a:extLst>
              </a:tr>
              <a:tr h="145058"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4173322"/>
                  </a:ext>
                </a:extLst>
              </a:tr>
              <a:tr h="145058"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0033199"/>
                  </a:ext>
                </a:extLst>
              </a:tr>
              <a:tr h="145058"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6085815"/>
                  </a:ext>
                </a:extLst>
              </a:tr>
              <a:tr h="145058"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9941079"/>
                  </a:ext>
                </a:extLst>
              </a:tr>
              <a:tr h="145058"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10659"/>
                  </a:ext>
                </a:extLst>
              </a:tr>
              <a:tr h="145058"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212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191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208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6224029"/>
                  </a:ext>
                </a:extLst>
              </a:tr>
              <a:tr h="145058"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189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212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190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5892899"/>
                  </a:ext>
                </a:extLst>
              </a:tr>
              <a:tr h="145058"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201341"/>
                  </a:ext>
                </a:extLst>
              </a:tr>
              <a:tr h="145058"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253" marR="7253" marT="7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6311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691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0" y="188640"/>
            <a:ext cx="9144000" cy="432048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>
                <a:solidFill>
                  <a:schemeClr val="bg1"/>
                </a:solidFill>
              </a:rPr>
              <a:t>	      GŁÓWNY INSPEKTORAT OCHRONY ŚRODOWISKA,</a:t>
            </a:r>
            <a:r>
              <a:rPr lang="pl-PL" dirty="0">
                <a:solidFill>
                  <a:schemeClr val="bg1"/>
                </a:solidFill>
                <a:latin typeface="Franklin Gothic Demi" pitchFamily="34" charset="0"/>
              </a:rPr>
              <a:t>  </a:t>
            </a:r>
            <a:r>
              <a:rPr lang="pl-PL" dirty="0">
                <a:solidFill>
                  <a:schemeClr val="bg1"/>
                </a:solidFill>
              </a:rPr>
              <a:t>RWMŚ w Kielcach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424" y="68284"/>
            <a:ext cx="824491" cy="785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 flipV="1">
            <a:off x="0" y="6597351"/>
            <a:ext cx="9144000" cy="45719"/>
          </a:xfrm>
          <a:prstGeom prst="rect">
            <a:avLst/>
          </a:prstGeom>
          <a:solidFill>
            <a:srgbClr val="009900"/>
          </a:solidFill>
          <a:ln w="31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6327904" y="6660671"/>
            <a:ext cx="2736304" cy="1056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err="1">
                <a:solidFill>
                  <a:srgbClr val="009900"/>
                </a:solidFill>
              </a:rPr>
              <a:t>www.gios.gov.pl</a:t>
            </a:r>
            <a:endParaRPr lang="pl-PL" sz="1400" dirty="0">
              <a:solidFill>
                <a:srgbClr val="009900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652739" y="775548"/>
            <a:ext cx="7838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rgbClr val="009900"/>
                </a:solidFill>
              </a:rPr>
              <a:t>Zależność poziomów pyłu PM10 od temperatury</a:t>
            </a:r>
            <a:endParaRPr lang="pl-PL" sz="2400" dirty="0"/>
          </a:p>
        </p:txBody>
      </p:sp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id="{D71AAEFC-874B-43D1-80E7-5A27D5683E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1544298"/>
              </p:ext>
            </p:extLst>
          </p:nvPr>
        </p:nvGraphicFramePr>
        <p:xfrm>
          <a:off x="183424" y="1340769"/>
          <a:ext cx="8781064" cy="4627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48206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0" y="188640"/>
            <a:ext cx="9144000" cy="432048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>
                <a:solidFill>
                  <a:schemeClr val="bg1"/>
                </a:solidFill>
              </a:rPr>
              <a:t>	      GŁÓWNY INSPEKTORAT OCHRONY ŚRODOWISKA,</a:t>
            </a:r>
            <a:r>
              <a:rPr lang="pl-PL" dirty="0">
                <a:solidFill>
                  <a:schemeClr val="bg1"/>
                </a:solidFill>
                <a:latin typeface="Franklin Gothic Demi" pitchFamily="34" charset="0"/>
              </a:rPr>
              <a:t>  </a:t>
            </a:r>
            <a:r>
              <a:rPr lang="pl-PL" dirty="0">
                <a:solidFill>
                  <a:schemeClr val="bg1"/>
                </a:solidFill>
              </a:rPr>
              <a:t>RWMŚ w Kielcach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424" y="68284"/>
            <a:ext cx="824491" cy="785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 flipV="1">
            <a:off x="0" y="6597351"/>
            <a:ext cx="9144000" cy="45719"/>
          </a:xfrm>
          <a:prstGeom prst="rect">
            <a:avLst/>
          </a:prstGeom>
          <a:solidFill>
            <a:srgbClr val="009900"/>
          </a:solidFill>
          <a:ln w="31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6327904" y="6660671"/>
            <a:ext cx="2736304" cy="1056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err="1">
                <a:solidFill>
                  <a:srgbClr val="009900"/>
                </a:solidFill>
              </a:rPr>
              <a:t>www.gios.gov.pl</a:t>
            </a:r>
            <a:endParaRPr lang="pl-PL" sz="1400" dirty="0">
              <a:solidFill>
                <a:srgbClr val="009900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183424" y="775548"/>
            <a:ext cx="8777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rgbClr val="009900"/>
                </a:solidFill>
              </a:rPr>
              <a:t>Zależność poziomów pyłu PM10 od warunków meteorologicznych</a:t>
            </a:r>
            <a:endParaRPr lang="pl-PL" sz="2400" dirty="0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67FA02E6-18A0-46C7-BF0B-A5E565C547AB}"/>
              </a:ext>
            </a:extLst>
          </p:cNvPr>
          <p:cNvPicPr/>
          <p:nvPr/>
        </p:nvPicPr>
        <p:blipFill>
          <a:blip r:embed="rId3" cstate="print"/>
          <a:srcRect t="3897" r="11251" b="6476"/>
          <a:stretch>
            <a:fillRect/>
          </a:stretch>
        </p:blipFill>
        <p:spPr>
          <a:xfrm>
            <a:off x="323528" y="1268760"/>
            <a:ext cx="6984776" cy="1586447"/>
          </a:xfrm>
          <a:prstGeom prst="rect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36BBE909-D87E-47BB-90E7-824ADEB79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2994681"/>
            <a:ext cx="7004911" cy="1586447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A82A080F-DC3B-4426-81EF-B4860B83E6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393" y="4730529"/>
            <a:ext cx="7004911" cy="1650799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1A162787-AB17-4357-B963-68B27F151B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3814" y="1891356"/>
            <a:ext cx="1780186" cy="406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604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0" y="188640"/>
            <a:ext cx="9144000" cy="432048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>
                <a:solidFill>
                  <a:schemeClr val="bg1"/>
                </a:solidFill>
              </a:rPr>
              <a:t>	      GŁÓWNY INSPEKTORAT OCHRONY ŚRODOWISKA,</a:t>
            </a:r>
            <a:r>
              <a:rPr lang="pl-PL" dirty="0">
                <a:solidFill>
                  <a:schemeClr val="bg1"/>
                </a:solidFill>
                <a:latin typeface="Franklin Gothic Demi" pitchFamily="34" charset="0"/>
              </a:rPr>
              <a:t>  </a:t>
            </a:r>
            <a:r>
              <a:rPr lang="pl-PL" dirty="0">
                <a:solidFill>
                  <a:schemeClr val="bg1"/>
                </a:solidFill>
              </a:rPr>
              <a:t>RWMŚ w Kielcach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424" y="68284"/>
            <a:ext cx="824491" cy="785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 flipV="1">
            <a:off x="0" y="6597351"/>
            <a:ext cx="9144000" cy="45719"/>
          </a:xfrm>
          <a:prstGeom prst="rect">
            <a:avLst/>
          </a:prstGeom>
          <a:solidFill>
            <a:srgbClr val="009900"/>
          </a:solidFill>
          <a:ln w="31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6327904" y="6660671"/>
            <a:ext cx="2736304" cy="1056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err="1">
                <a:solidFill>
                  <a:srgbClr val="009900"/>
                </a:solidFill>
              </a:rPr>
              <a:t>www.gios.gov.pl</a:t>
            </a:r>
            <a:endParaRPr lang="pl-PL" sz="1400" dirty="0">
              <a:solidFill>
                <a:srgbClr val="009900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652739" y="775548"/>
            <a:ext cx="7838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rgbClr val="009900"/>
                </a:solidFill>
              </a:rPr>
              <a:t>Komunikaty i ostrzeżenia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EAD1F822-A496-40E2-BDDA-4C798B6076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92073"/>
            <a:ext cx="4931661" cy="3061122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C0CCFB82-E9F0-4E89-9853-0F00B7B0AC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5984" y="3571925"/>
            <a:ext cx="5339948" cy="279260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74984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0" y="188640"/>
            <a:ext cx="9144000" cy="432048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>
                <a:solidFill>
                  <a:schemeClr val="bg1"/>
                </a:solidFill>
              </a:rPr>
              <a:t>	      GŁÓWNY INSPEKTORAT OCHRONY ŚRODOWISKA,</a:t>
            </a:r>
            <a:r>
              <a:rPr lang="pl-PL" dirty="0">
                <a:solidFill>
                  <a:schemeClr val="bg1"/>
                </a:solidFill>
                <a:latin typeface="Franklin Gothic Demi" pitchFamily="34" charset="0"/>
              </a:rPr>
              <a:t>  </a:t>
            </a:r>
            <a:r>
              <a:rPr lang="pl-PL" dirty="0">
                <a:solidFill>
                  <a:schemeClr val="bg1"/>
                </a:solidFill>
              </a:rPr>
              <a:t>RWMŚ w Kielcach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424" y="68284"/>
            <a:ext cx="824491" cy="785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 flipV="1">
            <a:off x="0" y="6597351"/>
            <a:ext cx="9144000" cy="45719"/>
          </a:xfrm>
          <a:prstGeom prst="rect">
            <a:avLst/>
          </a:prstGeom>
          <a:solidFill>
            <a:srgbClr val="009900"/>
          </a:solidFill>
          <a:ln w="31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6327904" y="6660671"/>
            <a:ext cx="2736304" cy="1056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err="1">
                <a:solidFill>
                  <a:srgbClr val="009900"/>
                </a:solidFill>
              </a:rPr>
              <a:t>www.gios.gov.pl</a:t>
            </a:r>
            <a:endParaRPr lang="pl-PL" sz="1400" dirty="0">
              <a:solidFill>
                <a:srgbClr val="009900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652739" y="775548"/>
            <a:ext cx="78385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rgbClr val="009900"/>
                </a:solidFill>
              </a:rPr>
              <a:t>Obszary przekroczeń pyłu PM10</a:t>
            </a:r>
          </a:p>
          <a:p>
            <a:pPr algn="ctr"/>
            <a:endParaRPr lang="pl-PL" sz="2400" b="1" dirty="0">
              <a:solidFill>
                <a:srgbClr val="009900"/>
              </a:solidFill>
            </a:endParaRPr>
          </a:p>
          <a:p>
            <a:pPr algn="ctr"/>
            <a:r>
              <a:rPr lang="pl-PL" sz="2400" b="1" dirty="0">
                <a:solidFill>
                  <a:srgbClr val="009900"/>
                </a:solidFill>
              </a:rPr>
              <a:t>2016                                                                     2017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88004226-22BC-4622-A98A-9E5D2282A6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8" t="3308" b="28077"/>
          <a:stretch/>
        </p:blipFill>
        <p:spPr>
          <a:xfrm>
            <a:off x="271240" y="2314108"/>
            <a:ext cx="3768571" cy="3683753"/>
          </a:xfrm>
          <a:prstGeom prst="rect">
            <a:avLst/>
          </a:prstGeom>
        </p:spPr>
      </p:pic>
      <p:pic>
        <p:nvPicPr>
          <p:cNvPr id="10" name="Obraz 9" descr="C:\Users\MNOWOS~1\AppData\Local\Temp\składanka_PM10_36D_2017.jpg-revHEAD.svn000.tmp.jpg">
            <a:extLst>
              <a:ext uri="{FF2B5EF4-FFF2-40B4-BE49-F238E27FC236}">
                <a16:creationId xmlns:a16="http://schemas.microsoft.com/office/drawing/2014/main" id="{B3C1CB3F-2081-4F9E-B441-DDD9EA9BAA29}"/>
              </a:ext>
            </a:extLst>
          </p:cNvPr>
          <p:cNvPicPr/>
          <p:nvPr/>
        </p:nvPicPr>
        <p:blipFill>
          <a:blip r:embed="rId4" cstate="print"/>
          <a:srcRect t="74120" r="88823"/>
          <a:stretch>
            <a:fillRect/>
          </a:stretch>
        </p:blipFill>
        <p:spPr bwMode="auto">
          <a:xfrm>
            <a:off x="4283968" y="2924944"/>
            <a:ext cx="647700" cy="20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az 10" descr="C:\Users\MNOWOS~1\AppData\Local\Temp\składanka_PM10_36D_2017.jpg-revHEAD.svn000.tmp.jpg">
            <a:extLst>
              <a:ext uri="{FF2B5EF4-FFF2-40B4-BE49-F238E27FC236}">
                <a16:creationId xmlns:a16="http://schemas.microsoft.com/office/drawing/2014/main" id="{0D0E1ECC-7742-4941-A2A2-20A9DD2A79A5}"/>
              </a:ext>
            </a:extLst>
          </p:cNvPr>
          <p:cNvPicPr/>
          <p:nvPr/>
        </p:nvPicPr>
        <p:blipFill>
          <a:blip r:embed="rId5" cstate="print"/>
          <a:srcRect l="50162" t="4308" b="24800"/>
          <a:stretch>
            <a:fillRect/>
          </a:stretch>
        </p:blipFill>
        <p:spPr bwMode="auto">
          <a:xfrm>
            <a:off x="5148064" y="2314109"/>
            <a:ext cx="3768571" cy="3707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odtytuł 3">
            <a:extLst>
              <a:ext uri="{FF2B5EF4-FFF2-40B4-BE49-F238E27FC236}">
                <a16:creationId xmlns:a16="http://schemas.microsoft.com/office/drawing/2014/main" id="{7292E652-9847-4F64-8FDD-B6687FD4F38D}"/>
              </a:ext>
            </a:extLst>
          </p:cNvPr>
          <p:cNvSpPr txBox="1">
            <a:spLocks/>
          </p:cNvSpPr>
          <p:nvPr/>
        </p:nvSpPr>
        <p:spPr>
          <a:xfrm>
            <a:off x="183424" y="6128172"/>
            <a:ext cx="8709058" cy="308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400" dirty="0"/>
              <a:t>Rozkład stężeń 24-godzinnych pyłu PM10 wyrażonych jako 36-te maksymalne stężenie dobowe (Źródło: GIOŚ/PMŚ)</a:t>
            </a:r>
            <a:r>
              <a:rPr lang="pl-PL" sz="1400" baseline="30000" dirty="0"/>
              <a:t> 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400697186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9177</TotalTime>
  <Words>1818</Words>
  <Application>Microsoft Office PowerPoint</Application>
  <PresentationFormat>Pokaz na ekranie (4:3)</PresentationFormat>
  <Paragraphs>1285</Paragraphs>
  <Slides>25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29" baseType="lpstr">
      <vt:lpstr>Arial</vt:lpstr>
      <vt:lpstr>Calibri</vt:lpstr>
      <vt:lpstr>Franklin Gothic Demi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Marcin Ostasiewicz</dc:creator>
  <cp:lastModifiedBy>Joanna Jędras</cp:lastModifiedBy>
  <cp:revision>665</cp:revision>
  <cp:lastPrinted>2015-06-09T06:07:23Z</cp:lastPrinted>
  <dcterms:created xsi:type="dcterms:W3CDTF">2013-09-23T07:37:42Z</dcterms:created>
  <dcterms:modified xsi:type="dcterms:W3CDTF">2019-02-25T09:33:07Z</dcterms:modified>
</cp:coreProperties>
</file>