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729" r:id="rId1"/>
  </p:sldMasterIdLst>
  <p:notesMasterIdLst>
    <p:notesMasterId r:id="rId21"/>
  </p:notesMasterIdLst>
  <p:handoutMasterIdLst>
    <p:handoutMasterId r:id="rId22"/>
  </p:handoutMasterIdLst>
  <p:sldIdLst>
    <p:sldId id="298" r:id="rId2"/>
    <p:sldId id="420" r:id="rId3"/>
    <p:sldId id="378" r:id="rId4"/>
    <p:sldId id="427" r:id="rId5"/>
    <p:sldId id="312" r:id="rId6"/>
    <p:sldId id="315" r:id="rId7"/>
    <p:sldId id="316" r:id="rId8"/>
    <p:sldId id="383" r:id="rId9"/>
    <p:sldId id="384" r:id="rId10"/>
    <p:sldId id="339" r:id="rId11"/>
    <p:sldId id="421" r:id="rId12"/>
    <p:sldId id="319" r:id="rId13"/>
    <p:sldId id="423" r:id="rId14"/>
    <p:sldId id="425" r:id="rId15"/>
    <p:sldId id="424" r:id="rId16"/>
    <p:sldId id="381" r:id="rId17"/>
    <p:sldId id="422" r:id="rId18"/>
    <p:sldId id="426" r:id="rId19"/>
    <p:sldId id="342" r:id="rId20"/>
  </p:sldIdLst>
  <p:sldSz cx="12192000" cy="6858000"/>
  <p:notesSz cx="6797675" cy="99282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Smosarska" initials="AS" lastIdx="8" clrIdx="0"/>
  <p:cmAuthor id="2" name="Czarnecka Aleksandra" initials="CA" lastIdx="3" clrIdx="1">
    <p:extLst>
      <p:ext uri="{19B8F6BF-5375-455C-9EA6-DF929625EA0E}">
        <p15:presenceInfo xmlns:p15="http://schemas.microsoft.com/office/powerpoint/2012/main" userId="S-1-5-21-3906529882-2472526378-782400817-3540" providerId="AD"/>
      </p:ext>
    </p:extLst>
  </p:cmAuthor>
  <p:cmAuthor id="3" name="PISKORSKA Katarzyna" initials="PK" lastIdx="2" clrIdx="2">
    <p:extLst>
      <p:ext uri="{19B8F6BF-5375-455C-9EA6-DF929625EA0E}">
        <p15:presenceInfo xmlns:p15="http://schemas.microsoft.com/office/powerpoint/2012/main" userId="S-1-5-21-2039474230-1823947412-1586538214-57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D47"/>
    <a:srgbClr val="7DBEFF"/>
    <a:srgbClr val="99CCFF"/>
    <a:srgbClr val="333333"/>
    <a:srgbClr val="000000"/>
    <a:srgbClr val="0089BA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0526" autoAdjust="0"/>
  </p:normalViewPr>
  <p:slideViewPr>
    <p:cSldViewPr>
      <p:cViewPr varScale="1">
        <p:scale>
          <a:sx n="100" d="100"/>
          <a:sy n="100" d="100"/>
        </p:scale>
        <p:origin x="97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10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9929FC3D-5496-4BFA-B761-1566A112E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C3C122D-9A49-47CD-B9CB-8E595F4AE3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957" y="0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A1D7A84-861A-483A-B923-68F2B4174262}" type="datetimeFigureOut">
              <a:rPr lang="pl-PL"/>
              <a:pPr>
                <a:defRPr/>
              </a:pPr>
              <a:t>26.02.2019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A697D9A-5681-46F9-9FC1-89412BA66F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547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9D3276F-465F-4263-807E-F27E216422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957" y="9430547"/>
            <a:ext cx="2946135" cy="496095"/>
          </a:xfrm>
          <a:prstGeom prst="rect">
            <a:avLst/>
          </a:prstGeom>
        </p:spPr>
        <p:txBody>
          <a:bodyPr vert="horz" wrap="square" lIns="91294" tIns="45646" rIns="91294" bIns="456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A93091-0135-4B25-9422-7B59483AD8D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4268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A00ED04-06A9-4C74-86B9-403C2D4B4E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F7857E2-ABA3-4F6D-818A-6131EBA07A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957" y="0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0A21262-1C78-4B41-85EC-B8BF0AE3C632}" type="datetimeFigureOut">
              <a:rPr lang="pl-PL"/>
              <a:pPr>
                <a:defRPr/>
              </a:pPr>
              <a:t>26.02.2019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D3636883-6412-4674-B939-B3DB600B7D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146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6" rIns="91294" bIns="45646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41E3C797-82CB-427C-A0ED-6B4ADC77C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831" y="4715273"/>
            <a:ext cx="5437189" cy="4468018"/>
          </a:xfrm>
          <a:prstGeom prst="rect">
            <a:avLst/>
          </a:prstGeom>
        </p:spPr>
        <p:txBody>
          <a:bodyPr vert="horz" lIns="91294" tIns="45646" rIns="91294" bIns="45646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ABD6B1C-098E-4342-803B-AA86B6455C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" y="9430547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195C796-A9E0-4528-8D50-7BB236238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957" y="9430547"/>
            <a:ext cx="2946135" cy="496095"/>
          </a:xfrm>
          <a:prstGeom prst="rect">
            <a:avLst/>
          </a:prstGeom>
        </p:spPr>
        <p:txBody>
          <a:bodyPr vert="horz" wrap="square" lIns="91294" tIns="45646" rIns="91294" bIns="456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7F1C5FF-A491-49E5-B4C2-90F5BFD1361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37786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ill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l.wikipedia.org/wiki/Gara%C5%BC" TargetMode="External"/><Relationship Id="rId5" Type="http://schemas.openxmlformats.org/officeDocument/2006/relationships/hyperlink" Target="https://pl.wikipedia.org/wiki/Budynek_mieszkalny_jednorodzinny" TargetMode="External"/><Relationship Id="rId4" Type="http://schemas.openxmlformats.org/officeDocument/2006/relationships/hyperlink" Target="https://pl.wikipedia.org/wiki/Architektura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>
            <a:extLst>
              <a:ext uri="{FF2B5EF4-FFF2-40B4-BE49-F238E27FC236}">
                <a16:creationId xmlns:a16="http://schemas.microsoft.com/office/drawing/2014/main" id="{64EA7576-6E1D-4DFA-9A61-B06C6F07B8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Symbol zastępczy notatek 2">
            <a:extLst>
              <a:ext uri="{FF2B5EF4-FFF2-40B4-BE49-F238E27FC236}">
                <a16:creationId xmlns:a16="http://schemas.microsoft.com/office/drawing/2014/main" id="{96401477-50B9-41D9-9BC1-FF5CB5450E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77828" name="Symbol zastępczy numeru slajdu 3">
            <a:extLst>
              <a:ext uri="{FF2B5EF4-FFF2-40B4-BE49-F238E27FC236}">
                <a16:creationId xmlns:a16="http://schemas.microsoft.com/office/drawing/2014/main" id="{42341497-6820-4AFD-87EC-D708170BD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BC174B-7FC9-41E3-9B2E-9A2875862CFD}" type="slidenum">
              <a:rPr lang="pl-PL" altLang="pl-PL"/>
              <a:pPr/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95998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ymbol zastępczy obrazu slajdu 1">
            <a:extLst>
              <a:ext uri="{FF2B5EF4-FFF2-40B4-BE49-F238E27FC236}">
                <a16:creationId xmlns:a16="http://schemas.microsoft.com/office/drawing/2014/main" id="{A35920EF-321E-4AB3-B271-46AD695C4D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Symbol zastępczy notatek 2">
            <a:extLst>
              <a:ext uri="{FF2B5EF4-FFF2-40B4-BE49-F238E27FC236}">
                <a16:creationId xmlns:a16="http://schemas.microsoft.com/office/drawing/2014/main" id="{6DBCEAD7-CF19-4409-8FC0-FAB159FAE0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b="1" dirty="0"/>
              <a:t>Dyskusja - pytania do prowadzącego</a:t>
            </a:r>
            <a:endParaRPr lang="pl-PL" altLang="pl-PL" dirty="0"/>
          </a:p>
          <a:p>
            <a:r>
              <a:rPr lang="pl-PL" altLang="pl-PL" dirty="0"/>
              <a:t>Eksperci przygotowując się do poprowadzenia spotkania będą mogli dodatkowo skorzystać z materiałów przygotowanych przez resort środowiska, w tym zbioru najczęściej zadawanych przez społeczeństwo pytań i przygotowanych przez Ministerstwo odpowiedzi.</a:t>
            </a:r>
          </a:p>
          <a:p>
            <a:r>
              <a:rPr lang="pl-PL" altLang="pl-PL" dirty="0"/>
              <a:t>Ponadto, na każdym spotkaniu będą dystrybuowane specjalnie przygotowane na ten cel materiały informacyjno-edukacyjne z odniesieniem do strony internetowej Ministerstwa Środowiska poświęconej projektowi www.mos.gov.pl/czystepowietrze</a:t>
            </a:r>
          </a:p>
          <a:p>
            <a:r>
              <a:rPr lang="pl-PL" altLang="pl-PL" b="1" dirty="0"/>
              <a:t>Zakończenie spotkania</a:t>
            </a:r>
            <a:endParaRPr lang="pl-PL" altLang="pl-PL" dirty="0"/>
          </a:p>
          <a:p>
            <a:r>
              <a:rPr lang="pl-PL" altLang="pl-PL" dirty="0"/>
              <a:t>W szczególności Ekspert powinien podkreślić, gdzie uczestnicy danego spotkania mogą uzyskać pomoc przy ubieganiu się o dofinansowanie, wskazać konkretny </a:t>
            </a:r>
            <a:r>
              <a:rPr lang="pl-PL" altLang="pl-PL" dirty="0" err="1"/>
              <a:t>WFOŚiGW</a:t>
            </a:r>
            <a:r>
              <a:rPr lang="pl-PL" altLang="pl-PL" dirty="0"/>
              <a:t> bądź oddział BOŚ Banku (adres, infolinia). </a:t>
            </a:r>
          </a:p>
          <a:p>
            <a:endParaRPr lang="pl-PL" altLang="pl-PL" dirty="0"/>
          </a:p>
        </p:txBody>
      </p:sp>
      <p:sp>
        <p:nvSpPr>
          <p:cNvPr id="110596" name="Symbol zastępczy numeru slajdu 3">
            <a:extLst>
              <a:ext uri="{FF2B5EF4-FFF2-40B4-BE49-F238E27FC236}">
                <a16:creationId xmlns:a16="http://schemas.microsoft.com/office/drawing/2014/main" id="{35EE68C9-FAF1-49B9-852C-924EDCCFC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C39BE8-1024-4F8D-82DA-5EC56B022047}" type="slidenum">
              <a:rPr lang="pl-PL" altLang="pl-PL"/>
              <a:pPr/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32626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ymbol zastępczy obrazu slajdu 1">
            <a:extLst>
              <a:ext uri="{FF2B5EF4-FFF2-40B4-BE49-F238E27FC236}">
                <a16:creationId xmlns:a16="http://schemas.microsoft.com/office/drawing/2014/main" id="{09FEE2A6-AAF8-4231-B2C2-4C63E4FAA5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>
            <a:extLst>
              <a:ext uri="{FF2B5EF4-FFF2-40B4-BE49-F238E27FC236}">
                <a16:creationId xmlns:a16="http://schemas.microsoft.com/office/drawing/2014/main" id="{781062CC-A206-44F4-BE41-654A4AEF1B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altLang="pl-PL" dirty="0"/>
              <a:t>W przypadku gdy budynek mieszkalny jest we współwłasności kilku osób dofinansowanie przysługuje tylko jednemu współwłaścicielowi, pod warunkiem wyrażenia zgody przez pozostałych współwłaścicieli tego budynku.</a:t>
            </a:r>
          </a:p>
          <a:p>
            <a:pPr>
              <a:defRPr/>
            </a:pPr>
            <a:endParaRPr lang="pl-PL" altLang="pl-PL" dirty="0"/>
          </a:p>
          <a:p>
            <a:pPr>
              <a:defRPr/>
            </a:pPr>
            <a:r>
              <a:rPr lang="pl-PL" b="1" dirty="0"/>
              <a:t>Budynek mieszkalny jednorodzinny</a:t>
            </a:r>
            <a:r>
              <a:rPr lang="pl-PL" dirty="0"/>
              <a:t> (domek jednorodzinny, </a:t>
            </a:r>
            <a:r>
              <a:rPr lang="pl-PL" dirty="0">
                <a:hlinkClick r:id="rId3" tooltip="Willa"/>
              </a:rPr>
              <a:t>willa</a:t>
            </a:r>
            <a:r>
              <a:rPr lang="pl-PL" dirty="0"/>
              <a:t>, dom jednorodzinny wolnostojący, dom jednorodzinny w zabudowie bliźniaczej, </a:t>
            </a:r>
            <a:r>
              <a:rPr lang="pl-PL" dirty="0">
                <a:hlinkClick r:id="rId4" tooltip="Architektura"/>
              </a:rPr>
              <a:t>bliźniak</a:t>
            </a:r>
            <a:r>
              <a:rPr lang="pl-PL" dirty="0"/>
              <a:t>) – budynek wolnostojący albo budynek w zabudowie bliźniaczej, szeregowej lub grupowej, służący zaspokajaniu potrzeb mieszkaniowych, stanowiący konstrukcyjnie samodzielną całość, w którym dopuszcza się wydzielenie nie więcej niż dwóch lokali mieszkalnych albo jednego lokalu mieszkalnego i lokalu użytkowego o powierzchni całkowitej nieprzekraczającej 30% powierzchni całkowitej budynku</a:t>
            </a:r>
            <a:r>
              <a:rPr lang="pl-PL" baseline="30000" dirty="0">
                <a:hlinkClick r:id="rId5"/>
              </a:rPr>
              <a:t>[1]</a:t>
            </a:r>
            <a:r>
              <a:rPr lang="pl-PL" dirty="0"/>
              <a:t>.</a:t>
            </a:r>
          </a:p>
          <a:p>
            <a:pPr>
              <a:defRPr/>
            </a:pPr>
            <a:r>
              <a:rPr lang="pl-PL" dirty="0"/>
              <a:t>Budynki mieszkalne jednorodzinne, wraz z przeznaczonymi dla potrzeb mieszkańców budynkami </a:t>
            </a:r>
            <a:r>
              <a:rPr lang="pl-PL" dirty="0">
                <a:hlinkClick r:id="rId6" tooltip="Garaż"/>
              </a:rPr>
              <a:t>garażowymi</a:t>
            </a:r>
            <a:r>
              <a:rPr lang="pl-PL" dirty="0"/>
              <a:t> i gospodarczymi, wchodzą w skład </a:t>
            </a:r>
            <a:r>
              <a:rPr lang="pl-PL" b="1" dirty="0"/>
              <a:t>zabudowy jednorodzinnej</a:t>
            </a:r>
            <a:r>
              <a:rPr lang="pl-PL" baseline="30000" dirty="0">
                <a:hlinkClick r:id="rId5"/>
              </a:rPr>
              <a:t>[2]</a:t>
            </a:r>
            <a:r>
              <a:rPr lang="pl-PL" dirty="0"/>
              <a:t>.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Przypisy:</a:t>
            </a:r>
          </a:p>
          <a:p>
            <a:pPr marL="228257" indent="-228257">
              <a:buFontTx/>
              <a:buAutoNum type="arabicPeriod"/>
              <a:defRPr/>
            </a:pPr>
            <a:r>
              <a:rPr lang="pl-PL" dirty="0"/>
              <a:t>Art. 3 pkt 2a ustawy z dnia 7 lipca 1994 Prawo budowlane </a:t>
            </a:r>
          </a:p>
          <a:p>
            <a:pPr marL="228257" indent="-228257">
              <a:buFontTx/>
              <a:buAutoNum type="arabicPeriod"/>
              <a:defRPr/>
            </a:pPr>
            <a:r>
              <a:rPr lang="pl-PL" dirty="0"/>
              <a:t>§ 3 pkt 2 rozporządzenia Ministra Infrastruktury z dnia 12 kwietnia 2002 r. w sprawie warunków technicznych, jakim powinny odpowiadać budynki i ich usytuowanie</a:t>
            </a:r>
          </a:p>
          <a:p>
            <a:pPr>
              <a:defRPr/>
            </a:pPr>
            <a:endParaRPr lang="pl-PL" altLang="pl-PL" dirty="0"/>
          </a:p>
        </p:txBody>
      </p:sp>
      <p:sp>
        <p:nvSpPr>
          <p:cNvPr id="90116" name="Symbol zastępczy numeru slajdu 3">
            <a:extLst>
              <a:ext uri="{FF2B5EF4-FFF2-40B4-BE49-F238E27FC236}">
                <a16:creationId xmlns:a16="http://schemas.microsoft.com/office/drawing/2014/main" id="{88BE4F56-1810-42C5-9615-85B1AE89F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E9DC22-A507-445E-8A9A-73DF47437058}" type="slidenum">
              <a:rPr lang="pl-PL" altLang="pl-PL"/>
              <a:pPr/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689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ymbol zastępczy obrazu slajdu 1">
            <a:extLst>
              <a:ext uri="{FF2B5EF4-FFF2-40B4-BE49-F238E27FC236}">
                <a16:creationId xmlns:a16="http://schemas.microsoft.com/office/drawing/2014/main" id="{5AF96105-FD1D-4F94-B064-DDAD56B128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Symbol zastępczy notatek 2">
            <a:extLst>
              <a:ext uri="{FF2B5EF4-FFF2-40B4-BE49-F238E27FC236}">
                <a16:creationId xmlns:a16="http://schemas.microsoft.com/office/drawing/2014/main" id="{BF4FCBE9-D7B9-4158-B331-9A512BF31B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dirty="0"/>
              <a:t>Ocieplenie przegród zewnętrznych budynku oddzielających pomieszczenia ogrzewane od środowiska zewnętrznego, w tym: ścian zewnętrznych, ścian zewnętrznych piwnic ogrzewanych, dachów, stropodachów, stropy nad przejazdami, podłogi na gruncie.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Ocieplenie przegród wewnętrznych budynku oddzielających pomieszczenia ogrzewane od nieogrzewanych, w tym: ścian wewnętrznych, stropów pod nieogrzewanymi poddaszami, stropów nad pomieszczeniami nieogrzewanymi i zamkniętymi przestrzeniami podpodłogowymi.</a:t>
            </a:r>
          </a:p>
          <a:p>
            <a:r>
              <a:rPr lang="pl-PL" altLang="pl-PL" dirty="0"/>
              <a:t> </a:t>
            </a:r>
          </a:p>
          <a:p>
            <a:r>
              <a:rPr lang="pl-PL" altLang="pl-PL" dirty="0"/>
              <a:t>Wymiana stolarki zewnętrznej w tym: okien, okien połaciowych, drzwi balkonowych, powierzchni przezroczystych nieotwieralnych, drzwi.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Montaż lub modernizacja instalacji wewnętrznych ogrzewania i ciepłej wody użytkowej, w tym montaż zaworów z głowicami termostatycznymi,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Zastosowanie odnawialnych źródeł energii cieplnej i elektrycznej:</a:t>
            </a:r>
          </a:p>
          <a:p>
            <a:r>
              <a:rPr lang="pl-PL" altLang="pl-PL" dirty="0"/>
              <a:t>kolektory słoneczne;</a:t>
            </a:r>
          </a:p>
          <a:p>
            <a:r>
              <a:rPr lang="pl-PL" altLang="pl-PL" dirty="0" err="1"/>
              <a:t>mikroinstalacje</a:t>
            </a:r>
            <a:r>
              <a:rPr lang="pl-PL" altLang="pl-PL" dirty="0"/>
              <a:t> fotowoltaiczne,</a:t>
            </a:r>
          </a:p>
          <a:p>
            <a:r>
              <a:rPr lang="pl-PL" altLang="pl-PL" dirty="0"/>
              <a:t>z zastrzeżeniem finansowania wyłącznie w formie pożyczki.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Wymiana źródeł ciepła starej generacji opalanych paliwem stałym na potrzeby </a:t>
            </a:r>
            <a:r>
              <a:rPr lang="pl-PL" altLang="pl-PL" dirty="0" err="1"/>
              <a:t>c.o</a:t>
            </a:r>
            <a:r>
              <a:rPr lang="pl-PL" altLang="pl-PL" dirty="0"/>
              <a:t> lub c.o. i c.w.u. na:</a:t>
            </a:r>
          </a:p>
          <a:p>
            <a:r>
              <a:rPr lang="pl-PL" altLang="pl-PL" dirty="0"/>
              <a:t>węzły cieplne,</a:t>
            </a:r>
          </a:p>
          <a:p>
            <a:r>
              <a:rPr lang="pl-PL" altLang="pl-PL" dirty="0"/>
              <a:t>kotły na paliwo stałe (węgiel lub biomasa), </a:t>
            </a:r>
          </a:p>
          <a:p>
            <a:r>
              <a:rPr lang="pl-PL" altLang="pl-PL" dirty="0"/>
              <a:t>systemy ogrzewania elektrycznego, </a:t>
            </a:r>
          </a:p>
          <a:p>
            <a:r>
              <a:rPr lang="pl-PL" altLang="pl-PL" dirty="0"/>
              <a:t>kotły gazowe kondensacyjne,</a:t>
            </a:r>
          </a:p>
          <a:p>
            <a:r>
              <a:rPr lang="pl-PL" altLang="pl-PL" dirty="0"/>
              <a:t>pompy ciepła.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Montaż wentylacji mechanicznej wraz z odzyskiem ciepła.</a:t>
            </a:r>
          </a:p>
          <a:p>
            <a:r>
              <a:rPr lang="pl-PL" altLang="pl-PL" dirty="0"/>
              <a:t> </a:t>
            </a:r>
          </a:p>
          <a:p>
            <a:endParaRPr lang="pl-PL" altLang="pl-PL" dirty="0"/>
          </a:p>
          <a:p>
            <a:endParaRPr lang="pl-PL" altLang="pl-PL" dirty="0"/>
          </a:p>
        </p:txBody>
      </p:sp>
      <p:sp>
        <p:nvSpPr>
          <p:cNvPr id="91140" name="Symbol zastępczy numeru slajdu 3">
            <a:extLst>
              <a:ext uri="{FF2B5EF4-FFF2-40B4-BE49-F238E27FC236}">
                <a16:creationId xmlns:a16="http://schemas.microsoft.com/office/drawing/2014/main" id="{CDAE91E3-E2FB-48F7-A026-9D196F6669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9406B5-6280-4B4E-84BE-ADD8DA63AA28}" type="slidenum">
              <a:rPr lang="pl-PL" altLang="pl-PL"/>
              <a:pPr/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99169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60659EEE-7CFD-4BED-BC31-BD149EC11E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F68D307F-D2DE-4136-9DD6-783E39561E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okres finansowania: pożyczka może być udzielona na okres nie dłuższy niż 15 lat; okres finansowania jest liczony od daty pierwszej planowanej wypłaty transzy pożyczki, do daty planowanej spłaty ostatniej raty kapitałowej; </a:t>
            </a:r>
          </a:p>
          <a:p>
            <a:r>
              <a:rPr lang="pl-PL" altLang="pl-PL"/>
              <a:t>okres karencji: przy udzielaniu pożyczki może być stosowana karencja w spłacie rat kapitałowych liczona od daty wypłaty ostatniej transzy pożyczki, do daty spłaty pierwszej raty kapitałowej, lecz nie dłuższa niż 6 miesięcy od daty zakończenia realizacji przedsięwzięcia (karencja w spłacie pożyczki wlicza się w okres spłaty pożyczki); </a:t>
            </a: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51B85F2E-A339-48F1-8B51-4C289A587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7AF0C0-324E-42EF-A66E-A27DCFC9B167}" type="slidenum">
              <a:rPr lang="pl-PL" altLang="pl-PL"/>
              <a:pPr/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852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>
            <a:extLst>
              <a:ext uri="{FF2B5EF4-FFF2-40B4-BE49-F238E27FC236}">
                <a16:creationId xmlns:a16="http://schemas.microsoft.com/office/drawing/2014/main" id="{252A8F3B-A2A7-4731-AA99-3190541282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>
            <a:extLst>
              <a:ext uri="{FF2B5EF4-FFF2-40B4-BE49-F238E27FC236}">
                <a16:creationId xmlns:a16="http://schemas.microsoft.com/office/drawing/2014/main" id="{0EB66AE7-671E-445F-AAA8-42821F5984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3"/>
            <a:r>
              <a:rPr lang="pl-PL" altLang="pl-PL" dirty="0"/>
              <a:t>koszt wykonania audytu energetycznego pod warunkiem że optymalny zakres prac, będących przedmiotem dokumentacji zostanie zrealizowany w ramach złożonego wniosku o dofinansowanie przedsięwzięcia, nie później, niż do zakończenia wnioskowanego przedsięwzięcia,</a:t>
            </a:r>
            <a:endParaRPr lang="pl-PL" altLang="pl-PL" sz="1400" dirty="0"/>
          </a:p>
          <a:p>
            <a:pPr lvl="3"/>
            <a:r>
              <a:rPr lang="pl-PL" altLang="pl-PL" dirty="0"/>
              <a:t>koszt wykonania branżowej dokumentacji projektowej, pod warunkiem że prace będące przedmiotem dokumentacji zostaną zrealizowane w ramach złożonego wniosku o dofinansowanie przedsięwzięcia, nie później, niż do zakończenia wnioskowanego przedsięwzięcia.</a:t>
            </a:r>
            <a:endParaRPr lang="pl-PL" altLang="pl-PL" sz="1400" dirty="0"/>
          </a:p>
          <a:p>
            <a:pPr marL="283737" indent="-283737">
              <a:buFont typeface="Wingdings" panose="05000000000000000000" pitchFamily="2" charset="2"/>
              <a:buChar char="q"/>
            </a:pPr>
            <a:r>
              <a:rPr lang="pl-PL" altLang="pl-PL" dirty="0"/>
              <a:t>W przypadku wymiany indywidualnego źródła ciepła realizacja inwestycji może być wspierana jedynie w sytuacji, gdy podłączenie do sieci ciepłowniczej na danym obszarze nie jest możliwe lub nie jest uzasadnione ekonomicznie.</a:t>
            </a:r>
          </a:p>
          <a:p>
            <a:pPr marL="283737" indent="-283737">
              <a:buFont typeface="Wingdings" panose="05000000000000000000" pitchFamily="2" charset="2"/>
              <a:buChar char="q"/>
            </a:pPr>
            <a:r>
              <a:rPr lang="pl-PL" altLang="pl-PL" dirty="0"/>
              <a:t>W przypadku, gdy w domu mieszkalnym,  w którym realizowane jest przedsięwzięcie jest prowadzona działalność gospodarcza wysokość kosztów kwalifikowanych będzie pomniejszona proporcjonalnie do powierzchni zajmowanej pod działalność gospodarczą.</a:t>
            </a:r>
          </a:p>
          <a:p>
            <a:pPr marL="283737" indent="-283737">
              <a:buFont typeface="Wingdings" panose="05000000000000000000" pitchFamily="2" charset="2"/>
              <a:buChar char="q"/>
            </a:pPr>
            <a:r>
              <a:rPr lang="pl-PL" altLang="pl-PL" dirty="0"/>
              <a:t>Przedsięwzięcie nie może być realizowane na nieruchomościach wykorzystanych sezonowo (np. domki letniskowe)</a:t>
            </a:r>
          </a:p>
          <a:p>
            <a:pPr marL="283737" indent="-283737">
              <a:buFont typeface="Wingdings" panose="05000000000000000000" pitchFamily="2" charset="2"/>
              <a:buChar char="q"/>
            </a:pPr>
            <a:endParaRPr lang="pl-PL" altLang="pl-PL" dirty="0"/>
          </a:p>
          <a:p>
            <a:pPr marL="283737" indent="-283737"/>
            <a:endParaRPr lang="pl-PL" altLang="pl-PL" dirty="0"/>
          </a:p>
          <a:p>
            <a:pPr marL="283737" indent="-283737"/>
            <a:endParaRPr lang="pl-PL" altLang="pl-PL" dirty="0"/>
          </a:p>
        </p:txBody>
      </p:sp>
      <p:sp>
        <p:nvSpPr>
          <p:cNvPr id="93188" name="Symbol zastępczy numeru slajdu 3">
            <a:extLst>
              <a:ext uri="{FF2B5EF4-FFF2-40B4-BE49-F238E27FC236}">
                <a16:creationId xmlns:a16="http://schemas.microsoft.com/office/drawing/2014/main" id="{E01D89F6-8165-4C95-A1B6-9058FF2EC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D3D692-C2F1-4A92-B929-F7106DC3E834}" type="slidenum">
              <a:rPr lang="pl-PL" altLang="pl-PL"/>
              <a:pPr/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64708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>
            <a:extLst>
              <a:ext uri="{FF2B5EF4-FFF2-40B4-BE49-F238E27FC236}">
                <a16:creationId xmlns:a16="http://schemas.microsoft.com/office/drawing/2014/main" id="{B51F1AD9-726D-4953-BEC0-1184DDE2AA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>
            <a:extLst>
              <a:ext uri="{FF2B5EF4-FFF2-40B4-BE49-F238E27FC236}">
                <a16:creationId xmlns:a16="http://schemas.microsoft.com/office/drawing/2014/main" id="{25A3AE79-BD12-47AA-8B38-358F9C35A9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94212" name="Symbol zastępczy numeru slajdu 3">
            <a:extLst>
              <a:ext uri="{FF2B5EF4-FFF2-40B4-BE49-F238E27FC236}">
                <a16:creationId xmlns:a16="http://schemas.microsoft.com/office/drawing/2014/main" id="{00C749EA-0FC8-489E-876D-CE55FA30B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81FE35-29D5-464A-A23B-200972F3DC5A}" type="slidenum">
              <a:rPr lang="pl-PL" altLang="pl-PL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91088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>
            <a:extLst>
              <a:ext uri="{FF2B5EF4-FFF2-40B4-BE49-F238E27FC236}">
                <a16:creationId xmlns:a16="http://schemas.microsoft.com/office/drawing/2014/main" id="{B51F1AD9-726D-4953-BEC0-1184DDE2AA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>
            <a:extLst>
              <a:ext uri="{FF2B5EF4-FFF2-40B4-BE49-F238E27FC236}">
                <a16:creationId xmlns:a16="http://schemas.microsoft.com/office/drawing/2014/main" id="{25A3AE79-BD12-47AA-8B38-358F9C35A9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94212" name="Symbol zastępczy numeru slajdu 3">
            <a:extLst>
              <a:ext uri="{FF2B5EF4-FFF2-40B4-BE49-F238E27FC236}">
                <a16:creationId xmlns:a16="http://schemas.microsoft.com/office/drawing/2014/main" id="{00C749EA-0FC8-489E-876D-CE55FA30B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81FE35-29D5-464A-A23B-200972F3DC5A}" type="slidenum">
              <a:rPr lang="pl-PL" altLang="pl-PL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94408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ymbol zastępczy obrazu slajdu 1">
            <a:extLst>
              <a:ext uri="{FF2B5EF4-FFF2-40B4-BE49-F238E27FC236}">
                <a16:creationId xmlns:a16="http://schemas.microsoft.com/office/drawing/2014/main" id="{355E8165-8D5E-4BA9-A1A9-D8492FD90A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Symbol zastępczy notatek 2">
            <a:extLst>
              <a:ext uri="{FF2B5EF4-FFF2-40B4-BE49-F238E27FC236}">
                <a16:creationId xmlns:a16="http://schemas.microsoft.com/office/drawing/2014/main" id="{C1B01525-771A-4B6F-A817-B3C9E272AF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Klasy efektywności energetycznej określone są w Rozporządzeniu delegowanym Komisji (UE) nr 811/2013 z dnia 18 lutego 2013 r., uzupełniającym dyrektywę Parlamentu Europejskiego i Rady 2010/30/UE w odniesieniu do etykiet efektywności energetycznej dla ogrzewaczy pomieszczeń, ogrzewaczy wielofunkcyjnych, zestawów zawierających ogrzewacz pomieszczeń, regulator temperatury i urządzenie słoneczne oraz zestawów zawierających ogrzewacz wielofunkcyjny, regulator temperatury i urządzenie słoneczne</a:t>
            </a: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97284" name="Symbol zastępczy numeru slajdu 3">
            <a:extLst>
              <a:ext uri="{FF2B5EF4-FFF2-40B4-BE49-F238E27FC236}">
                <a16:creationId xmlns:a16="http://schemas.microsoft.com/office/drawing/2014/main" id="{9BD1D6D3-F4D2-440C-AA19-ADDE53918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F35BB9-D62B-4982-A390-5F30E02E47BD}" type="slidenum">
              <a:rPr lang="pl-PL" altLang="pl-PL"/>
              <a:pPr/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93854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ymbol zastępczy obrazu slajdu 1">
            <a:extLst>
              <a:ext uri="{FF2B5EF4-FFF2-40B4-BE49-F238E27FC236}">
                <a16:creationId xmlns:a16="http://schemas.microsoft.com/office/drawing/2014/main" id="{8C0799AF-9FC4-4F1B-BE51-65365C2F82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Symbol zastępczy notatek 2">
            <a:extLst>
              <a:ext uri="{FF2B5EF4-FFF2-40B4-BE49-F238E27FC236}">
                <a16:creationId xmlns:a16="http://schemas.microsoft.com/office/drawing/2014/main" id="{C1D7F62E-62EE-415C-A90C-2B1B5124AC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okres finansowania: pożyczka może być udzielona na okres nie dłuższy niż 15 lat; okres finansowania jest liczony od daty pierwszej planowanej wypłaty transzy pożyczki, do daty planowanej spłaty ostatniej raty kapitałowej; </a:t>
            </a:r>
          </a:p>
          <a:p>
            <a:endParaRPr lang="pl-PL" altLang="pl-PL"/>
          </a:p>
          <a:p>
            <a:r>
              <a:rPr lang="pl-PL" altLang="pl-PL"/>
              <a:t>Klasy efektywności energetycznej określone są w Rozporządzeniu delegowanym Komisji (UE) nr 811/2013 z dnia 18 lutego 2013 r., uzupełniającym dyrektywę Parlamentu Europejskiego i Rady 2010/30/UE w odniesieniu do etykiet efektywności energetycznej dla ogrzewaczy pomieszczeń, ogrzewaczy wielofunkcyjnych, zestawów zawierających ogrzewacz pomieszczeń, regulator temperatury i urządzenie słoneczne oraz zestawów zawierających ogrzewacz wielofunkcyjny, regulator temperatury i urządzenie słoneczne</a:t>
            </a:r>
          </a:p>
          <a:p>
            <a:r>
              <a:rPr lang="pl-PL" altLang="pl-PL"/>
              <a:t>okres karencji: przy udzielaniu pożyczki może być stosowana karencja w spłacie rat kapitałowych liczona od daty wypłaty ostatniej transzy pożyczki, do daty spłaty pierwszej raty kapitałowej, lecz nie dłuższa niż 6 miesięcy od daty zakończenia realizacji przedsięwzięcia (karencja w spłacie pożyczki wlicza się w okres spłaty pożyczki); </a:t>
            </a: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98308" name="Symbol zastępczy numeru slajdu 3">
            <a:extLst>
              <a:ext uri="{FF2B5EF4-FFF2-40B4-BE49-F238E27FC236}">
                <a16:creationId xmlns:a16="http://schemas.microsoft.com/office/drawing/2014/main" id="{39431F4F-4D41-46BA-86C1-6FB09436C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297DE9-C5F7-4BFE-93C9-6A0C1A8B0741}" type="slidenum">
              <a:rPr lang="pl-PL" altLang="pl-PL"/>
              <a:pPr/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0855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688F18AB-11E0-4B25-89E8-0A583CEDA8D3}"/>
              </a:ext>
            </a:extLst>
          </p:cNvPr>
          <p:cNvSpPr/>
          <p:nvPr userDrawn="1"/>
        </p:nvSpPr>
        <p:spPr>
          <a:xfrm>
            <a:off x="0" y="1"/>
            <a:ext cx="8904312" cy="162879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43D8DBB-69C2-46CA-A6A0-04326C072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37576" y="450374"/>
            <a:ext cx="1951108" cy="789942"/>
          </a:xfrm>
          <a:prstGeom prst="rect">
            <a:avLst/>
          </a:prstGeom>
        </p:spPr>
      </p:pic>
      <p:sp>
        <p:nvSpPr>
          <p:cNvPr id="10" name="Symbol zastępczy tytułu 1">
            <a:extLst>
              <a:ext uri="{FF2B5EF4-FFF2-40B4-BE49-F238E27FC236}">
                <a16:creationId xmlns:a16="http://schemas.microsoft.com/office/drawing/2014/main" id="{EB327102-3595-4482-B523-6C311B9F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066112" cy="93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2D912A53-8145-44F9-9B66-50D1D243D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3718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954AB1-A78C-47AE-A93D-E110893A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6"/>
            <a:ext cx="7920880" cy="93677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8D1E6D5-4840-41A4-B781-D3F419B7C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9076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D33510-6582-4DD9-80C9-CEAA2350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26.02.2019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0BCFBB-2788-4784-B7BE-CA22DFAD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007126-399E-4BB0-BB7F-8FD90681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591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F4FCDEA-0177-45AB-BDF2-5E3AE88F0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5E335A6-428C-4941-82BB-5DEB205A4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7BAFA8-852E-4E75-9696-970D88992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26.02.2019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9CCA73-08A7-42D2-860F-1D4D9C42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053687-DB1F-49CE-9529-CFFC834D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854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1384" y="365126"/>
            <a:ext cx="7920880" cy="93677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001F933-4EE6-4A22-A0EE-BDA8FD185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DA9F2C7-34AB-47C8-8D11-631990785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5646104-4815-4A38-AD68-3C77596DE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smtClean="0"/>
            </a:lvl1pPr>
          </a:lstStyle>
          <a:p>
            <a:fld id="{055EAD18-3A0C-4558-8505-F0AEEF057C6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458245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78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A07E2D-FC2F-492E-AEC3-6504E88F5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602C4A7-8586-410B-A14B-3A708C2BE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06DF51-D914-4918-888D-33347D2B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26.02.2019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054127-7E85-442E-B649-31491387A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FD7990-BC4F-4C34-805E-4BEB5369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09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B83875-70FF-4229-B07C-203C16486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6"/>
            <a:ext cx="7920880" cy="93677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EE5ADB-ACAA-4C1A-9DEB-EC38A3F0C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DA1632-67DD-4B6D-AE86-92B0969E5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F243D9D-BC59-4161-B4A6-55033FA11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26.02.2019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EEB386F-CB1E-47D0-90BA-882BBCE0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82C8F8F-7BB1-4F18-A5A8-EF66C2F7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16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395098-CEDE-4F76-88EB-258DCD19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FF8A66-EEBA-4CAC-9959-34C1AEB19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FA9250-FF83-4D05-85E6-7DE7517A3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FF76EF1-EBB7-49EF-94F4-FDF6F73CD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1086984-4F74-4F07-835A-2D566AD74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4ED0AE0-E7DE-4AB2-A033-1DB3041E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26.02.2019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9192005-B3EE-43B7-8BCB-BED795DF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A00AF0A-6C2D-44D1-BA22-A424D16E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37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CDC3CD-97AC-40B6-8022-1DC1FB45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6"/>
            <a:ext cx="7920880" cy="93677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968FE1C-E641-4DC4-8E7F-40847730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26.02.2019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7699423-209B-47EE-AD07-811951B3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5E7A1FF-94E9-4A0B-AD62-E8236687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46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CE69B05-E58E-43AB-83AB-683F9CF8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26.02.2019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988A596-6C32-412C-BA56-4AEA60BA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F2EB5C3-BB4D-4032-A0B1-1C8D1CDC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75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D216CA-7CDE-42B6-846C-DF8667B6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440685-78A0-43BC-9401-FDA0B7FF1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6FBAC6B-5B4A-4D29-BCDE-9B6EA0B95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9E838EB-9235-4D67-9FF0-0CF08BE9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26.02.2019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BB5088B-810C-4DC6-B915-638FC534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7FD3D72-5AA7-4A55-9FB1-48F835F9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37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A9015F-9646-48C5-AD7D-78B4014E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16EF362-A3C4-4AA0-A1D9-AED9AC8CB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D81970F-A7C0-4838-90D3-ADE5FAD39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7602931-52A8-4740-8D12-18B91F68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26.02.2019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79E3CD2-2B3C-40F9-B95C-B78EDE51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977AFE2-395D-40D2-88D7-492E9C41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77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>
            <a:extLst>
              <a:ext uri="{FF2B5EF4-FFF2-40B4-BE49-F238E27FC236}">
                <a16:creationId xmlns:a16="http://schemas.microsoft.com/office/drawing/2014/main" id="{6F41EEAD-A071-4BE7-B2CF-A03A3DAD0088}"/>
              </a:ext>
            </a:extLst>
          </p:cNvPr>
          <p:cNvSpPr/>
          <p:nvPr userDrawn="1"/>
        </p:nvSpPr>
        <p:spPr>
          <a:xfrm>
            <a:off x="0" y="3"/>
            <a:ext cx="9624392" cy="112236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14E4853-668C-4EDF-BC4D-E5A3BE7D703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185900"/>
            <a:ext cx="8426152" cy="750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838330B-A47F-4B5E-8357-5CE908FB9C5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340768"/>
            <a:ext cx="10515600" cy="4537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F8217FF7-84F7-4970-83A1-B477AC0EAA1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984432" y="224276"/>
            <a:ext cx="1664292" cy="673819"/>
          </a:xfrm>
          <a:prstGeom prst="rect">
            <a:avLst/>
          </a:prstGeom>
        </p:spPr>
      </p:pic>
      <p:grpSp>
        <p:nvGrpSpPr>
          <p:cNvPr id="27" name="Grupa 26">
            <a:extLst>
              <a:ext uri="{FF2B5EF4-FFF2-40B4-BE49-F238E27FC236}">
                <a16:creationId xmlns:a16="http://schemas.microsoft.com/office/drawing/2014/main" id="{A328FECA-F2FF-4BA0-8687-0B8E0D2AAF6F}"/>
              </a:ext>
            </a:extLst>
          </p:cNvPr>
          <p:cNvGrpSpPr/>
          <p:nvPr userDrawn="1"/>
        </p:nvGrpSpPr>
        <p:grpSpPr>
          <a:xfrm>
            <a:off x="407368" y="6049304"/>
            <a:ext cx="6192688" cy="548048"/>
            <a:chOff x="3091899" y="5885994"/>
            <a:chExt cx="8384053" cy="741982"/>
          </a:xfrm>
        </p:grpSpPr>
        <p:pic>
          <p:nvPicPr>
            <p:cNvPr id="23" name="Obraz 7">
              <a:extLst>
                <a:ext uri="{FF2B5EF4-FFF2-40B4-BE49-F238E27FC236}">
                  <a16:creationId xmlns:a16="http://schemas.microsoft.com/office/drawing/2014/main" id="{5DF609FF-A76D-49F8-A8BE-E72E96751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844" y="5917965"/>
              <a:ext cx="704163" cy="678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Obraz 9">
              <a:extLst>
                <a:ext uri="{FF2B5EF4-FFF2-40B4-BE49-F238E27FC236}">
                  <a16:creationId xmlns:a16="http://schemas.microsoft.com/office/drawing/2014/main" id="{E783E80F-7CB9-447F-A7B8-9E1D8E143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257" y="5885994"/>
              <a:ext cx="1312876" cy="741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Obraz 8">
              <a:extLst>
                <a:ext uri="{FF2B5EF4-FFF2-40B4-BE49-F238E27FC236}">
                  <a16:creationId xmlns:a16="http://schemas.microsoft.com/office/drawing/2014/main" id="{F803B741-F2C1-4E1A-BA15-486014FF9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872" y="5958031"/>
              <a:ext cx="1404723" cy="66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86D0EAE9-35D5-40AD-AA3C-77E3FDC84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07383" y="5910841"/>
              <a:ext cx="1768569" cy="692290"/>
            </a:xfrm>
            <a:prstGeom prst="rect">
              <a:avLst/>
            </a:prstGeom>
          </p:spPr>
        </p:pic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96CD072C-5C91-4C80-BA49-423A73EBF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3091899" y="6071016"/>
              <a:ext cx="1404723" cy="486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609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30" r:id="rId1"/>
    <p:sldLayoutId id="2147487731" r:id="rId2"/>
    <p:sldLayoutId id="2147487732" r:id="rId3"/>
    <p:sldLayoutId id="2147487733" r:id="rId4"/>
    <p:sldLayoutId id="2147487734" r:id="rId5"/>
    <p:sldLayoutId id="2147487735" r:id="rId6"/>
    <p:sldLayoutId id="2147487736" r:id="rId7"/>
    <p:sldLayoutId id="2147487737" r:id="rId8"/>
    <p:sldLayoutId id="2147487738" r:id="rId9"/>
    <p:sldLayoutId id="2147487739" r:id="rId10"/>
    <p:sldLayoutId id="2147487740" r:id="rId11"/>
    <p:sldLayoutId id="21474877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7.jpeg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0.png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68CD692-5CEB-4816-BAC5-97C57BB45646}"/>
              </a:ext>
            </a:extLst>
          </p:cNvPr>
          <p:cNvSpPr/>
          <p:nvPr/>
        </p:nvSpPr>
        <p:spPr>
          <a:xfrm>
            <a:off x="0" y="0"/>
            <a:ext cx="12360696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B48D2689-B8EA-46DE-94EE-2601B5CD576D}"/>
              </a:ext>
            </a:extLst>
          </p:cNvPr>
          <p:cNvSpPr/>
          <p:nvPr/>
        </p:nvSpPr>
        <p:spPr>
          <a:xfrm>
            <a:off x="1" y="2780928"/>
            <a:ext cx="4573120" cy="240140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4">
            <a:extLst>
              <a:ext uri="{FF2B5EF4-FFF2-40B4-BE49-F238E27FC236}">
                <a16:creationId xmlns:a16="http://schemas.microsoft.com/office/drawing/2014/main" id="{37D62BE3-302E-4BF5-AAA5-0EA1EC3C7EA8}"/>
              </a:ext>
            </a:extLst>
          </p:cNvPr>
          <p:cNvSpPr txBox="1">
            <a:spLocks/>
          </p:cNvSpPr>
          <p:nvPr/>
        </p:nvSpPr>
        <p:spPr>
          <a:xfrm>
            <a:off x="505151" y="3051530"/>
            <a:ext cx="3718641" cy="1864896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pl-PL" altLang="pl-PL" b="1" kern="0" dirty="0">
                <a:solidFill>
                  <a:schemeClr val="bg1"/>
                </a:solidFill>
                <a:latin typeface="+mn-lt"/>
              </a:rPr>
              <a:t>Program priorytetowy „Czyste Powietrze” </a:t>
            </a:r>
          </a:p>
          <a:p>
            <a:pPr algn="l">
              <a:defRPr/>
            </a:pPr>
            <a:endParaRPr lang="pl-PL" altLang="pl-PL" b="1" kern="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r>
              <a:rPr lang="pl-PL" altLang="pl-PL" sz="1800" kern="0" dirty="0">
                <a:solidFill>
                  <a:schemeClr val="bg1"/>
                </a:solidFill>
                <a:latin typeface="+mn-lt"/>
              </a:rPr>
              <a:t>projekt realizowany we współpracy Ministerstwa Środowiska i partnerów</a:t>
            </a:r>
            <a:endParaRPr lang="pl-PL" altLang="pl-PL" sz="1800" b="1" i="1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3B872DD0-7BE6-49A0-870B-9F083FBBC8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92" y="692696"/>
            <a:ext cx="3379250" cy="1368152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34B8FAD-C61A-421B-8785-3E14C91CD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43" y="-165321"/>
            <a:ext cx="7808466" cy="5347654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11C96DC9-EEC6-4855-B794-8A09BC1615FA}"/>
              </a:ext>
            </a:extLst>
          </p:cNvPr>
          <p:cNvGrpSpPr/>
          <p:nvPr/>
        </p:nvGrpSpPr>
        <p:grpSpPr>
          <a:xfrm>
            <a:off x="5828616" y="5223062"/>
            <a:ext cx="6532080" cy="741982"/>
            <a:chOff x="5785443" y="5639346"/>
            <a:chExt cx="5757966" cy="654050"/>
          </a:xfrm>
        </p:grpSpPr>
        <p:pic>
          <p:nvPicPr>
            <p:cNvPr id="20" name="Obraz 7">
              <a:extLst>
                <a:ext uri="{FF2B5EF4-FFF2-40B4-BE49-F238E27FC236}">
                  <a16:creationId xmlns:a16="http://schemas.microsoft.com/office/drawing/2014/main" id="{D175ABC5-0129-4F2C-9A14-CEB7E37D0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939" y="5667528"/>
              <a:ext cx="620713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Obraz 9">
              <a:extLst>
                <a:ext uri="{FF2B5EF4-FFF2-40B4-BE49-F238E27FC236}">
                  <a16:creationId xmlns:a16="http://schemas.microsoft.com/office/drawing/2014/main" id="{C9573372-B0EB-4EB4-B952-855652D14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2898" y="5639346"/>
              <a:ext cx="1157288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Obraz 8">
              <a:extLst>
                <a:ext uri="{FF2B5EF4-FFF2-40B4-BE49-F238E27FC236}">
                  <a16:creationId xmlns:a16="http://schemas.microsoft.com/office/drawing/2014/main" id="{8A735BC3-02FE-4A31-A9E6-FCD183DFE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443" y="5702846"/>
              <a:ext cx="1238250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Obraz 1">
              <a:extLst>
                <a:ext uri="{FF2B5EF4-FFF2-40B4-BE49-F238E27FC236}">
                  <a16:creationId xmlns:a16="http://schemas.microsoft.com/office/drawing/2014/main" id="{182DFF8B-6720-458C-9DF1-B7399EC1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84432" y="5661248"/>
              <a:ext cx="1558977" cy="610247"/>
            </a:xfrm>
            <a:prstGeom prst="rect">
              <a:avLst/>
            </a:prstGeom>
          </p:spPr>
        </p:pic>
      </p:grpSp>
      <p:pic>
        <p:nvPicPr>
          <p:cNvPr id="9" name="Obraz 8">
            <a:extLst>
              <a:ext uri="{FF2B5EF4-FFF2-40B4-BE49-F238E27FC236}">
                <a16:creationId xmlns:a16="http://schemas.microsoft.com/office/drawing/2014/main" id="{643C0E59-2B4C-4ED8-A248-F3225FC124D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22667" y="5223062"/>
            <a:ext cx="2283608" cy="791463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A911D6D2-256D-472A-8115-D11F9973B1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7104" y="5950854"/>
            <a:ext cx="6951335" cy="12908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490E6CD-DB0D-4784-99CF-FC586A0D0558}"/>
              </a:ext>
            </a:extLst>
          </p:cNvPr>
          <p:cNvSpPr txBox="1"/>
          <p:nvPr/>
        </p:nvSpPr>
        <p:spPr>
          <a:xfrm>
            <a:off x="8688288" y="1467496"/>
            <a:ext cx="331236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  <a:tabLst>
                <a:tab pos="342900" algn="l"/>
              </a:tabLst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Koszty </a:t>
            </a:r>
            <a:r>
              <a:rPr lang="pl-PL" sz="14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mikroinstalacji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 fotowoltaicznej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i kolektorów słonecznych mogą zostać dofinansowane w 100% wyłącznie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w formie pożyczki.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endParaRPr lang="pl-PL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  <a:tabLst>
                <a:tab pos="342900" algn="l"/>
              </a:tabLst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Intensywność dofinansowania dotacyjnego jest określona na podstawie średniego miesięcznego dochodu na osobę w gospodarstwie domowym wnioskodawcy.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Kwota ta jest określona we wniosku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o dofinansowanie; zmiana kwoty miesięcznego dochodu w trakcie oceny wniosku lub w trakcie realizacji przedsięwzięcia nie wpływa na zmianę intensywności dofinansowania.</a:t>
            </a:r>
            <a:endParaRPr lang="pl-PL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pl-PL" sz="1400" dirty="0">
              <a:latin typeface="+mn-lt"/>
            </a:endParaRPr>
          </a:p>
        </p:txBody>
      </p:sp>
      <p:sp>
        <p:nvSpPr>
          <p:cNvPr id="6" name="Tytuł 7">
            <a:extLst>
              <a:ext uri="{FF2B5EF4-FFF2-40B4-BE49-F238E27FC236}">
                <a16:creationId xmlns:a16="http://schemas.microsoft.com/office/drawing/2014/main" id="{706CEDF9-C957-4410-A643-05EFE85A5334}"/>
              </a:ext>
            </a:extLst>
          </p:cNvPr>
          <p:cNvSpPr txBox="1">
            <a:spLocks/>
          </p:cNvSpPr>
          <p:nvPr/>
        </p:nvSpPr>
        <p:spPr>
          <a:xfrm>
            <a:off x="263353" y="188640"/>
            <a:ext cx="9289031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Intensywność dofinansowania dla wnioskodawców, którzy będą mogli skorzystać z ulgi termomodernizacyjnej </a:t>
            </a:r>
            <a:endParaRPr lang="pl-PL" sz="2400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7C5CE81-50E1-47EF-9902-3B438A459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92973"/>
              </p:ext>
            </p:extLst>
          </p:nvPr>
        </p:nvGraphicFramePr>
        <p:xfrm>
          <a:off x="263353" y="1467496"/>
          <a:ext cx="8424935" cy="4265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195">
                  <a:extLst>
                    <a:ext uri="{9D8B030D-6E8A-4147-A177-3AD203B41FA5}">
                      <a16:colId xmlns:a16="http://schemas.microsoft.com/office/drawing/2014/main" val="1097117483"/>
                    </a:ext>
                  </a:extLst>
                </a:gridCol>
                <a:gridCol w="2221917">
                  <a:extLst>
                    <a:ext uri="{9D8B030D-6E8A-4147-A177-3AD203B41FA5}">
                      <a16:colId xmlns:a16="http://schemas.microsoft.com/office/drawing/2014/main" val="719526400"/>
                    </a:ext>
                  </a:extLst>
                </a:gridCol>
                <a:gridCol w="1485053">
                  <a:extLst>
                    <a:ext uri="{9D8B030D-6E8A-4147-A177-3AD203B41FA5}">
                      <a16:colId xmlns:a16="http://schemas.microsoft.com/office/drawing/2014/main" val="2305989703"/>
                    </a:ext>
                  </a:extLst>
                </a:gridCol>
                <a:gridCol w="1078392">
                  <a:extLst>
                    <a:ext uri="{9D8B030D-6E8A-4147-A177-3AD203B41FA5}">
                      <a16:colId xmlns:a16="http://schemas.microsoft.com/office/drawing/2014/main" val="1619894002"/>
                    </a:ext>
                  </a:extLst>
                </a:gridCol>
                <a:gridCol w="1280591">
                  <a:extLst>
                    <a:ext uri="{9D8B030D-6E8A-4147-A177-3AD203B41FA5}">
                      <a16:colId xmlns:a16="http://schemas.microsoft.com/office/drawing/2014/main" val="2340418378"/>
                    </a:ext>
                  </a:extLst>
                </a:gridCol>
                <a:gridCol w="1819787">
                  <a:extLst>
                    <a:ext uri="{9D8B030D-6E8A-4147-A177-3AD203B41FA5}">
                      <a16:colId xmlns:a16="http://schemas.microsoft.com/office/drawing/2014/main" val="3528137633"/>
                    </a:ext>
                  </a:extLst>
                </a:gridCol>
              </a:tblGrid>
              <a:tr h="89900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</a:rPr>
                        <a:t>Grupa</a:t>
                      </a:r>
                      <a:endParaRPr lang="pl-P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</a:rPr>
                        <a:t>Kwota miesięcznego dochodu / osoba w PLN</a:t>
                      </a:r>
                      <a:endParaRPr lang="pl-P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</a:rPr>
                        <a:t>Dotacja</a:t>
                      </a:r>
                      <a:endParaRPr lang="pl-P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</a:rPr>
                        <a:t>Pożyczka</a:t>
                      </a:r>
                      <a:endParaRPr lang="pl-P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</a:rPr>
                        <a:t>Kwota rocznego dochodu wnioskodawcy w PLN</a:t>
                      </a:r>
                      <a:endParaRPr lang="pl-P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934028"/>
                  </a:ext>
                </a:extLst>
              </a:tr>
              <a:tr h="46657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(procent kosztów kwalifikowanych przewidzianych do wsparcia dotacyjnego)</a:t>
                      </a:r>
                      <a:endParaRPr lang="pl-PL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uzupełnienie do wartości dotacji</a:t>
                      </a:r>
                      <a:endParaRPr lang="pl-P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pozostałe koszty kwalifikowane</a:t>
                      </a:r>
                      <a:endParaRPr lang="pl-P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96890"/>
                  </a:ext>
                </a:extLst>
              </a:tr>
              <a:tr h="3072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</a:rPr>
                        <a:t>I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</a:rPr>
                        <a:t>do 600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90%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10%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100%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Nie dotyczy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901597"/>
                  </a:ext>
                </a:extLst>
              </a:tr>
              <a:tr h="295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</a:rPr>
                        <a:t>II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</a:rPr>
                        <a:t>601 - 800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80%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20%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100%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994067"/>
                  </a:ext>
                </a:extLst>
              </a:tr>
              <a:tr h="295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</a:rPr>
                        <a:t>III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</a:rPr>
                        <a:t>801 - 1 000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67%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33%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100%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919075"/>
                  </a:ext>
                </a:extLst>
              </a:tr>
              <a:tr h="295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</a:rPr>
                        <a:t>IV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</a:rPr>
                        <a:t>1 001 - 1 200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55%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45%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100%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073417"/>
                  </a:ext>
                </a:extLst>
              </a:tr>
              <a:tr h="295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</a:rPr>
                        <a:t>V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</a:rPr>
                        <a:t>1 201 - 1 400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43%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57%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100%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965915"/>
                  </a:ext>
                </a:extLst>
              </a:tr>
              <a:tr h="295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</a:rPr>
                        <a:t>VI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</a:rPr>
                        <a:t>1 401 - 1 600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30%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70%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100%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131634"/>
                  </a:ext>
                </a:extLst>
              </a:tr>
              <a:tr h="29587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</a:rPr>
                        <a:t>VII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</a:rPr>
                        <a:t>powyżej 1 600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18%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82%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100%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85 528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594088"/>
                  </a:ext>
                </a:extLst>
              </a:tr>
              <a:tr h="3866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15%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85%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100%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od  85 529 do 125 528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899393"/>
                  </a:ext>
                </a:extLst>
              </a:tr>
              <a:tr h="4310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>
                          <a:effectLst/>
                        </a:rPr>
                        <a:t>do 100%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do 100%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powyżej 125 529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683698"/>
                  </a:ext>
                </a:extLst>
              </a:tr>
            </a:tbl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689765EC-5824-40ED-A729-1781EE1A3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5636596"/>
            <a:ext cx="5591944" cy="13103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1356B996-1465-414F-9304-8A595672DE75}"/>
              </a:ext>
            </a:extLst>
          </p:cNvPr>
          <p:cNvSpPr/>
          <p:nvPr/>
        </p:nvSpPr>
        <p:spPr>
          <a:xfrm>
            <a:off x="191344" y="1196752"/>
            <a:ext cx="11737304" cy="4439844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altLang="pl-PL" sz="1600" dirty="0">
                <a:solidFill>
                  <a:schemeClr val="accent6">
                    <a:lumMod val="75000"/>
                  </a:schemeClr>
                </a:solidFill>
              </a:rPr>
              <a:t>Przedsięwzięcie nie może być realizowane w budynkach wykorzystywanych sezonowo (np. domki letniskowe)</a:t>
            </a:r>
          </a:p>
          <a:p>
            <a:pPr lvl="1"/>
            <a:endParaRPr lang="pl-PL" altLang="pl-PL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altLang="pl-PL" sz="1600" dirty="0">
                <a:solidFill>
                  <a:schemeClr val="accent6">
                    <a:lumMod val="75000"/>
                  </a:schemeClr>
                </a:solidFill>
              </a:rPr>
              <a:t>Nowo montowane kotły na paliwo stałe (biomasę/węgiel ) muszą spełniać wymogi rozporządzenia Komisji (UE) 2015/1189 (</a:t>
            </a:r>
            <a:r>
              <a:rPr lang="pl-PL" altLang="pl-PL" sz="1600" dirty="0" err="1">
                <a:solidFill>
                  <a:schemeClr val="accent6">
                    <a:lumMod val="75000"/>
                  </a:schemeClr>
                </a:solidFill>
              </a:rPr>
              <a:t>ekoprojekt</a:t>
            </a:r>
            <a:r>
              <a:rPr lang="pl-PL" altLang="pl-PL" sz="16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altLang="pl-PL" sz="1600" dirty="0">
                <a:solidFill>
                  <a:schemeClr val="accent6">
                    <a:lumMod val="75000"/>
                  </a:schemeClr>
                </a:solidFill>
              </a:rPr>
              <a:t>Kotły na paliwa gazowe i olej opałowy do celów grzewczych muszą spełniać wymogi klasy efektywności energetycznej minimum A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altLang="pl-PL" sz="1600" dirty="0">
                <a:solidFill>
                  <a:schemeClr val="accent6">
                    <a:lumMod val="75000"/>
                  </a:schemeClr>
                </a:solidFill>
              </a:rPr>
              <a:t>Pompy ciepła do celów grzewczych muszą spełniać wymogi klasy efektywności energetycznej minimum A+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altLang="pl-PL" sz="1600" dirty="0">
                <a:solidFill>
                  <a:schemeClr val="accent6">
                    <a:lumMod val="75000"/>
                  </a:schemeClr>
                </a:solidFill>
              </a:rPr>
              <a:t>Zmodernizowane przegrody zewnętrzne (ściany, okna, drzwi) muszą spełniać normy określone w Warunkach Technicznych, obowiązujących od 31.12.2020 r.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pl-PL" altLang="pl-PL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altLang="pl-PL" sz="1600" u="sng" dirty="0">
                <a:solidFill>
                  <a:schemeClr val="accent6">
                    <a:lumMod val="75000"/>
                  </a:schemeClr>
                </a:solidFill>
              </a:rPr>
              <a:t>Koszty poniesione na przedsięwzięcie w lokalu mieszkalnym, który został wyodrębniony po 1 stycznia 2019r. z istniejącego jednorodzinnego budynku mieszkalnego są kwalifikowane w ramach maksymalnej wartości kosztów kwalifikowalnych przypadającej na cały budynek </a:t>
            </a:r>
          </a:p>
          <a:p>
            <a:pPr lvl="1"/>
            <a:endParaRPr lang="pl-PL" altLang="pl-PL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altLang="pl-PL" sz="1600" b="1" u="sng" dirty="0">
                <a:solidFill>
                  <a:schemeClr val="accent6">
                    <a:lumMod val="75000"/>
                  </a:schemeClr>
                </a:solidFill>
              </a:rPr>
              <a:t>Wizytacji końcowej podlegać będą wszystkie przedsięwzięcia realizowane w całości lub w części siłami własnymi i nie mniej niż </a:t>
            </a:r>
            <a:br>
              <a:rPr lang="pl-PL" altLang="pl-PL" sz="1600" b="1" u="sng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altLang="pl-PL" sz="1600" b="1" u="sng" dirty="0">
                <a:solidFill>
                  <a:schemeClr val="accent6">
                    <a:lumMod val="75000"/>
                  </a:schemeClr>
                </a:solidFill>
              </a:rPr>
              <a:t>15 % zadań zakończonych wybranych na podstawie próby określonej według zasad obowiązujących w WFOŚiGW</a:t>
            </a: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547ED53B-14B2-43AB-AF92-9D94D7F7E803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Ważne informacje</a:t>
            </a:r>
            <a:endParaRPr lang="pl-PL" sz="2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8A805F-05C9-4DC8-97FA-7BA2C9391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5636596"/>
            <a:ext cx="5591944" cy="13103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3">
            <a:extLst>
              <a:ext uri="{FF2B5EF4-FFF2-40B4-BE49-F238E27FC236}">
                <a16:creationId xmlns:a16="http://schemas.microsoft.com/office/drawing/2014/main" id="{9670DCCE-1BC9-495A-AE83-2990884F3F28}"/>
              </a:ext>
            </a:extLst>
          </p:cNvPr>
          <p:cNvSpPr/>
          <p:nvPr/>
        </p:nvSpPr>
        <p:spPr>
          <a:xfrm>
            <a:off x="730796" y="1124744"/>
            <a:ext cx="10730408" cy="4511852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spcAft>
                <a:spcPts val="600"/>
              </a:spcAft>
              <a:defRPr/>
            </a:pPr>
            <a:r>
              <a:rPr lang="pl-PL" altLang="pl-PL" sz="1900" b="1" dirty="0">
                <a:solidFill>
                  <a:schemeClr val="accent6">
                    <a:lumMod val="75000"/>
                  </a:schemeClr>
                </a:solidFill>
              </a:rPr>
              <a:t>Warunki dla wszystkich budynków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altLang="pl-PL" sz="19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 przypadku montażu indywidualnego źródła ciepła realizacja inwestycji może być wspierana jedynie w sytuacji, gdy podłączenie do sieci ciepłowniczej na danym obszarze nie jest możliwe lub nie jest uzasadnione ekonomicznie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altLang="pl-PL" sz="19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Warunkiem montażu kotła opalanego węglem, </a:t>
            </a:r>
            <a:r>
              <a:rPr lang="pl-PL" altLang="pl-PL" sz="1900" u="sng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 od 01.07.2019 r. wszystkich kotłów na paliwo </a:t>
            </a:r>
            <a:r>
              <a:rPr lang="pl-PL" altLang="pl-PL" sz="19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stałe jest brak możliwości podłączenia lub brak uzasadnienia ekonomicznego podłączenia do sieci ciepłowniczej lub sieci dystrybucji gazu</a:t>
            </a:r>
          </a:p>
          <a:p>
            <a:pPr lvl="1">
              <a:spcAft>
                <a:spcPts val="600"/>
              </a:spcAft>
            </a:pPr>
            <a:r>
              <a:rPr lang="pl-PL" altLang="pl-PL" sz="1900" b="1" dirty="0">
                <a:solidFill>
                  <a:schemeClr val="accent6">
                    <a:lumMod val="75000"/>
                  </a:schemeClr>
                </a:solidFill>
              </a:rPr>
              <a:t>Warunki dla nowych budynków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19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 budynku nowo budowanym finansowany jest jedynie zakup i montaż źródła ciepła wraz </a:t>
            </a:r>
            <a:br>
              <a:rPr lang="pl-PL" altLang="pl-PL" sz="19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altLang="pl-PL" sz="19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z przyłączami, </a:t>
            </a:r>
            <a:r>
              <a:rPr lang="pl-PL" altLang="pl-PL" sz="1900" u="sng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instalacja wentylacji mechanicznej z odzyskiem ciepła  </a:t>
            </a:r>
            <a:r>
              <a:rPr lang="pl-PL" altLang="pl-PL" sz="19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oraz mikroinstalacja fotowoltaiczna i kolektory słoneczne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19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Wymiana źródła ciepła jest możliwa jedynie w przypadku, gdy przegrody spełniają/ będą spełniać normy określone w Warunkach Technicznych, obowiązujących od 31.12.2020 r.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19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Wydatki muszą zostać poniesiona do 31 grudnia 2019 r. </a:t>
            </a: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E9E19794-7761-4667-B03D-BF2DE0BBECCE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Ważne informacje</a:t>
            </a:r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286282E-4069-4EE5-8EB3-8D6F0CB18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5636596"/>
            <a:ext cx="5591944" cy="13103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3">
            <a:extLst>
              <a:ext uri="{FF2B5EF4-FFF2-40B4-BE49-F238E27FC236}">
                <a16:creationId xmlns:a16="http://schemas.microsoft.com/office/drawing/2014/main" id="{7E6D4CFB-17ED-4BC2-87F4-80F461414462}"/>
              </a:ext>
            </a:extLst>
          </p:cNvPr>
          <p:cNvSpPr/>
          <p:nvPr/>
        </p:nvSpPr>
        <p:spPr>
          <a:xfrm>
            <a:off x="479376" y="1283087"/>
            <a:ext cx="6264696" cy="4752528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spcAft>
                <a:spcPts val="600"/>
              </a:spcAft>
              <a:defRPr/>
            </a:pPr>
            <a:r>
              <a:rPr lang="pl-PL" altLang="pl-PL" sz="2400" b="1" dirty="0">
                <a:solidFill>
                  <a:schemeClr val="accent6">
                    <a:lumMod val="75000"/>
                  </a:schemeClr>
                </a:solidFill>
              </a:rPr>
              <a:t>Do 25 lutego 2019 r do WFOŚiGW w Kielcach wpłynęło ponad 2 000 wniosków. </a:t>
            </a:r>
          </a:p>
          <a:p>
            <a:pPr lvl="1">
              <a:spcAft>
                <a:spcPts val="600"/>
              </a:spcAft>
              <a:defRPr/>
            </a:pPr>
            <a:r>
              <a:rPr lang="pl-PL" altLang="pl-PL" sz="2400" b="1" dirty="0">
                <a:solidFill>
                  <a:schemeClr val="accent6">
                    <a:lumMod val="75000"/>
                  </a:schemeClr>
                </a:solidFill>
              </a:rPr>
              <a:t>Z czego :    </a:t>
            </a:r>
          </a:p>
          <a:p>
            <a:pPr lvl="1">
              <a:spcAft>
                <a:spcPts val="600"/>
              </a:spcAft>
              <a:defRPr/>
            </a:pPr>
            <a:r>
              <a:rPr lang="pl-PL" altLang="pl-PL" sz="2400" b="1" dirty="0">
                <a:solidFill>
                  <a:schemeClr val="accent6">
                    <a:lumMod val="75000"/>
                  </a:schemeClr>
                </a:solidFill>
              </a:rPr>
              <a:t>ok. 77% dotyczył budynków istniejących, a  </a:t>
            </a:r>
          </a:p>
          <a:p>
            <a:pPr lvl="1">
              <a:spcAft>
                <a:spcPts val="600"/>
              </a:spcAft>
              <a:defRPr/>
            </a:pPr>
            <a:r>
              <a:rPr lang="pl-PL" altLang="pl-PL" sz="2400" b="1" dirty="0">
                <a:solidFill>
                  <a:schemeClr val="accent6">
                    <a:lumMod val="75000"/>
                  </a:schemeClr>
                </a:solidFill>
              </a:rPr>
              <a:t>ok. 23% budynków nowo budowanych  </a:t>
            </a:r>
          </a:p>
          <a:p>
            <a:pPr lvl="1">
              <a:spcAft>
                <a:spcPts val="600"/>
              </a:spcAft>
              <a:defRPr/>
            </a:pPr>
            <a:endParaRPr lang="pl-PL" altLang="pl-PL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ytuł 7">
            <a:extLst>
              <a:ext uri="{FF2B5EF4-FFF2-40B4-BE49-F238E27FC236}">
                <a16:creationId xmlns:a16="http://schemas.microsoft.com/office/drawing/2014/main" id="{4691401D-2AED-4903-BDEF-50B383CEC2ED}"/>
              </a:ext>
            </a:extLst>
          </p:cNvPr>
          <p:cNvSpPr txBox="1">
            <a:spLocks/>
          </p:cNvSpPr>
          <p:nvPr/>
        </p:nvSpPr>
        <p:spPr>
          <a:xfrm>
            <a:off x="407368" y="188640"/>
            <a:ext cx="914501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Efekty programu w województwie świętokrzyskim</a:t>
            </a:r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C584D7D-49B9-49FE-8BE2-ACBD0AE10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5" y="1547416"/>
            <a:ext cx="3816424" cy="422387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E304463-91B9-4B97-9E86-46157E47E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5636596"/>
            <a:ext cx="5591944" cy="13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73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EA72F71A-C431-4FA4-9A85-5F1F6A870DE9}"/>
              </a:ext>
            </a:extLst>
          </p:cNvPr>
          <p:cNvSpPr txBox="1"/>
          <p:nvPr/>
        </p:nvSpPr>
        <p:spPr>
          <a:xfrm>
            <a:off x="1343472" y="211939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Liczba wniosków o dotacje  z Programu Czyste Powietrze w roku 2018 r.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44248FD-D20F-4571-A81F-AF27C7040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604" y="1452341"/>
            <a:ext cx="6732748" cy="454030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8730C35-8123-46AD-887D-48CA4F5F2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5636596"/>
            <a:ext cx="5591944" cy="13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7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AD8ED2D-98C5-4848-89CB-E7F3A62C1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30" y="1124745"/>
            <a:ext cx="8266787" cy="4824536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B32C3F1-B571-456E-9D7D-861DF4279DF0}"/>
              </a:ext>
            </a:extLst>
          </p:cNvPr>
          <p:cNvSpPr txBox="1"/>
          <p:nvPr/>
        </p:nvSpPr>
        <p:spPr>
          <a:xfrm>
            <a:off x="1245589" y="31199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Wartość dotacji z Programu Czyste Powietrze w roku 2018 r.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E456A3E-D59E-41C7-B33E-BA0D05904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5636596"/>
            <a:ext cx="5591944" cy="13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70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F68F0EA9-2F80-4711-A624-7856D5BB55B8}"/>
              </a:ext>
            </a:extLst>
          </p:cNvPr>
          <p:cNvSpPr/>
          <p:nvPr/>
        </p:nvSpPr>
        <p:spPr>
          <a:xfrm>
            <a:off x="407368" y="1374592"/>
            <a:ext cx="108732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Ogólnopolski system wsparcia doradczego dla sektora publicznego, mieszkalnictwa  oraz przedsiębiorców  w zakresie efektywności energetycznej oraz OZE</a:t>
            </a:r>
          </a:p>
          <a:p>
            <a:pPr algn="ctr"/>
            <a:endParaRPr lang="pl-PL" dirty="0"/>
          </a:p>
          <a:p>
            <a:pPr algn="ctr"/>
            <a:r>
              <a:rPr lang="pl-PL" sz="2000" b="1" dirty="0">
                <a:cs typeface="Arial" panose="020B0604020202020204" pitchFamily="34" charset="0"/>
              </a:rPr>
              <a:t>CEL  OGÓLNY PROJEKTU</a:t>
            </a:r>
          </a:p>
          <a:p>
            <a:pPr algn="ctr"/>
            <a:r>
              <a:rPr lang="pl-PL" sz="2000" b="1" dirty="0">
                <a:cs typeface="Arial" panose="020B0604020202020204" pitchFamily="34" charset="0"/>
              </a:rPr>
              <a:t>Wsparcie projektów przyczyniających się do realizacji pakietu </a:t>
            </a:r>
          </a:p>
          <a:p>
            <a:pPr algn="ctr"/>
            <a:r>
              <a:rPr lang="pl-PL" sz="2000" b="1" dirty="0">
                <a:cs typeface="Arial" panose="020B0604020202020204" pitchFamily="34" charset="0"/>
              </a:rPr>
              <a:t>klimatyczno-energetycznego UE 20/20/20</a:t>
            </a:r>
          </a:p>
          <a:p>
            <a:pPr algn="ctr"/>
            <a:endParaRPr lang="pl-PL" sz="2000" b="1" dirty="0"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cs typeface="Arial" panose="020B0604020202020204" pitchFamily="34" charset="0"/>
              </a:rPr>
              <a:t>CELE SZCZEGÓŁOWE PROJEKTU DORADCZEGO</a:t>
            </a:r>
          </a:p>
          <a:p>
            <a:pPr algn="ctr"/>
            <a:r>
              <a:rPr lang="pl-PL" sz="1600" dirty="0"/>
              <a:t>Zwiększenie świadomości w zakresie rozwoju gospodarki niskoemisyjnej</a:t>
            </a:r>
          </a:p>
          <a:p>
            <a:pPr algn="ctr"/>
            <a:r>
              <a:rPr lang="pl-PL" sz="1600" dirty="0"/>
              <a:t>Wsparcie gmin w przygotowaniu i  wdrażaniu Planów Gospodarki Niskoemisyjnej PGN </a:t>
            </a:r>
          </a:p>
          <a:p>
            <a:pPr algn="ctr"/>
            <a:r>
              <a:rPr lang="pl-PL" sz="1600" dirty="0"/>
              <a:t>	 Wsparcie w przygotowaniu i wdrażaniu inwestycji w zakresie efektywności energetycznej i O</a:t>
            </a:r>
            <a:r>
              <a:rPr lang="pl-PL" dirty="0"/>
              <a:t>ZE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E8220CA-A324-4E3A-9529-42FAA36AA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5636596"/>
            <a:ext cx="5591944" cy="13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63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8DCFB35-7F9D-486C-BAF7-BC57BDCFD208}"/>
              </a:ext>
            </a:extLst>
          </p:cNvPr>
          <p:cNvSpPr/>
          <p:nvPr/>
        </p:nvSpPr>
        <p:spPr>
          <a:xfrm>
            <a:off x="695400" y="1916832"/>
            <a:ext cx="57414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Doradcy Energetyczni z WFOŚiGW w Kielcach w okresie wrzesień-październik 2018 r. przeprowadzili ok. 70 szkoleń i przeszkolili ponad 5000 mieszkańców województwa. </a:t>
            </a:r>
          </a:p>
          <a:p>
            <a:r>
              <a:rPr lang="pl-PL" sz="2400" dirty="0"/>
              <a:t>Na prośbę władz samorządowych szkolenia nadal są prowadzone.  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0E1F7C0D-FC8C-405B-94B4-C32043D0BA3A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Szkolenia z zakresu programu Czyste Powietrze</a:t>
            </a:r>
            <a:endParaRPr lang="pl-PL" sz="16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AD7270E-7FC6-497A-8E24-4601D641E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1446654"/>
            <a:ext cx="3168352" cy="422447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57415D5-0240-4B22-AEFB-5F272FB32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5636596"/>
            <a:ext cx="5591944" cy="13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96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16D9197-C8A5-470D-ACCF-89848493B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82" y="1513646"/>
            <a:ext cx="5107611" cy="383070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1E48ECB-D79C-45B3-8645-D3B1989F7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69" y="1513646"/>
            <a:ext cx="5124150" cy="384311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B363F0A-916C-49B5-B437-8D88A9AC1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5636596"/>
            <a:ext cx="5591944" cy="13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32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65E2DE-E8CD-4E43-B2A1-D4C9F3F1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1" y="1773239"/>
            <a:ext cx="6697663" cy="3311525"/>
          </a:xfrm>
        </p:spPr>
        <p:txBody>
          <a:bodyPr/>
          <a:lstStyle/>
          <a:p>
            <a:pPr algn="ctr">
              <a:defRPr/>
            </a:pPr>
            <a:r>
              <a:rPr lang="pl-PL" dirty="0"/>
              <a:t>Dziękuję za uwagę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1B0B0A4-1CFA-4C1E-A931-59FE43404D6E}"/>
              </a:ext>
            </a:extLst>
          </p:cNvPr>
          <p:cNvSpPr/>
          <p:nvPr/>
        </p:nvSpPr>
        <p:spPr>
          <a:xfrm>
            <a:off x="-48344" y="-99392"/>
            <a:ext cx="12288688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8AAC39A-95A1-43DF-9805-F0C7B641032D}"/>
              </a:ext>
            </a:extLst>
          </p:cNvPr>
          <p:cNvSpPr/>
          <p:nvPr/>
        </p:nvSpPr>
        <p:spPr>
          <a:xfrm>
            <a:off x="-48344" y="1916832"/>
            <a:ext cx="12288688" cy="19442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2">
            <a:extLst>
              <a:ext uri="{FF2B5EF4-FFF2-40B4-BE49-F238E27FC236}">
                <a16:creationId xmlns:a16="http://schemas.microsoft.com/office/drawing/2014/main" id="{465E7ED9-C48E-4CC1-B647-83849277C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219" y="1717184"/>
            <a:ext cx="8437563" cy="21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4" algn="ctr" eaLnBrk="1" hangingPunct="1">
              <a:lnSpc>
                <a:spcPct val="150000"/>
              </a:lnSpc>
            </a:pPr>
            <a:r>
              <a:rPr lang="pl-PL" altLang="pl-PL" sz="4800" b="1" dirty="0">
                <a:solidFill>
                  <a:schemeClr val="bg1"/>
                </a:solidFill>
              </a:rPr>
              <a:t>DZIĘKUJĘ ZA UWAGĘ</a:t>
            </a:r>
          </a:p>
          <a:p>
            <a:pPr marL="0" lvl="4" algn="ctr" eaLnBrk="1" hangingPunct="1">
              <a:lnSpc>
                <a:spcPct val="150000"/>
              </a:lnSpc>
            </a:pPr>
            <a:r>
              <a:rPr lang="pl-PL" altLang="pl-PL" sz="4800" b="1" dirty="0">
                <a:solidFill>
                  <a:schemeClr val="bg1"/>
                </a:solidFill>
              </a:rPr>
              <a:t>i zapraszam do pytań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8E2152A-BF59-4991-9267-743C31CD9D41}"/>
              </a:ext>
            </a:extLst>
          </p:cNvPr>
          <p:cNvGrpSpPr/>
          <p:nvPr/>
        </p:nvGrpSpPr>
        <p:grpSpPr>
          <a:xfrm>
            <a:off x="1487488" y="4670630"/>
            <a:ext cx="9217024" cy="815699"/>
            <a:chOff x="3091899" y="5885994"/>
            <a:chExt cx="8384053" cy="741982"/>
          </a:xfrm>
        </p:grpSpPr>
        <p:pic>
          <p:nvPicPr>
            <p:cNvPr id="10" name="Obraz 7">
              <a:extLst>
                <a:ext uri="{FF2B5EF4-FFF2-40B4-BE49-F238E27FC236}">
                  <a16:creationId xmlns:a16="http://schemas.microsoft.com/office/drawing/2014/main" id="{17D812FA-F012-422D-B09C-96E648326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844" y="5917965"/>
              <a:ext cx="704163" cy="678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9">
              <a:extLst>
                <a:ext uri="{FF2B5EF4-FFF2-40B4-BE49-F238E27FC236}">
                  <a16:creationId xmlns:a16="http://schemas.microsoft.com/office/drawing/2014/main" id="{2E147ACB-DF75-44E6-B96D-012627C0D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257" y="5885994"/>
              <a:ext cx="1312876" cy="741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Obraz 8">
              <a:extLst>
                <a:ext uri="{FF2B5EF4-FFF2-40B4-BE49-F238E27FC236}">
                  <a16:creationId xmlns:a16="http://schemas.microsoft.com/office/drawing/2014/main" id="{C2DC2BFB-58D1-4F92-8696-CB2A24129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872" y="5958031"/>
              <a:ext cx="1404723" cy="66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72D9447D-44CC-4878-97AD-6BBA5BE77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07383" y="5910841"/>
              <a:ext cx="1768569" cy="692290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E3112703-B07E-4471-A413-B536948E8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1899" y="6071016"/>
              <a:ext cx="1404723" cy="486855"/>
            </a:xfrm>
            <a:prstGeom prst="rect">
              <a:avLst/>
            </a:prstGeom>
          </p:spPr>
        </p:pic>
      </p:grpSp>
      <p:pic>
        <p:nvPicPr>
          <p:cNvPr id="15" name="Obraz 14">
            <a:extLst>
              <a:ext uri="{FF2B5EF4-FFF2-40B4-BE49-F238E27FC236}">
                <a16:creationId xmlns:a16="http://schemas.microsoft.com/office/drawing/2014/main" id="{5DF6A092-B5DD-460B-BD11-91C0BA4717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1773" y="5669970"/>
            <a:ext cx="5591944" cy="131038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56A64B91-768E-4755-A882-618EBE37D2D0}"/>
              </a:ext>
            </a:extLst>
          </p:cNvPr>
          <p:cNvSpPr/>
          <p:nvPr/>
        </p:nvSpPr>
        <p:spPr>
          <a:xfrm>
            <a:off x="108596" y="1556792"/>
            <a:ext cx="2823266" cy="1649147"/>
          </a:xfrm>
          <a:prstGeom prst="roundRect">
            <a:avLst>
              <a:gd name="adj" fmla="val 5325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</a:rPr>
              <a:t>Cel programu</a:t>
            </a:r>
          </a:p>
        </p:txBody>
      </p:sp>
      <p:sp>
        <p:nvSpPr>
          <p:cNvPr id="8" name="Prostokąt zaokrąglony 7">
            <a:extLst>
              <a:ext uri="{FF2B5EF4-FFF2-40B4-BE49-F238E27FC236}">
                <a16:creationId xmlns:a16="http://schemas.microsoft.com/office/drawing/2014/main" id="{1B92D279-9B7C-446C-88A5-D88F6C885A00}"/>
              </a:ext>
            </a:extLst>
          </p:cNvPr>
          <p:cNvSpPr/>
          <p:nvPr/>
        </p:nvSpPr>
        <p:spPr>
          <a:xfrm>
            <a:off x="119336" y="3665395"/>
            <a:ext cx="2823266" cy="1545032"/>
          </a:xfrm>
          <a:prstGeom prst="roundRect">
            <a:avLst>
              <a:gd name="adj" fmla="val 5273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</a:rPr>
              <a:t>Forma dofinansowania</a:t>
            </a:r>
          </a:p>
        </p:txBody>
      </p:sp>
      <p:sp>
        <p:nvSpPr>
          <p:cNvPr id="11" name="Prostokąt zaokrąglony 10">
            <a:extLst>
              <a:ext uri="{FF2B5EF4-FFF2-40B4-BE49-F238E27FC236}">
                <a16:creationId xmlns:a16="http://schemas.microsoft.com/office/drawing/2014/main" id="{4F6C9B02-297B-4FF7-8792-74814B46442B}"/>
              </a:ext>
            </a:extLst>
          </p:cNvPr>
          <p:cNvSpPr/>
          <p:nvPr/>
        </p:nvSpPr>
        <p:spPr>
          <a:xfrm>
            <a:off x="3239266" y="1556791"/>
            <a:ext cx="6404834" cy="1649147"/>
          </a:xfrm>
          <a:prstGeom prst="roundRect">
            <a:avLst>
              <a:gd name="adj" fmla="val 6659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Poprawa efektywności energetycznej i zmniejszenie emisji pyłów          i innych zanieczyszczeń do atmosfery z istniejących jednorodzinnych budynków mieszkalnych lub uniknięcie emisji zanieczyszczeń powietrza, pochodzących z nowo budowanych jednorodzinnych budynków mieszkalnych. </a:t>
            </a:r>
          </a:p>
        </p:txBody>
      </p:sp>
      <p:sp>
        <p:nvSpPr>
          <p:cNvPr id="14" name="Prostokąt zaokrąglony 13">
            <a:extLst>
              <a:ext uri="{FF2B5EF4-FFF2-40B4-BE49-F238E27FC236}">
                <a16:creationId xmlns:a16="http://schemas.microsoft.com/office/drawing/2014/main" id="{B6698BA3-A8EC-4430-83F2-CC5A0D566E20}"/>
              </a:ext>
            </a:extLst>
          </p:cNvPr>
          <p:cNvSpPr/>
          <p:nvPr/>
        </p:nvSpPr>
        <p:spPr>
          <a:xfrm>
            <a:off x="3242962" y="3648751"/>
            <a:ext cx="6404834" cy="1545032"/>
          </a:xfrm>
          <a:prstGeom prst="roundRect">
            <a:avLst>
              <a:gd name="adj" fmla="val 5273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Dotacja i /lub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Pożyczka</a:t>
            </a:r>
          </a:p>
        </p:txBody>
      </p:sp>
      <p:sp>
        <p:nvSpPr>
          <p:cNvPr id="9" name="Tytuł 7">
            <a:extLst>
              <a:ext uri="{FF2B5EF4-FFF2-40B4-BE49-F238E27FC236}">
                <a16:creationId xmlns:a16="http://schemas.microsoft.com/office/drawing/2014/main" id="{FBE26B6B-B512-4B23-A336-8DA021A84A1A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Program priorytetowy „Czyste Powietrze”</a:t>
            </a: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F5566AF-4CF2-4C33-AF09-9A1F1AB2D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5636596"/>
            <a:ext cx="5591944" cy="13103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95400" y="404664"/>
            <a:ext cx="5535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kern="0" dirty="0">
                <a:solidFill>
                  <a:schemeClr val="bg1"/>
                </a:solidFill>
                <a:latin typeface="+mn-lt"/>
              </a:rPr>
              <a:t>Program priorytetowy „Czyste Powietrze”</a:t>
            </a:r>
            <a:endParaRPr lang="pl-PL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Prostokąt zaokrąglony 2">
            <a:extLst>
              <a:ext uri="{FF2B5EF4-FFF2-40B4-BE49-F238E27FC236}">
                <a16:creationId xmlns:a16="http://schemas.microsoft.com/office/drawing/2014/main" id="{56A64B91-768E-4755-A882-618EBE37D2D0}"/>
              </a:ext>
            </a:extLst>
          </p:cNvPr>
          <p:cNvSpPr/>
          <p:nvPr/>
        </p:nvSpPr>
        <p:spPr>
          <a:xfrm>
            <a:off x="335360" y="1484785"/>
            <a:ext cx="3240360" cy="3168351"/>
          </a:xfrm>
          <a:prstGeom prst="roundRect">
            <a:avLst>
              <a:gd name="adj" fmla="val 5325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</a:rPr>
              <a:t>Kto może ubiegać się           o wsparcie </a:t>
            </a:r>
          </a:p>
        </p:txBody>
      </p:sp>
      <p:sp>
        <p:nvSpPr>
          <p:cNvPr id="4" name="Prostokąt zaokrąglony 3">
            <a:extLst>
              <a:ext uri="{FF2B5EF4-FFF2-40B4-BE49-F238E27FC236}">
                <a16:creationId xmlns:a16="http://schemas.microsoft.com/office/drawing/2014/main" id="{4F6C9B02-297B-4FF7-8792-74814B46442B}"/>
              </a:ext>
            </a:extLst>
          </p:cNvPr>
          <p:cNvSpPr/>
          <p:nvPr/>
        </p:nvSpPr>
        <p:spPr>
          <a:xfrm>
            <a:off x="4007768" y="1484785"/>
            <a:ext cx="7344816" cy="3168352"/>
          </a:xfrm>
          <a:prstGeom prst="roundRect">
            <a:avLst>
              <a:gd name="adj" fmla="val 6659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Osoby fizyczne będące właścicielami/ współwłaścicielami jednorodzinnego budynku mieszkalnego, lub wydzielonego w budynku jednorodzinnym lokalu z wyodrębnioną księgą wieczystą.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Osoby fizyczne, które uzyskały zgodę na rozpoczęcie budowy jednorodzinnego budynku mieszkalnego zgodnie z obowiązującymi przepisami ustawy z dnia 7 lipca 1994 r. – Prawo budowlane (Dz. U. z 2018 r. poz. 1202, z </a:t>
            </a:r>
            <a:r>
              <a:rPr lang="pl-PL" sz="2000" dirty="0" err="1">
                <a:solidFill>
                  <a:schemeClr val="accent6">
                    <a:lumMod val="75000"/>
                  </a:schemeClr>
                </a:solidFill>
              </a:rPr>
              <a:t>późn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. zm.) i budynek nie został jeszcze przekazany lub zgłoszony do użytkowania.</a:t>
            </a:r>
            <a:endParaRPr lang="pl-PL" sz="20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E53AFB6-FB5E-488F-9929-10C851BB6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5636596"/>
            <a:ext cx="5591944" cy="13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7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5" name="pole tekstowe 26">
            <a:extLst>
              <a:ext uri="{FF2B5EF4-FFF2-40B4-BE49-F238E27FC236}">
                <a16:creationId xmlns:a16="http://schemas.microsoft.com/office/drawing/2014/main" id="{40251CCC-7067-4C98-9F08-996EDF6C9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387" y="6165304"/>
            <a:ext cx="2592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200" b="1" dirty="0">
                <a:latin typeface="+mn-lt"/>
              </a:rPr>
              <a:t>Źródło:</a:t>
            </a:r>
            <a:r>
              <a:rPr lang="pl-PL" altLang="pl-PL" sz="1200" dirty="0">
                <a:latin typeface="+mn-lt"/>
              </a:rPr>
              <a:t> www.nfosigw.gov.pl</a:t>
            </a:r>
          </a:p>
        </p:txBody>
      </p:sp>
      <p:sp>
        <p:nvSpPr>
          <p:cNvPr id="13" name="Tytuł 7">
            <a:extLst>
              <a:ext uri="{FF2B5EF4-FFF2-40B4-BE49-F238E27FC236}">
                <a16:creationId xmlns:a16="http://schemas.microsoft.com/office/drawing/2014/main" id="{A8906F45-7A1D-415E-BEBC-04B3F9E220E4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Program priorytetowy Czyste Powietrze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4A82A17-B08A-485D-8911-98FD9FB4A4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3100" y="3903414"/>
            <a:ext cx="1526748" cy="190526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D9873DC-03D9-4BCC-ABDD-B88C23FDF0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3100" y="1597654"/>
            <a:ext cx="1526748" cy="169174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9F283CA-AF9E-4095-AA27-7BF019B592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2319" y="1597654"/>
            <a:ext cx="1559581" cy="172459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AFD3F98-6420-4DE5-8F37-3E2135602B0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68" y="3903414"/>
            <a:ext cx="2325678" cy="180071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BE01B94-3EB7-4B42-8933-940F858C42E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83" y="1597654"/>
            <a:ext cx="1656184" cy="173947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47BF4F8-01C6-46DE-AFE2-1354942DF84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8275" y="1597654"/>
            <a:ext cx="1527195" cy="1538900"/>
          </a:xfrm>
          <a:prstGeom prst="rect">
            <a:avLst/>
          </a:prstGeom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3903644"/>
            <a:ext cx="1527908" cy="15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6468034-B161-4B96-A9D5-082F3A784C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5678" y="3766732"/>
            <a:ext cx="1527195" cy="1812725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54A81AAC-3A53-48A5-97D8-2D2E84AB3C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0056" y="5636596"/>
            <a:ext cx="5591944" cy="13103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>
            <a:extLst>
              <a:ext uri="{FF2B5EF4-FFF2-40B4-BE49-F238E27FC236}">
                <a16:creationId xmlns:a16="http://schemas.microsoft.com/office/drawing/2014/main" id="{9DA3D185-75B3-41A0-BF18-5463F79BF138}"/>
              </a:ext>
            </a:extLst>
          </p:cNvPr>
          <p:cNvSpPr/>
          <p:nvPr/>
        </p:nvSpPr>
        <p:spPr>
          <a:xfrm>
            <a:off x="623392" y="1340768"/>
            <a:ext cx="11161240" cy="4464496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6">
                    <a:lumMod val="75000"/>
                  </a:schemeClr>
                </a:solidFill>
              </a:rPr>
              <a:t>Okres, w którym mogą być ponoszone koszty kwalifikowane: od 01.01.2018 r. do 30.06.2029 r.</a:t>
            </a:r>
            <a:endParaRPr lang="pl-PL" sz="21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6">
                    <a:lumMod val="75000"/>
                  </a:schemeClr>
                </a:solidFill>
              </a:rPr>
              <a:t>Maksymalne koszty kwalifikowane, od których jest liczona wysokość dotacji – </a:t>
            </a:r>
            <a:r>
              <a:rPr lang="pl-PL" sz="2100" b="1" dirty="0">
                <a:solidFill>
                  <a:schemeClr val="accent6">
                    <a:lumMod val="75000"/>
                  </a:schemeClr>
                </a:solidFill>
              </a:rPr>
              <a:t>53 tys. zł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Minimalna wartość kosztów kwalifikowanych przedsięwzięcia – </a:t>
            </a:r>
            <a:r>
              <a:rPr lang="pl-PL" sz="2100" b="1" dirty="0">
                <a:solidFill>
                  <a:schemeClr val="accent6">
                    <a:lumMod val="75000"/>
                  </a:schemeClr>
                </a:solidFill>
              </a:rPr>
              <a:t>7 tys. zł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Oprocentowanie zmienne pożyczki – nie więcej niż WIBOR </a:t>
            </a:r>
            <a:r>
              <a:rPr lang="pl-PL" sz="2100" u="sng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12M +70 </a:t>
            </a:r>
            <a:r>
              <a:rPr lang="pl-PL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punktów bazowych</a:t>
            </a:r>
            <a:br>
              <a:rPr lang="pl-PL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ale </a:t>
            </a:r>
            <a:r>
              <a:rPr lang="pl-PL" sz="2100" b="1" dirty="0">
                <a:solidFill>
                  <a:schemeClr val="accent6">
                    <a:lumMod val="75000"/>
                  </a:schemeClr>
                </a:solidFill>
              </a:rPr>
              <a:t>nie mniej niż 2% rocznie</a:t>
            </a:r>
            <a:endParaRPr lang="pl-PL" sz="21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Planowany okres spłaty pożyczki: </a:t>
            </a:r>
            <a:r>
              <a:rPr lang="pl-PL" sz="2100" b="1" dirty="0">
                <a:solidFill>
                  <a:schemeClr val="accent6">
                    <a:lumMod val="75000"/>
                  </a:schemeClr>
                </a:solidFill>
              </a:rPr>
              <a:t>do 15 lat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Możliwa karencja (zwłoka) w spłacie: </a:t>
            </a:r>
            <a:r>
              <a:rPr lang="pl-PL" sz="2100" b="1" dirty="0">
                <a:solidFill>
                  <a:schemeClr val="accent6">
                    <a:lumMod val="75000"/>
                  </a:schemeClr>
                </a:solidFill>
              </a:rPr>
              <a:t>nie dłużej niż 12miesięcy </a:t>
            </a:r>
            <a:r>
              <a:rPr lang="pl-PL" sz="2100" b="1" u="sng" dirty="0">
                <a:solidFill>
                  <a:schemeClr val="accent6">
                    <a:lumMod val="75000"/>
                  </a:schemeClr>
                </a:solidFill>
              </a:rPr>
              <a:t>po zakończenia </a:t>
            </a:r>
            <a:r>
              <a:rPr lang="pl-PL" sz="2100" b="1" dirty="0">
                <a:solidFill>
                  <a:schemeClr val="accent6">
                    <a:lumMod val="75000"/>
                  </a:schemeClr>
                </a:solidFill>
              </a:rPr>
              <a:t>realizacji przedsięwzięcia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Udział powierzchni, na której prowadzona jest działalność gospodarcza, w całkowitej ogrzewanej powierzchni budynku, pomniejsza koszt kwalifikowany przedsięwzięcia</a:t>
            </a:r>
            <a:endParaRPr lang="pl-PL" sz="2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9425D965-3018-49EF-9FF2-2B0D37FECAAC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Warunki dofinansowania – aspekty finansowe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3739754-E26A-40B1-9075-AD160D374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5636596"/>
            <a:ext cx="5591944" cy="13103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31145864-3682-41D4-A431-56FE12D8AF21}"/>
              </a:ext>
            </a:extLst>
          </p:cNvPr>
          <p:cNvSpPr/>
          <p:nvPr/>
        </p:nvSpPr>
        <p:spPr>
          <a:xfrm>
            <a:off x="730796" y="1268760"/>
            <a:ext cx="10730408" cy="4464496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Okres realizacji przedsięwzięcia: </a:t>
            </a:r>
            <a:r>
              <a:rPr lang="pl-PL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do 24 miesięcy od daty zawarcia umowy o dofinansowanie, lecz nie później niż do 30.06.2029 r.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Rozpoczęcie przedsięwzięcia : </a:t>
            </a:r>
          </a:p>
          <a:p>
            <a:pPr marL="1065213" lvl="1" indent="-342900">
              <a:spcBef>
                <a:spcPts val="600"/>
              </a:spcBef>
              <a:buFontTx/>
              <a:buChar char="-"/>
              <a:defRPr/>
            </a:pPr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dla wniosków złożonych do 30.06.2019 r.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nie wcześniej niż 12 miesięcy przed dniem złożenia wniosku o dofinansowanie</a:t>
            </a:r>
          </a:p>
          <a:p>
            <a:pPr marL="1065213" lvl="1" indent="-342900">
              <a:spcBef>
                <a:spcPts val="600"/>
              </a:spcBef>
              <a:buFontTx/>
              <a:buChar char="-"/>
              <a:defRPr/>
            </a:pPr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dla wniosków złożonych od  01.07.2019 r.</a:t>
            </a:r>
            <a:r>
              <a:rPr lang="pl-PL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nie wcześniej niż złożenie wniosku o dofinansowanie (z wyłączeniem dokumentacji projektowej i audytu)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Przedsięwzięcie nie może zostać zakończone przed dniem złożenia wniosku</a:t>
            </a:r>
            <a:b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 dofinansowanie; data zakończenia realizacji będzie potwierdzona w ostatnim protokole odbioru podpisanym przez wykonawcę lub w protokole końcowym w przypadku przeprowadzenia  kontroli WFOSiGW. 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A21758FE-4D36-4685-9791-236D3BB256D7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Warunki dofinansowania – czas realizacji inwestycji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40FD121-F3C8-40B4-AEFE-9F0B95410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5636596"/>
            <a:ext cx="5591944" cy="13103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D9FDB10-EBFE-4929-895C-8F359A993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464445"/>
              </p:ext>
            </p:extLst>
          </p:nvPr>
        </p:nvGraphicFramePr>
        <p:xfrm>
          <a:off x="191344" y="1340768"/>
          <a:ext cx="11737304" cy="42726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120027198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85013827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58817681"/>
                    </a:ext>
                  </a:extLst>
                </a:gridCol>
              </a:tblGrid>
              <a:tr h="581304">
                <a:tc rowSpan="2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300" b="1" dirty="0"/>
                        <a:t>Pozwolenie na budowę </a:t>
                      </a:r>
                      <a:br>
                        <a:rPr lang="pl-PL" sz="1300" b="1" dirty="0"/>
                      </a:br>
                      <a:r>
                        <a:rPr lang="pl-PL" sz="1300" b="1" dirty="0"/>
                        <a:t>wydane do 15.12.2002 r.,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300" b="1" dirty="0"/>
                        <a:t>Pozwolenie na budowę </a:t>
                      </a:r>
                      <a:br>
                        <a:rPr lang="pl-PL" sz="1300" b="1" dirty="0"/>
                      </a:br>
                      <a:r>
                        <a:rPr lang="pl-PL" sz="1300" b="1" dirty="0"/>
                        <a:t>wydane po 15.12.2002 r.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5009580"/>
                  </a:ext>
                </a:extLst>
              </a:tr>
              <a:tr h="1017226">
                <a:tc vMerge="1">
                  <a:txBody>
                    <a:bodyPr/>
                    <a:lstStyle/>
                    <a:p>
                      <a:pPr lvl="1" algn="l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>
                          <a:solidFill>
                            <a:schemeClr val="bg1"/>
                          </a:solidFill>
                          <a:latin typeface="+mn-lt"/>
                        </a:rPr>
                        <a:t>źródło ciepła jest stare, niespełniające wymagań programu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>
                          <a:solidFill>
                            <a:schemeClr val="bg1"/>
                          </a:solidFill>
                          <a:latin typeface="+mn-lt"/>
                        </a:rPr>
                        <a:t>źródło ciepła jest nowe, spełniające wymagania programu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>
                          <a:solidFill>
                            <a:schemeClr val="bg1"/>
                          </a:solidFill>
                          <a:latin typeface="+mn-lt"/>
                        </a:rPr>
                        <a:t>źródło ciepła jest stare, niespełniające wymagań programu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>
                          <a:solidFill>
                            <a:schemeClr val="bg1"/>
                          </a:solidFill>
                          <a:latin typeface="+mn-lt"/>
                        </a:rPr>
                        <a:t>źródło ciepła jest nowe, spełniające wymagania programu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494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Wymiana źródła ciepła* na spełniające warunki programu wraz z przyłączami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5253896"/>
                  </a:ext>
                </a:extLst>
              </a:tr>
              <a:tr h="607851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Docieplanie ścian zewnętrznych i wewnętrznych budynku oddzielających pomieszczenia</a:t>
                      </a:r>
                      <a:r>
                        <a:rPr lang="pl-PL" sz="1400" u="none" strike="noStrike" baseline="0" dirty="0">
                          <a:effectLst/>
                          <a:latin typeface="+mj-lt"/>
                        </a:rPr>
                        <a:t> ogrzewane od środowiska zewnętrznego lub pomieszczeń nieogrzewanych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324281"/>
                  </a:ext>
                </a:extLst>
              </a:tr>
              <a:tr h="303964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Wymiana stolarki zewnętrznej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290009"/>
                  </a:ext>
                </a:extLst>
              </a:tr>
              <a:tr h="407271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Montaż lub modernizacja instalacji wewnętrznych centralnego ogrzewania  i ciepłej wody użytkowej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150142"/>
                  </a:ext>
                </a:extLst>
              </a:tr>
              <a:tr h="607851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Zastosowanie instalacji odnawialnych źródeł energii: kolektory słoneczne; mikroinstalacja</a:t>
                      </a:r>
                      <a:r>
                        <a:rPr lang="pl-PL" sz="1400" u="none" strike="noStrike" baseline="0" dirty="0">
                          <a:effectLst/>
                          <a:latin typeface="+mj-lt"/>
                        </a:rPr>
                        <a:t> fotowoltaiczna</a:t>
                      </a:r>
                      <a:br>
                        <a:rPr lang="pl-PL" sz="1400" u="none" strike="noStrike" dirty="0">
                          <a:effectLst/>
                          <a:latin typeface="+mj-lt"/>
                        </a:rPr>
                      </a:br>
                      <a:r>
                        <a:rPr lang="pl-PL" sz="1400" u="sng" strike="noStrike" dirty="0">
                          <a:effectLst/>
                          <a:latin typeface="+mj-lt"/>
                        </a:rPr>
                        <a:t>Uwaga: </a:t>
                      </a:r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dofinansowanie jedynie w formie pożyczki do 100% kosztów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494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Montaż wentylacji mechanicznej z odzyskiem ciepła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C8C305DC-7095-4056-9F9A-DB2FF10CF29E}"/>
              </a:ext>
            </a:extLst>
          </p:cNvPr>
          <p:cNvSpPr txBox="1"/>
          <p:nvPr/>
        </p:nvSpPr>
        <p:spPr>
          <a:xfrm>
            <a:off x="176064" y="5578569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+mn-lt"/>
              </a:rPr>
              <a:t>* wymiana lub montaż indywidualnego źródła ciepła są możliwe gdy podłączenie do sieci ciepłowniczej na danym obszarze nie jest możliwe lub nie jest uzasadnione ekonomicznie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0E9DA063-C771-4B84-AD5C-806127791CD0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Rodzaje przedsięwzięć dla budynków istniejących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46E128E-5C84-4972-AC02-71B8C0099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5547614"/>
            <a:ext cx="5591944" cy="13103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C8C305DC-7095-4056-9F9A-DB2FF10CF29E}"/>
              </a:ext>
            </a:extLst>
          </p:cNvPr>
          <p:cNvSpPr txBox="1"/>
          <p:nvPr/>
        </p:nvSpPr>
        <p:spPr>
          <a:xfrm>
            <a:off x="6060529" y="4714620"/>
            <a:ext cx="60094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+mn-lt"/>
              </a:rPr>
              <a:t>* warunkiem przystąpienia do programu jest spełnianie przez przegrody norm izolacyjności określonych w Warunkach Technicznych obowiązujących od 31.12.2020 r.</a:t>
            </a:r>
            <a:br>
              <a:rPr lang="pl-PL" sz="1100" dirty="0">
                <a:latin typeface="+mn-lt"/>
              </a:rPr>
            </a:br>
            <a:endParaRPr lang="pl-PL" sz="1100" dirty="0">
              <a:latin typeface="+mn-lt"/>
            </a:endParaRPr>
          </a:p>
          <a:p>
            <a:r>
              <a:rPr lang="pl-PL" sz="1100" dirty="0">
                <a:latin typeface="+mn-lt"/>
              </a:rPr>
              <a:t>** wymiana lub montaż indywidualnego źródła ciepła są możliwe, gdy podłączenie do sieci ciepłowniczej na danym obszarze nie jest możliwe lub nie jest uzasadnione ekonomicznie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FB1503A6-540F-4E27-803E-306FE77750DB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861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800" kern="0" dirty="0"/>
              <a:t>Rodzaje przedsięwzięć dla budynków nowo budowanych </a:t>
            </a:r>
            <a:endParaRPr lang="pl-PL" sz="28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0E1DCB8-F6B8-44C2-A988-7B048B9A3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355269"/>
              </p:ext>
            </p:extLst>
          </p:nvPr>
        </p:nvGraphicFramePr>
        <p:xfrm>
          <a:off x="335360" y="1457325"/>
          <a:ext cx="11161240" cy="3119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8838">
                  <a:extLst>
                    <a:ext uri="{9D8B030D-6E8A-4147-A177-3AD203B41FA5}">
                      <a16:colId xmlns:a16="http://schemas.microsoft.com/office/drawing/2014/main" val="877621611"/>
                    </a:ext>
                  </a:extLst>
                </a:gridCol>
                <a:gridCol w="1579845">
                  <a:extLst>
                    <a:ext uri="{9D8B030D-6E8A-4147-A177-3AD203B41FA5}">
                      <a16:colId xmlns:a16="http://schemas.microsoft.com/office/drawing/2014/main" val="402381197"/>
                    </a:ext>
                  </a:extLst>
                </a:gridCol>
                <a:gridCol w="1532557">
                  <a:extLst>
                    <a:ext uri="{9D8B030D-6E8A-4147-A177-3AD203B41FA5}">
                      <a16:colId xmlns:a16="http://schemas.microsoft.com/office/drawing/2014/main" val="3966410368"/>
                    </a:ext>
                  </a:extLst>
                </a:gridCol>
              </a:tblGrid>
              <a:tr h="3838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 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300" b="1" u="none" strike="noStrike" dirty="0">
                          <a:effectLst/>
                        </a:rPr>
                        <a:t>Budynek nowo budowany</a:t>
                      </a:r>
                      <a:endParaRPr lang="pl-PL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580276"/>
                  </a:ext>
                </a:extLst>
              </a:tr>
              <a:tr h="13717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Brak źródła ciepła</a:t>
                      </a:r>
                      <a:endParaRPr lang="pl-PL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Istniejące źródło ciepła spełnia wymagania programu</a:t>
                      </a:r>
                      <a:endParaRPr lang="pl-PL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811706"/>
                  </a:ext>
                </a:extLst>
              </a:tr>
              <a:tr h="27538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u="none" strike="noStrike" dirty="0">
                          <a:effectLst/>
                        </a:rPr>
                        <a:t>Zakup i montaż źródła ciepła** spełniającego warunki programu wraz z przyłączami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286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X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 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433403"/>
                  </a:ext>
                </a:extLst>
              </a:tr>
              <a:tr h="42558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u="none" strike="noStrike" dirty="0">
                          <a:effectLst/>
                        </a:rPr>
                        <a:t>Montaż wentylacji mechanicznej z odzyskiem ciepła</a:t>
                      </a:r>
                      <a:br>
                        <a:rPr lang="pl-PL" sz="1400" u="none" strike="noStrike" dirty="0">
                          <a:effectLst/>
                        </a:rPr>
                      </a:b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286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X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X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848670"/>
                  </a:ext>
                </a:extLst>
              </a:tr>
              <a:tr h="64416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u="none" strike="noStrike" dirty="0">
                          <a:effectLst/>
                        </a:rPr>
                        <a:t>Zastosowanie instalacji odnawialnych źródeł energii: kolektory słoneczne; </a:t>
                      </a:r>
                      <a:r>
                        <a:rPr lang="pl-PL" sz="1400" u="none" strike="noStrike" dirty="0" err="1">
                          <a:effectLst/>
                        </a:rPr>
                        <a:t>mikroinstalacja</a:t>
                      </a:r>
                      <a:r>
                        <a:rPr lang="pl-PL" sz="1400" u="none" strike="noStrike" dirty="0">
                          <a:effectLst/>
                        </a:rPr>
                        <a:t> fotowoltaiczna</a:t>
                      </a:r>
                      <a:br>
                        <a:rPr lang="pl-PL" sz="1400" u="none" strike="noStrike" dirty="0">
                          <a:effectLst/>
                        </a:rPr>
                      </a:br>
                      <a:r>
                        <a:rPr lang="pl-PL" sz="1400" u="none" strike="noStrike" dirty="0">
                          <a:effectLst/>
                        </a:rPr>
                        <a:t>Uwaga: dofinansowanie jedynie w formie pożyczki do 100% kosztów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286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X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X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795422"/>
                  </a:ext>
                </a:extLst>
              </a:tr>
            </a:tbl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37D4AA25-054C-4598-AAA2-3A21FCB18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5636596"/>
            <a:ext cx="5591944" cy="13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3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490E6CD-DB0D-4784-99CF-FC586A0D0558}"/>
              </a:ext>
            </a:extLst>
          </p:cNvPr>
          <p:cNvSpPr txBox="1"/>
          <p:nvPr/>
        </p:nvSpPr>
        <p:spPr>
          <a:xfrm>
            <a:off x="8688290" y="1467496"/>
            <a:ext cx="33123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  <a:tabLst>
                <a:tab pos="342900" algn="l"/>
              </a:tabLst>
              <a:defRPr/>
            </a:pPr>
            <a:endParaRPr lang="pl-PL" sz="1400" dirty="0">
              <a:solidFill>
                <a:schemeClr val="tx1">
                  <a:lumMod val="50000"/>
                </a:schemeClr>
              </a:solidFill>
              <a:latin typeface="+mn-lt"/>
              <a:ea typeface="Times New Roman" pitchFamily="18" charset="0"/>
              <a:cs typeface="Times-Roman" charset="0"/>
            </a:endParaRPr>
          </a:p>
          <a:p>
            <a:pPr marL="342900" indent="-342900">
              <a:buFont typeface="+mj-lt"/>
              <a:buAutoNum type="arabicPeriod"/>
              <a:tabLst>
                <a:tab pos="342900" algn="l"/>
              </a:tabLst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Koszty </a:t>
            </a:r>
            <a:r>
              <a:rPr lang="pl-PL" sz="14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mikroinstalacji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 fotowoltaicznej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i kolektorów słonecznych mogą zostać dofinansowane w 100% wyłącznie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w formie pożyczki.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endParaRPr lang="pl-PL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  <a:tabLst>
                <a:tab pos="342900" algn="l"/>
              </a:tabLst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Intensywność dofinansowania dotacyjnego jest określona na podstawie średniego miesięcznego dochodu na osobę w gospodarstwie domowym wnioskodawcy.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Kwota ta jest określona we wniosku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o dofinansowanie; zmiana kwoty miesięcznego dochodu w trakcie oceny wniosku lub w trakcie realizacji przedsięwzięcia nie wpływa na zmianę intensywności dofinansowania.</a:t>
            </a:r>
            <a:endParaRPr lang="pl-PL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pl-PL" sz="1400" dirty="0">
              <a:latin typeface="+mn-lt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00756A4-90BD-41C6-9900-7D4016E69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808207"/>
              </p:ext>
            </p:extLst>
          </p:nvPr>
        </p:nvGraphicFramePr>
        <p:xfrm>
          <a:off x="191345" y="1340768"/>
          <a:ext cx="8496945" cy="39993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3563">
                  <a:extLst>
                    <a:ext uri="{9D8B030D-6E8A-4147-A177-3AD203B41FA5}">
                      <a16:colId xmlns:a16="http://schemas.microsoft.com/office/drawing/2014/main" val="3290256173"/>
                    </a:ext>
                  </a:extLst>
                </a:gridCol>
                <a:gridCol w="2528017">
                  <a:extLst>
                    <a:ext uri="{9D8B030D-6E8A-4147-A177-3AD203B41FA5}">
                      <a16:colId xmlns:a16="http://schemas.microsoft.com/office/drawing/2014/main" val="994871435"/>
                    </a:ext>
                  </a:extLst>
                </a:gridCol>
                <a:gridCol w="2106681">
                  <a:extLst>
                    <a:ext uri="{9D8B030D-6E8A-4147-A177-3AD203B41FA5}">
                      <a16:colId xmlns:a16="http://schemas.microsoft.com/office/drawing/2014/main" val="73335353"/>
                    </a:ext>
                  </a:extLst>
                </a:gridCol>
                <a:gridCol w="1404454">
                  <a:extLst>
                    <a:ext uri="{9D8B030D-6E8A-4147-A177-3AD203B41FA5}">
                      <a16:colId xmlns:a16="http://schemas.microsoft.com/office/drawing/2014/main" val="3658905346"/>
                    </a:ext>
                  </a:extLst>
                </a:gridCol>
                <a:gridCol w="1334230">
                  <a:extLst>
                    <a:ext uri="{9D8B030D-6E8A-4147-A177-3AD203B41FA5}">
                      <a16:colId xmlns:a16="http://schemas.microsoft.com/office/drawing/2014/main" val="2990836209"/>
                    </a:ext>
                  </a:extLst>
                </a:gridCol>
              </a:tblGrid>
              <a:tr h="497715"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Grupa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Kwota miesięcznego dochodu / osoba w PLN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Dotacja</a:t>
                      </a:r>
                      <a:br>
                        <a:rPr lang="pl-PL" sz="1050" dirty="0">
                          <a:solidFill>
                            <a:schemeClr val="bg1"/>
                          </a:solidFill>
                        </a:rPr>
                      </a:br>
                      <a:br>
                        <a:rPr lang="pl-PL" sz="1050" dirty="0">
                          <a:solidFill>
                            <a:schemeClr val="bg1"/>
                          </a:solidFill>
                        </a:rPr>
                      </a:br>
                      <a:r>
                        <a:rPr lang="pl-PL" sz="900" b="0" dirty="0">
                          <a:solidFill>
                            <a:schemeClr val="bg1"/>
                          </a:solidFill>
                        </a:rPr>
                        <a:t>(procent kosztów kwalifikowanych przewidzianych do wsparcia dotacyjnego)</a:t>
                      </a:r>
                      <a:endParaRPr lang="pl-PL" sz="105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Pożyczka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473771"/>
                  </a:ext>
                </a:extLst>
              </a:tr>
              <a:tr h="63593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uzupełnienie do wartości dotacji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pozostałe koszty kwalifikowane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708478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2746283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601 - 800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20%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27342138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801 - 1 000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30%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0118836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1 001</a:t>
                      </a:r>
                      <a:r>
                        <a:rPr lang="pl-PL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40%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1057223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1 201 - 1 400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50%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55087714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VI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1 401 - 1 600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60%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88387047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VII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powyżej 1 600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70%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95002363"/>
                  </a:ext>
                </a:extLst>
              </a:tr>
            </a:tbl>
          </a:graphicData>
        </a:graphic>
      </p:graphicFrame>
      <p:sp>
        <p:nvSpPr>
          <p:cNvPr id="6" name="Tytuł 7">
            <a:extLst>
              <a:ext uri="{FF2B5EF4-FFF2-40B4-BE49-F238E27FC236}">
                <a16:creationId xmlns:a16="http://schemas.microsoft.com/office/drawing/2014/main" id="{706CEDF9-C957-4410-A643-05EFE85A5334}"/>
              </a:ext>
            </a:extLst>
          </p:cNvPr>
          <p:cNvSpPr txBox="1">
            <a:spLocks/>
          </p:cNvSpPr>
          <p:nvPr/>
        </p:nvSpPr>
        <p:spPr>
          <a:xfrm>
            <a:off x="407368" y="188640"/>
            <a:ext cx="914501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Intensywność dofinansowania dla wnioskodawców, którzy nie mogą  skorzystać z ulgi termomodernizacyjnej  </a:t>
            </a:r>
            <a:endParaRPr lang="pl-PL" sz="2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6C196A3-0113-4A9E-95D9-20D92750F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5636596"/>
            <a:ext cx="5591944" cy="13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76356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10950</TotalTime>
  <Words>1195</Words>
  <Application>Microsoft Office PowerPoint</Application>
  <PresentationFormat>Panoramiczny</PresentationFormat>
  <Paragraphs>281</Paragraphs>
  <Slides>19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mico</dc:creator>
  <cp:lastModifiedBy>Katarzyna Kitlińska</cp:lastModifiedBy>
  <cp:revision>936</cp:revision>
  <cp:lastPrinted>2019-02-26T14:03:53Z</cp:lastPrinted>
  <dcterms:created xsi:type="dcterms:W3CDTF">2010-11-23T15:28:50Z</dcterms:created>
  <dcterms:modified xsi:type="dcterms:W3CDTF">2019-02-26T14:13:49Z</dcterms:modified>
</cp:coreProperties>
</file>