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5"/>
  </p:notesMasterIdLst>
  <p:handoutMasterIdLst>
    <p:handoutMasterId r:id="rId16"/>
  </p:handoutMasterIdLst>
  <p:sldIdLst>
    <p:sldId id="854" r:id="rId3"/>
    <p:sldId id="855" r:id="rId4"/>
    <p:sldId id="880" r:id="rId5"/>
    <p:sldId id="874" r:id="rId6"/>
    <p:sldId id="858" r:id="rId7"/>
    <p:sldId id="859" r:id="rId8"/>
    <p:sldId id="860" r:id="rId9"/>
    <p:sldId id="861" r:id="rId10"/>
    <p:sldId id="862" r:id="rId11"/>
    <p:sldId id="863" r:id="rId12"/>
    <p:sldId id="881" r:id="rId13"/>
    <p:sldId id="872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A38"/>
    <a:srgbClr val="43682A"/>
    <a:srgbClr val="548235"/>
    <a:srgbClr val="90C050"/>
    <a:srgbClr val="C1D6B8"/>
    <a:srgbClr val="5E913B"/>
    <a:srgbClr val="8EC26A"/>
    <a:srgbClr val="7EBA56"/>
    <a:srgbClr val="9BC76F"/>
    <a:srgbClr val="78B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57" autoAdjust="0"/>
    <p:restoredTop sz="86839" autoAdjust="0"/>
  </p:normalViewPr>
  <p:slideViewPr>
    <p:cSldViewPr>
      <p:cViewPr varScale="1">
        <p:scale>
          <a:sx n="66" d="100"/>
          <a:sy n="66" d="100"/>
        </p:scale>
        <p:origin x="2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18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339D9-E3C6-4CAB-B4B5-7408557581C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9F86EA-7ACA-4F86-AB71-574AAED0C873}">
      <dgm:prSet custT="1"/>
      <dgm:spPr>
        <a:solidFill>
          <a:srgbClr val="548232"/>
        </a:solidFill>
        <a:ln>
          <a:solidFill>
            <a:srgbClr val="548232"/>
          </a:solidFill>
        </a:ln>
      </dgm:spPr>
      <dgm:t>
        <a:bodyPr/>
        <a:lstStyle/>
        <a:p>
          <a:r>
            <a:rPr lang="pl-PL" sz="1600" b="1" dirty="0" smtClean="0">
              <a:solidFill>
                <a:srgbClr val="FFFFFF"/>
              </a:solidFill>
            </a:rPr>
            <a:t>1.1.1 Wspieranie wytwarzania i dystrybucji energii z OZE </a:t>
          </a:r>
          <a:endParaRPr lang="pl-PL" sz="1600" b="1" dirty="0">
            <a:solidFill>
              <a:srgbClr val="FFFFFF"/>
            </a:solidFill>
          </a:endParaRPr>
        </a:p>
      </dgm:t>
    </dgm:pt>
    <dgm:pt modelId="{402F61A2-3E96-43B9-BEE7-4BF025E3D22E}" type="parTrans" cxnId="{CEBDF1B3-14B1-4EFD-921C-05A9A1834149}">
      <dgm:prSet/>
      <dgm:spPr/>
      <dgm:t>
        <a:bodyPr/>
        <a:lstStyle/>
        <a:p>
          <a:endParaRPr lang="pl-PL"/>
        </a:p>
      </dgm:t>
    </dgm:pt>
    <dgm:pt modelId="{9199C74D-B79C-48B1-A7C3-8EE973AB8205}" type="sibTrans" cxnId="{CEBDF1B3-14B1-4EFD-921C-05A9A1834149}">
      <dgm:prSet/>
      <dgm:spPr>
        <a:ln w="76200">
          <a:solidFill>
            <a:srgbClr val="548235"/>
          </a:solidFill>
        </a:ln>
      </dgm:spPr>
      <dgm:t>
        <a:bodyPr/>
        <a:lstStyle/>
        <a:p>
          <a:endParaRPr lang="pl-PL"/>
        </a:p>
      </dgm:t>
    </dgm:pt>
    <dgm:pt modelId="{C4F76EC2-CB5F-4899-8259-A314BC1F670A}">
      <dgm:prSet custT="1"/>
      <dgm:spPr>
        <a:solidFill>
          <a:srgbClr val="D5E3CF"/>
        </a:solidFill>
        <a:ln>
          <a:solidFill>
            <a:srgbClr val="548235"/>
          </a:solidFill>
        </a:ln>
      </dgm:spPr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1.2 Efektywność energetyczna w przedsiębiorstwie </a:t>
          </a:r>
          <a:endParaRPr lang="pl-PL" sz="1600" b="1" dirty="0"/>
        </a:p>
      </dgm:t>
    </dgm:pt>
    <dgm:pt modelId="{FBDAD5A7-B413-495D-A75B-5A4EB78D1F34}" type="parTrans" cxnId="{8BE44DE4-46B4-4B82-A509-EDE25AEFDE79}">
      <dgm:prSet/>
      <dgm:spPr/>
      <dgm:t>
        <a:bodyPr/>
        <a:lstStyle/>
        <a:p>
          <a:endParaRPr lang="pl-PL"/>
        </a:p>
      </dgm:t>
    </dgm:pt>
    <dgm:pt modelId="{4BDBF5F1-4383-44D8-8B75-671739D092A7}" type="sibTrans" cxnId="{8BE44DE4-46B4-4B82-A509-EDE25AEFDE79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8AF84C8D-39C6-4585-8EDA-223079366E82}">
      <dgm:prSet custT="1"/>
      <dgm:spPr>
        <a:solidFill>
          <a:srgbClr val="D5E3CF"/>
        </a:solidFill>
        <a:ln>
          <a:solidFill>
            <a:srgbClr val="5F7901"/>
          </a:solidFill>
        </a:ln>
      </dgm:spPr>
      <dgm:t>
        <a:bodyPr/>
        <a:lstStyle/>
        <a:p>
          <a:r>
            <a:rPr lang="pl-PL" altLang="pl-PL" sz="16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1.3.1 Efektywność energetyczna w budynkach użyteczności publicznej</a:t>
          </a:r>
          <a:endParaRPr lang="pl-PL" sz="1600" b="1" dirty="0">
            <a:solidFill>
              <a:schemeClr val="tx1"/>
            </a:solidFill>
          </a:endParaRPr>
        </a:p>
      </dgm:t>
    </dgm:pt>
    <dgm:pt modelId="{63200F43-D2B0-4ACE-9641-5BFBD8FFFDCF}" type="parTrans" cxnId="{6E2E47CE-F96F-40B3-B445-6BE3402D1200}">
      <dgm:prSet/>
      <dgm:spPr/>
      <dgm:t>
        <a:bodyPr/>
        <a:lstStyle/>
        <a:p>
          <a:endParaRPr lang="pl-PL"/>
        </a:p>
      </dgm:t>
    </dgm:pt>
    <dgm:pt modelId="{014D7E67-85F1-4880-8234-88070892EEE7}" type="sibTrans" cxnId="{6E2E47CE-F96F-40B3-B445-6BE3402D1200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22F282D6-253A-4C81-8CE5-DE407481032F}">
      <dgm:prSet custT="1"/>
      <dgm:spPr>
        <a:solidFill>
          <a:srgbClr val="D5E3CF"/>
        </a:solidFill>
        <a:ln>
          <a:solidFill>
            <a:srgbClr val="5F7901"/>
          </a:solidFill>
        </a:ln>
      </dgm:spPr>
      <dgm:t>
        <a:bodyPr/>
        <a:lstStyle/>
        <a:p>
          <a:r>
            <a:rPr lang="pl-PL" altLang="pl-PL" sz="16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1.3.2 Efektywność energetyczna w sektorze mieszkaniowym</a:t>
          </a:r>
          <a:endParaRPr lang="pl-PL" sz="1600" b="1" dirty="0">
            <a:solidFill>
              <a:schemeClr val="tx1"/>
            </a:solidFill>
          </a:endParaRPr>
        </a:p>
      </dgm:t>
    </dgm:pt>
    <dgm:pt modelId="{B6497571-7222-4595-A0B4-225C264308B3}" type="parTrans" cxnId="{A83878D1-3941-44D6-9A67-7D88A7EC3FBB}">
      <dgm:prSet/>
      <dgm:spPr/>
      <dgm:t>
        <a:bodyPr/>
        <a:lstStyle/>
        <a:p>
          <a:endParaRPr lang="pl-PL"/>
        </a:p>
      </dgm:t>
    </dgm:pt>
    <dgm:pt modelId="{83B67C14-8EC6-44E8-B93E-FB19FCEECEEF}" type="sibTrans" cxnId="{A83878D1-3941-44D6-9A67-7D88A7EC3FBB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AD6ABD45-CC01-45CF-AFFE-210B71DEF2D3}">
      <dgm:prSet custT="1"/>
      <dgm:spPr>
        <a:solidFill>
          <a:srgbClr val="D5E3CF"/>
        </a:solidFill>
        <a:ln>
          <a:solidFill>
            <a:srgbClr val="548235"/>
          </a:solidFill>
        </a:ln>
      </dgm:spPr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1.6.2 Sieci ciepłownicze </a:t>
          </a:r>
          <a:br>
            <a:rPr lang="pl-PL" sz="1600" b="1" dirty="0" smtClean="0">
              <a:solidFill>
                <a:schemeClr val="tx1"/>
              </a:solidFill>
            </a:rPr>
          </a:br>
          <a:r>
            <a:rPr lang="pl-PL" sz="1600" b="1" dirty="0" smtClean="0">
              <a:solidFill>
                <a:schemeClr val="tx1"/>
              </a:solidFill>
            </a:rPr>
            <a:t>i chłodnicze dla źródeł wysokosprawnej kogeneracji</a:t>
          </a:r>
        </a:p>
      </dgm:t>
    </dgm:pt>
    <dgm:pt modelId="{66C6CFC2-5AFB-4178-B024-67F2830F4796}" type="parTrans" cxnId="{F964DC75-5D09-4542-8F58-51BD19768F2B}">
      <dgm:prSet/>
      <dgm:spPr/>
      <dgm:t>
        <a:bodyPr/>
        <a:lstStyle/>
        <a:p>
          <a:endParaRPr lang="pl-PL"/>
        </a:p>
      </dgm:t>
    </dgm:pt>
    <dgm:pt modelId="{CCAA6CAE-750B-40B9-9F9B-EE2C5465F598}" type="sibTrans" cxnId="{F964DC75-5D09-4542-8F58-51BD19768F2B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600DF78C-DBD6-4AFA-A811-2A19DD27FEBA}">
      <dgm:prSet custT="1"/>
      <dgm:spPr>
        <a:solidFill>
          <a:srgbClr val="548232"/>
        </a:solidFill>
        <a:ln>
          <a:solidFill>
            <a:srgbClr val="548232"/>
          </a:solidFill>
        </a:ln>
      </dgm:spPr>
      <dgm:t>
        <a:bodyPr/>
        <a:lstStyle/>
        <a:p>
          <a:r>
            <a:rPr lang="pl-PL" sz="1600" b="1" dirty="0" smtClean="0">
              <a:solidFill>
                <a:srgbClr val="FFFFFF"/>
              </a:solidFill>
            </a:rPr>
            <a:t>1.5 Efektywna dystrybucja ciepła i chłodu</a:t>
          </a:r>
          <a:endParaRPr lang="pl-PL" sz="1600" b="1" dirty="0">
            <a:solidFill>
              <a:srgbClr val="FFFFFF"/>
            </a:solidFill>
          </a:endParaRPr>
        </a:p>
      </dgm:t>
    </dgm:pt>
    <dgm:pt modelId="{7E4832F3-9C6F-4594-9C1F-67595961C928}" type="parTrans" cxnId="{EA35121E-9B0F-4C1B-B49E-0CBBFF1E0DC3}">
      <dgm:prSet/>
      <dgm:spPr/>
      <dgm:t>
        <a:bodyPr/>
        <a:lstStyle/>
        <a:p>
          <a:endParaRPr lang="pl-PL"/>
        </a:p>
      </dgm:t>
    </dgm:pt>
    <dgm:pt modelId="{E58CB660-A303-4CDD-A35F-F4F802EE89CF}" type="sibTrans" cxnId="{EA35121E-9B0F-4C1B-B49E-0CBBFF1E0DC3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8397426C-0B64-4427-9D6F-B1E2AE3BE540}">
      <dgm:prSet custT="1"/>
      <dgm:spPr>
        <a:solidFill>
          <a:srgbClr val="548235"/>
        </a:solidFill>
        <a:ln>
          <a:solidFill>
            <a:srgbClr val="548235"/>
          </a:solidFill>
        </a:ln>
      </dgm:spPr>
      <dgm:t>
        <a:bodyPr/>
        <a:lstStyle/>
        <a:p>
          <a:r>
            <a:rPr lang="pl-PL" sz="1600" b="1" dirty="0" smtClean="0">
              <a:solidFill>
                <a:srgbClr val="FFFFFF"/>
              </a:solidFill>
            </a:rPr>
            <a:t>1.6.1 Źródła wysokosprawnej kogeneracji</a:t>
          </a:r>
          <a:endParaRPr lang="pl-PL" sz="1600" b="1" dirty="0">
            <a:solidFill>
              <a:srgbClr val="FFFFFF"/>
            </a:solidFill>
          </a:endParaRPr>
        </a:p>
      </dgm:t>
    </dgm:pt>
    <dgm:pt modelId="{3D6EAA97-2FF9-4288-85D7-EE526E8AE337}" type="parTrans" cxnId="{02484FA5-2C0C-4788-B17D-20DC0B090C8F}">
      <dgm:prSet/>
      <dgm:spPr/>
      <dgm:t>
        <a:bodyPr/>
        <a:lstStyle/>
        <a:p>
          <a:endParaRPr lang="pl-PL"/>
        </a:p>
      </dgm:t>
    </dgm:pt>
    <dgm:pt modelId="{0A290C4C-457F-4961-8505-285B05F3B774}" type="sibTrans" cxnId="{02484FA5-2C0C-4788-B17D-20DC0B090C8F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94402C17-87A9-4884-9E91-649A04D5189A}" type="pres">
      <dgm:prSet presAssocID="{575339D9-E3C6-4CAB-B4B5-7408557581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599F738-D0C2-402B-A4C3-4B8D4EFA3C80}" type="pres">
      <dgm:prSet presAssocID="{C99F86EA-7ACA-4F86-AB71-574AAED0C873}" presName="node" presStyleLbl="node1" presStyleIdx="0" presStyleCnt="7" custScaleX="207679" custScaleY="117518" custRadScaleRad="98237" custRadScaleInc="40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D5F5B1-BBBD-4427-8A5B-6841F2CB804C}" type="pres">
      <dgm:prSet presAssocID="{C99F86EA-7ACA-4F86-AB71-574AAED0C873}" presName="spNode" presStyleCnt="0"/>
      <dgm:spPr/>
    </dgm:pt>
    <dgm:pt modelId="{5870461C-5BA2-43A0-993E-3F588D429C5D}" type="pres">
      <dgm:prSet presAssocID="{9199C74D-B79C-48B1-A7C3-8EE973AB8205}" presName="sibTrans" presStyleLbl="sibTrans1D1" presStyleIdx="0" presStyleCnt="7"/>
      <dgm:spPr/>
      <dgm:t>
        <a:bodyPr/>
        <a:lstStyle/>
        <a:p>
          <a:endParaRPr lang="pl-PL"/>
        </a:p>
      </dgm:t>
    </dgm:pt>
    <dgm:pt modelId="{4B9A0879-4A76-4EAC-9271-957CC730065E}" type="pres">
      <dgm:prSet presAssocID="{C4F76EC2-CB5F-4899-8259-A314BC1F670A}" presName="node" presStyleLbl="node1" presStyleIdx="1" presStyleCnt="7" custScaleX="199494" custScaleY="114936" custRadScaleRad="102897" custRadScaleInc="693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C84F59-8717-49BB-92FC-F75836A527DA}" type="pres">
      <dgm:prSet presAssocID="{C4F76EC2-CB5F-4899-8259-A314BC1F670A}" presName="spNode" presStyleCnt="0"/>
      <dgm:spPr/>
    </dgm:pt>
    <dgm:pt modelId="{B4FBA3DA-FEB3-4A96-B56E-7061113A5613}" type="pres">
      <dgm:prSet presAssocID="{4BDBF5F1-4383-44D8-8B75-671739D092A7}" presName="sibTrans" presStyleLbl="sibTrans1D1" presStyleIdx="1" presStyleCnt="7"/>
      <dgm:spPr/>
      <dgm:t>
        <a:bodyPr/>
        <a:lstStyle/>
        <a:p>
          <a:endParaRPr lang="pl-PL"/>
        </a:p>
      </dgm:t>
    </dgm:pt>
    <dgm:pt modelId="{713B4DFB-C251-4F9C-B570-C8CBD7779B02}" type="pres">
      <dgm:prSet presAssocID="{8AF84C8D-39C6-4585-8EDA-223079366E82}" presName="node" presStyleLbl="node1" presStyleIdx="2" presStyleCnt="7" custScaleX="210268" custScaleY="117386" custRadScaleRad="102243" custRadScaleInc="-399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B2AFA1-EC98-46B8-8D9D-B9D9837AD7BE}" type="pres">
      <dgm:prSet presAssocID="{8AF84C8D-39C6-4585-8EDA-223079366E82}" presName="spNode" presStyleCnt="0"/>
      <dgm:spPr/>
    </dgm:pt>
    <dgm:pt modelId="{E2180261-6C00-4550-9D10-3F6AF7A2159D}" type="pres">
      <dgm:prSet presAssocID="{014D7E67-85F1-4880-8234-88070892EEE7}" presName="sibTrans" presStyleLbl="sibTrans1D1" presStyleIdx="2" presStyleCnt="7"/>
      <dgm:spPr/>
      <dgm:t>
        <a:bodyPr/>
        <a:lstStyle/>
        <a:p>
          <a:endParaRPr lang="pl-PL"/>
        </a:p>
      </dgm:t>
    </dgm:pt>
    <dgm:pt modelId="{F975F5A9-F70A-4BF5-B722-105F9706FB2B}" type="pres">
      <dgm:prSet presAssocID="{22F282D6-253A-4C81-8CE5-DE407481032F}" presName="node" presStyleLbl="node1" presStyleIdx="3" presStyleCnt="7" custScaleX="215369" custScaleY="116881" custRadScaleRad="102273" custRadScaleInc="-1032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DA5CD6-462A-48A9-B446-E7B0EEF62DE9}" type="pres">
      <dgm:prSet presAssocID="{22F282D6-253A-4C81-8CE5-DE407481032F}" presName="spNode" presStyleCnt="0"/>
      <dgm:spPr/>
    </dgm:pt>
    <dgm:pt modelId="{8794F750-38C9-4DBE-81B5-599C3BFEF016}" type="pres">
      <dgm:prSet presAssocID="{83B67C14-8EC6-44E8-B93E-FB19FCEECEEF}" presName="sibTrans" presStyleLbl="sibTrans1D1" presStyleIdx="3" presStyleCnt="7"/>
      <dgm:spPr/>
      <dgm:t>
        <a:bodyPr/>
        <a:lstStyle/>
        <a:p>
          <a:endParaRPr lang="pl-PL"/>
        </a:p>
      </dgm:t>
    </dgm:pt>
    <dgm:pt modelId="{E7C31D3A-4283-4621-BEA3-4CB0EDCF99D2}" type="pres">
      <dgm:prSet presAssocID="{600DF78C-DBD6-4AFA-A811-2A19DD27FEBA}" presName="node" presStyleLbl="node1" presStyleIdx="4" presStyleCnt="7" custScaleX="214688" custScaleY="113652" custRadScaleRad="97058" custRadScaleInc="832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93931A-DFC6-4600-A469-37AEFAFC20F3}" type="pres">
      <dgm:prSet presAssocID="{600DF78C-DBD6-4AFA-A811-2A19DD27FEBA}" presName="spNode" presStyleCnt="0"/>
      <dgm:spPr/>
    </dgm:pt>
    <dgm:pt modelId="{64F2EFF5-82E2-4D76-ACEE-45A9D5EDE84B}" type="pres">
      <dgm:prSet presAssocID="{E58CB660-A303-4CDD-A35F-F4F802EE89CF}" presName="sibTrans" presStyleLbl="sibTrans1D1" presStyleIdx="4" presStyleCnt="7"/>
      <dgm:spPr/>
      <dgm:t>
        <a:bodyPr/>
        <a:lstStyle/>
        <a:p>
          <a:endParaRPr lang="pl-PL"/>
        </a:p>
      </dgm:t>
    </dgm:pt>
    <dgm:pt modelId="{539E44EF-22D4-4438-91CD-1D3314119282}" type="pres">
      <dgm:prSet presAssocID="{8397426C-0B64-4427-9D6F-B1E2AE3BE540}" presName="node" presStyleLbl="node1" presStyleIdx="5" presStyleCnt="7" custScaleX="216221" custScaleY="115601" custRadScaleRad="96056" custRadScaleInc="373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90F5DD-DAA7-4A08-818C-BF08578A8DB2}" type="pres">
      <dgm:prSet presAssocID="{8397426C-0B64-4427-9D6F-B1E2AE3BE540}" presName="spNode" presStyleCnt="0"/>
      <dgm:spPr/>
    </dgm:pt>
    <dgm:pt modelId="{BE98FB1A-7865-4321-8252-846001DB6E99}" type="pres">
      <dgm:prSet presAssocID="{0A290C4C-457F-4961-8505-285B05F3B774}" presName="sibTrans" presStyleLbl="sibTrans1D1" presStyleIdx="5" presStyleCnt="7"/>
      <dgm:spPr/>
      <dgm:t>
        <a:bodyPr/>
        <a:lstStyle/>
        <a:p>
          <a:endParaRPr lang="pl-PL"/>
        </a:p>
      </dgm:t>
    </dgm:pt>
    <dgm:pt modelId="{6C184788-1474-4406-8028-47CB94EE560B}" type="pres">
      <dgm:prSet presAssocID="{AD6ABD45-CC01-45CF-AFFE-210B71DEF2D3}" presName="node" presStyleLbl="node1" presStyleIdx="6" presStyleCnt="7" custScaleX="218248" custScaleY="118875" custRadScaleRad="98548" custRadScaleInc="-618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F7791C-DB03-48CE-89AE-02D4260CDD68}" type="pres">
      <dgm:prSet presAssocID="{AD6ABD45-CC01-45CF-AFFE-210B71DEF2D3}" presName="spNode" presStyleCnt="0"/>
      <dgm:spPr/>
    </dgm:pt>
    <dgm:pt modelId="{C96B8C24-B2E6-4DAE-B424-3758DEF0C18A}" type="pres">
      <dgm:prSet presAssocID="{CCAA6CAE-750B-40B9-9F9B-EE2C5465F598}" presName="sibTrans" presStyleLbl="sibTrans1D1" presStyleIdx="6" presStyleCnt="7"/>
      <dgm:spPr/>
      <dgm:t>
        <a:bodyPr/>
        <a:lstStyle/>
        <a:p>
          <a:endParaRPr lang="pl-PL"/>
        </a:p>
      </dgm:t>
    </dgm:pt>
  </dgm:ptLst>
  <dgm:cxnLst>
    <dgm:cxn modelId="{46C0B9CE-17AE-41B0-ACB7-1C10F73B326B}" type="presOf" srcId="{014D7E67-85F1-4880-8234-88070892EEE7}" destId="{E2180261-6C00-4550-9D10-3F6AF7A2159D}" srcOrd="0" destOrd="0" presId="urn:microsoft.com/office/officeart/2005/8/layout/cycle6"/>
    <dgm:cxn modelId="{80F76E55-2877-4E1B-8CC6-821AD94CD952}" type="presOf" srcId="{C99F86EA-7ACA-4F86-AB71-574AAED0C873}" destId="{B599F738-D0C2-402B-A4C3-4B8D4EFA3C80}" srcOrd="0" destOrd="0" presId="urn:microsoft.com/office/officeart/2005/8/layout/cycle6"/>
    <dgm:cxn modelId="{8BE44DE4-46B4-4B82-A509-EDE25AEFDE79}" srcId="{575339D9-E3C6-4CAB-B4B5-7408557581CA}" destId="{C4F76EC2-CB5F-4899-8259-A314BC1F670A}" srcOrd="1" destOrd="0" parTransId="{FBDAD5A7-B413-495D-A75B-5A4EB78D1F34}" sibTransId="{4BDBF5F1-4383-44D8-8B75-671739D092A7}"/>
    <dgm:cxn modelId="{C9E84860-1547-4801-BC3C-BF25571E41A0}" type="presOf" srcId="{8AF84C8D-39C6-4585-8EDA-223079366E82}" destId="{713B4DFB-C251-4F9C-B570-C8CBD7779B02}" srcOrd="0" destOrd="0" presId="urn:microsoft.com/office/officeart/2005/8/layout/cycle6"/>
    <dgm:cxn modelId="{F63F9B09-EA46-4DF6-A988-475797808D7C}" type="presOf" srcId="{CCAA6CAE-750B-40B9-9F9B-EE2C5465F598}" destId="{C96B8C24-B2E6-4DAE-B424-3758DEF0C18A}" srcOrd="0" destOrd="0" presId="urn:microsoft.com/office/officeart/2005/8/layout/cycle6"/>
    <dgm:cxn modelId="{DB9F7496-1CE5-4879-872A-C732B517BF4C}" type="presOf" srcId="{4BDBF5F1-4383-44D8-8B75-671739D092A7}" destId="{B4FBA3DA-FEB3-4A96-B56E-7061113A5613}" srcOrd="0" destOrd="0" presId="urn:microsoft.com/office/officeart/2005/8/layout/cycle6"/>
    <dgm:cxn modelId="{56CB37FB-B787-495C-B1A5-EE35CB7BB7DB}" type="presOf" srcId="{22F282D6-253A-4C81-8CE5-DE407481032F}" destId="{F975F5A9-F70A-4BF5-B722-105F9706FB2B}" srcOrd="0" destOrd="0" presId="urn:microsoft.com/office/officeart/2005/8/layout/cycle6"/>
    <dgm:cxn modelId="{CEBDF1B3-14B1-4EFD-921C-05A9A1834149}" srcId="{575339D9-E3C6-4CAB-B4B5-7408557581CA}" destId="{C99F86EA-7ACA-4F86-AB71-574AAED0C873}" srcOrd="0" destOrd="0" parTransId="{402F61A2-3E96-43B9-BEE7-4BF025E3D22E}" sibTransId="{9199C74D-B79C-48B1-A7C3-8EE973AB8205}"/>
    <dgm:cxn modelId="{A83878D1-3941-44D6-9A67-7D88A7EC3FBB}" srcId="{575339D9-E3C6-4CAB-B4B5-7408557581CA}" destId="{22F282D6-253A-4C81-8CE5-DE407481032F}" srcOrd="3" destOrd="0" parTransId="{B6497571-7222-4595-A0B4-225C264308B3}" sibTransId="{83B67C14-8EC6-44E8-B93E-FB19FCEECEEF}"/>
    <dgm:cxn modelId="{EA35121E-9B0F-4C1B-B49E-0CBBFF1E0DC3}" srcId="{575339D9-E3C6-4CAB-B4B5-7408557581CA}" destId="{600DF78C-DBD6-4AFA-A811-2A19DD27FEBA}" srcOrd="4" destOrd="0" parTransId="{7E4832F3-9C6F-4594-9C1F-67595961C928}" sibTransId="{E58CB660-A303-4CDD-A35F-F4F802EE89CF}"/>
    <dgm:cxn modelId="{CFA0D145-9916-4982-AE5D-19AE2D8777C7}" type="presOf" srcId="{E58CB660-A303-4CDD-A35F-F4F802EE89CF}" destId="{64F2EFF5-82E2-4D76-ACEE-45A9D5EDE84B}" srcOrd="0" destOrd="0" presId="urn:microsoft.com/office/officeart/2005/8/layout/cycle6"/>
    <dgm:cxn modelId="{6E2E47CE-F96F-40B3-B445-6BE3402D1200}" srcId="{575339D9-E3C6-4CAB-B4B5-7408557581CA}" destId="{8AF84C8D-39C6-4585-8EDA-223079366E82}" srcOrd="2" destOrd="0" parTransId="{63200F43-D2B0-4ACE-9641-5BFBD8FFFDCF}" sibTransId="{014D7E67-85F1-4880-8234-88070892EEE7}"/>
    <dgm:cxn modelId="{0F835D63-2999-46E3-A7F6-908E4B989A45}" type="presOf" srcId="{600DF78C-DBD6-4AFA-A811-2A19DD27FEBA}" destId="{E7C31D3A-4283-4621-BEA3-4CB0EDCF99D2}" srcOrd="0" destOrd="0" presId="urn:microsoft.com/office/officeart/2005/8/layout/cycle6"/>
    <dgm:cxn modelId="{1A749795-99F4-4BF8-86E9-69FAFDBDC922}" type="presOf" srcId="{AD6ABD45-CC01-45CF-AFFE-210B71DEF2D3}" destId="{6C184788-1474-4406-8028-47CB94EE560B}" srcOrd="0" destOrd="0" presId="urn:microsoft.com/office/officeart/2005/8/layout/cycle6"/>
    <dgm:cxn modelId="{F964DC75-5D09-4542-8F58-51BD19768F2B}" srcId="{575339D9-E3C6-4CAB-B4B5-7408557581CA}" destId="{AD6ABD45-CC01-45CF-AFFE-210B71DEF2D3}" srcOrd="6" destOrd="0" parTransId="{66C6CFC2-5AFB-4178-B024-67F2830F4796}" sibTransId="{CCAA6CAE-750B-40B9-9F9B-EE2C5465F598}"/>
    <dgm:cxn modelId="{D1226B5E-3FAC-41FA-8AB2-3B5C1454AA96}" type="presOf" srcId="{C4F76EC2-CB5F-4899-8259-A314BC1F670A}" destId="{4B9A0879-4A76-4EAC-9271-957CC730065E}" srcOrd="0" destOrd="0" presId="urn:microsoft.com/office/officeart/2005/8/layout/cycle6"/>
    <dgm:cxn modelId="{02484FA5-2C0C-4788-B17D-20DC0B090C8F}" srcId="{575339D9-E3C6-4CAB-B4B5-7408557581CA}" destId="{8397426C-0B64-4427-9D6F-B1E2AE3BE540}" srcOrd="5" destOrd="0" parTransId="{3D6EAA97-2FF9-4288-85D7-EE526E8AE337}" sibTransId="{0A290C4C-457F-4961-8505-285B05F3B774}"/>
    <dgm:cxn modelId="{20990C78-26DE-4B61-971F-DC6E26CDE143}" type="presOf" srcId="{8397426C-0B64-4427-9D6F-B1E2AE3BE540}" destId="{539E44EF-22D4-4438-91CD-1D3314119282}" srcOrd="0" destOrd="0" presId="urn:microsoft.com/office/officeart/2005/8/layout/cycle6"/>
    <dgm:cxn modelId="{4AD80CD3-B7CF-49B9-A6E5-A00F79376620}" type="presOf" srcId="{83B67C14-8EC6-44E8-B93E-FB19FCEECEEF}" destId="{8794F750-38C9-4DBE-81B5-599C3BFEF016}" srcOrd="0" destOrd="0" presId="urn:microsoft.com/office/officeart/2005/8/layout/cycle6"/>
    <dgm:cxn modelId="{175ACA31-3182-4162-ADBC-94A5066C68A2}" type="presOf" srcId="{9199C74D-B79C-48B1-A7C3-8EE973AB8205}" destId="{5870461C-5BA2-43A0-993E-3F588D429C5D}" srcOrd="0" destOrd="0" presId="urn:microsoft.com/office/officeart/2005/8/layout/cycle6"/>
    <dgm:cxn modelId="{3EED367D-DB73-4965-8EF1-02D1C68BFB15}" type="presOf" srcId="{0A290C4C-457F-4961-8505-285B05F3B774}" destId="{BE98FB1A-7865-4321-8252-846001DB6E99}" srcOrd="0" destOrd="0" presId="urn:microsoft.com/office/officeart/2005/8/layout/cycle6"/>
    <dgm:cxn modelId="{A835D6E2-EFC6-4676-A78C-E862CD9D3DAD}" type="presOf" srcId="{575339D9-E3C6-4CAB-B4B5-7408557581CA}" destId="{94402C17-87A9-4884-9E91-649A04D5189A}" srcOrd="0" destOrd="0" presId="urn:microsoft.com/office/officeart/2005/8/layout/cycle6"/>
    <dgm:cxn modelId="{16042495-F529-44C9-9399-15A0F54C98F2}" type="presParOf" srcId="{94402C17-87A9-4884-9E91-649A04D5189A}" destId="{B599F738-D0C2-402B-A4C3-4B8D4EFA3C80}" srcOrd="0" destOrd="0" presId="urn:microsoft.com/office/officeart/2005/8/layout/cycle6"/>
    <dgm:cxn modelId="{2897C780-DE45-4334-975C-A4C5FE5C08FE}" type="presParOf" srcId="{94402C17-87A9-4884-9E91-649A04D5189A}" destId="{75D5F5B1-BBBD-4427-8A5B-6841F2CB804C}" srcOrd="1" destOrd="0" presId="urn:microsoft.com/office/officeart/2005/8/layout/cycle6"/>
    <dgm:cxn modelId="{6D5A9978-7CCC-44A0-8C34-A18160536D95}" type="presParOf" srcId="{94402C17-87A9-4884-9E91-649A04D5189A}" destId="{5870461C-5BA2-43A0-993E-3F588D429C5D}" srcOrd="2" destOrd="0" presId="urn:microsoft.com/office/officeart/2005/8/layout/cycle6"/>
    <dgm:cxn modelId="{8F207D8A-6DB1-4FC1-BA66-CD90AFE8689E}" type="presParOf" srcId="{94402C17-87A9-4884-9E91-649A04D5189A}" destId="{4B9A0879-4A76-4EAC-9271-957CC730065E}" srcOrd="3" destOrd="0" presId="urn:microsoft.com/office/officeart/2005/8/layout/cycle6"/>
    <dgm:cxn modelId="{0963F584-7170-4A88-AA68-6572C6970133}" type="presParOf" srcId="{94402C17-87A9-4884-9E91-649A04D5189A}" destId="{BFC84F59-8717-49BB-92FC-F75836A527DA}" srcOrd="4" destOrd="0" presId="urn:microsoft.com/office/officeart/2005/8/layout/cycle6"/>
    <dgm:cxn modelId="{1EE60E17-F70F-46B2-AE67-793D0CF110AB}" type="presParOf" srcId="{94402C17-87A9-4884-9E91-649A04D5189A}" destId="{B4FBA3DA-FEB3-4A96-B56E-7061113A5613}" srcOrd="5" destOrd="0" presId="urn:microsoft.com/office/officeart/2005/8/layout/cycle6"/>
    <dgm:cxn modelId="{B4A66F0E-9AAB-4014-86AE-4856DDB9D10C}" type="presParOf" srcId="{94402C17-87A9-4884-9E91-649A04D5189A}" destId="{713B4DFB-C251-4F9C-B570-C8CBD7779B02}" srcOrd="6" destOrd="0" presId="urn:microsoft.com/office/officeart/2005/8/layout/cycle6"/>
    <dgm:cxn modelId="{674E9E84-AC39-49A2-932F-B885E6BE7865}" type="presParOf" srcId="{94402C17-87A9-4884-9E91-649A04D5189A}" destId="{73B2AFA1-EC98-46B8-8D9D-B9D9837AD7BE}" srcOrd="7" destOrd="0" presId="urn:microsoft.com/office/officeart/2005/8/layout/cycle6"/>
    <dgm:cxn modelId="{BBE97722-8F48-4E9E-AB24-D90D5DA19CB3}" type="presParOf" srcId="{94402C17-87A9-4884-9E91-649A04D5189A}" destId="{E2180261-6C00-4550-9D10-3F6AF7A2159D}" srcOrd="8" destOrd="0" presId="urn:microsoft.com/office/officeart/2005/8/layout/cycle6"/>
    <dgm:cxn modelId="{58C023DB-4C48-4E73-805D-29F6057089F2}" type="presParOf" srcId="{94402C17-87A9-4884-9E91-649A04D5189A}" destId="{F975F5A9-F70A-4BF5-B722-105F9706FB2B}" srcOrd="9" destOrd="0" presId="urn:microsoft.com/office/officeart/2005/8/layout/cycle6"/>
    <dgm:cxn modelId="{44C1ECCB-AA09-4FCE-9E74-9F11AB9A93CE}" type="presParOf" srcId="{94402C17-87A9-4884-9E91-649A04D5189A}" destId="{52DA5CD6-462A-48A9-B446-E7B0EEF62DE9}" srcOrd="10" destOrd="0" presId="urn:microsoft.com/office/officeart/2005/8/layout/cycle6"/>
    <dgm:cxn modelId="{95337DB8-DE5C-426D-99E5-8C46054E9F4D}" type="presParOf" srcId="{94402C17-87A9-4884-9E91-649A04D5189A}" destId="{8794F750-38C9-4DBE-81B5-599C3BFEF016}" srcOrd="11" destOrd="0" presId="urn:microsoft.com/office/officeart/2005/8/layout/cycle6"/>
    <dgm:cxn modelId="{D141473C-DB4E-45C8-AA4D-27F64AEEDB6D}" type="presParOf" srcId="{94402C17-87A9-4884-9E91-649A04D5189A}" destId="{E7C31D3A-4283-4621-BEA3-4CB0EDCF99D2}" srcOrd="12" destOrd="0" presId="urn:microsoft.com/office/officeart/2005/8/layout/cycle6"/>
    <dgm:cxn modelId="{A1714A75-F7AC-4B9F-8BB5-BD0E2F09B9A0}" type="presParOf" srcId="{94402C17-87A9-4884-9E91-649A04D5189A}" destId="{0593931A-DFC6-4600-A469-37AEFAFC20F3}" srcOrd="13" destOrd="0" presId="urn:microsoft.com/office/officeart/2005/8/layout/cycle6"/>
    <dgm:cxn modelId="{6A925FD3-0416-4A45-8E42-51C570EFB662}" type="presParOf" srcId="{94402C17-87A9-4884-9E91-649A04D5189A}" destId="{64F2EFF5-82E2-4D76-ACEE-45A9D5EDE84B}" srcOrd="14" destOrd="0" presId="urn:microsoft.com/office/officeart/2005/8/layout/cycle6"/>
    <dgm:cxn modelId="{79924C14-9659-4EE1-8F29-F8394C4C093F}" type="presParOf" srcId="{94402C17-87A9-4884-9E91-649A04D5189A}" destId="{539E44EF-22D4-4438-91CD-1D3314119282}" srcOrd="15" destOrd="0" presId="urn:microsoft.com/office/officeart/2005/8/layout/cycle6"/>
    <dgm:cxn modelId="{D367BDDC-23D2-4869-AAFE-AFA6C7C324BA}" type="presParOf" srcId="{94402C17-87A9-4884-9E91-649A04D5189A}" destId="{8F90F5DD-DAA7-4A08-818C-BF08578A8DB2}" srcOrd="16" destOrd="0" presId="urn:microsoft.com/office/officeart/2005/8/layout/cycle6"/>
    <dgm:cxn modelId="{3E111CD7-697E-481D-8C32-5E21509D351F}" type="presParOf" srcId="{94402C17-87A9-4884-9E91-649A04D5189A}" destId="{BE98FB1A-7865-4321-8252-846001DB6E99}" srcOrd="17" destOrd="0" presId="urn:microsoft.com/office/officeart/2005/8/layout/cycle6"/>
    <dgm:cxn modelId="{D24268D0-B3F3-45A4-AE79-2C674B90DB0D}" type="presParOf" srcId="{94402C17-87A9-4884-9E91-649A04D5189A}" destId="{6C184788-1474-4406-8028-47CB94EE560B}" srcOrd="18" destOrd="0" presId="urn:microsoft.com/office/officeart/2005/8/layout/cycle6"/>
    <dgm:cxn modelId="{E7CC73AE-33C7-48A7-80AB-7BB87BCECD18}" type="presParOf" srcId="{94402C17-87A9-4884-9E91-649A04D5189A}" destId="{35F7791C-DB03-48CE-89AE-02D4260CDD68}" srcOrd="19" destOrd="0" presId="urn:microsoft.com/office/officeart/2005/8/layout/cycle6"/>
    <dgm:cxn modelId="{14F07BA1-02B4-432B-902C-DF205EC3809F}" type="presParOf" srcId="{94402C17-87A9-4884-9E91-649A04D5189A}" destId="{C96B8C24-B2E6-4DAE-B424-3758DEF0C18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AD29A-15EE-4A86-8E8E-D649C0C5B6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7DA9FA2-7DFD-40CE-B78B-D043DED77833}">
      <dgm:prSet phldrT="[Tekst]" custT="1"/>
      <dgm:spPr>
        <a:solidFill>
          <a:srgbClr val="D5E3CF"/>
        </a:solidFill>
        <a:ln w="9525">
          <a:solidFill>
            <a:srgbClr val="7EA002"/>
          </a:solidFill>
        </a:ln>
      </dgm:spPr>
      <dgm:t>
        <a:bodyPr/>
        <a:lstStyle/>
        <a:p>
          <a:r>
            <a:rPr lang="pl-PL" sz="1600" b="0" dirty="0" smtClean="0">
              <a:solidFill>
                <a:schemeClr val="tx2">
                  <a:lumMod val="75000"/>
                </a:schemeClr>
              </a:solidFill>
            </a:rPr>
            <a:t>	</a:t>
          </a:r>
          <a:r>
            <a:rPr lang="pl-PL" sz="1600" b="1" dirty="0" smtClean="0">
              <a:solidFill>
                <a:schemeClr val="tx2">
                  <a:lumMod val="75000"/>
                </a:schemeClr>
              </a:solidFill>
            </a:rPr>
            <a:t>   </a:t>
          </a:r>
          <a:r>
            <a:rPr lang="pl-PL" sz="1600" b="1" dirty="0" smtClean="0">
              <a:solidFill>
                <a:schemeClr val="tx1"/>
              </a:solidFill>
            </a:rPr>
            <a:t>zmniejszenie zużycia surowców pierwotnych</a:t>
          </a:r>
          <a:endParaRPr lang="pl-PL" sz="1600" b="1" dirty="0">
            <a:solidFill>
              <a:schemeClr val="tx1"/>
            </a:solidFill>
          </a:endParaRPr>
        </a:p>
      </dgm:t>
    </dgm:pt>
    <dgm:pt modelId="{3161939D-8FFD-4CEB-85AD-04BA128450BB}" type="parTrans" cxnId="{47650F10-6A7C-4074-BD37-02930116B496}">
      <dgm:prSet/>
      <dgm:spPr/>
      <dgm:t>
        <a:bodyPr/>
        <a:lstStyle/>
        <a:p>
          <a:endParaRPr lang="pl-PL" sz="1600"/>
        </a:p>
      </dgm:t>
    </dgm:pt>
    <dgm:pt modelId="{91E9FFAC-C326-4F18-83F4-E39EFDE5E21D}" type="sibTrans" cxnId="{47650F10-6A7C-4074-BD37-02930116B496}">
      <dgm:prSet/>
      <dgm:spPr/>
      <dgm:t>
        <a:bodyPr/>
        <a:lstStyle/>
        <a:p>
          <a:endParaRPr lang="pl-PL" sz="1600"/>
        </a:p>
      </dgm:t>
    </dgm:pt>
    <dgm:pt modelId="{B821C312-B489-4798-AD96-E8AEB0BCA2F8}">
      <dgm:prSet custT="1"/>
      <dgm:spPr>
        <a:solidFill>
          <a:srgbClr val="D5E3CF"/>
        </a:solidFill>
        <a:ln w="9525">
          <a:solidFill>
            <a:srgbClr val="92B54B"/>
          </a:solidFill>
        </a:ln>
      </dgm:spPr>
      <dgm:t>
        <a:bodyPr/>
        <a:lstStyle/>
        <a:p>
          <a:r>
            <a:rPr lang="pl-PL" sz="1600" b="1" dirty="0" smtClean="0"/>
            <a:t>   	</a:t>
          </a:r>
          <a:r>
            <a:rPr lang="pl-PL" sz="1600" b="1" dirty="0" smtClean="0">
              <a:solidFill>
                <a:schemeClr val="tx1"/>
              </a:solidFill>
            </a:rPr>
            <a:t>modernizacja / rozbudowa sieci ciepłowniczych</a:t>
          </a:r>
          <a:endParaRPr lang="pl-PL" sz="1600" b="1" dirty="0">
            <a:solidFill>
              <a:schemeClr val="tx1"/>
            </a:solidFill>
          </a:endParaRPr>
        </a:p>
      </dgm:t>
    </dgm:pt>
    <dgm:pt modelId="{193152D0-CEDE-4256-A2A0-2A468E9C83CE}" type="parTrans" cxnId="{CF2630BF-2878-48C0-8E0E-06201F31B7B7}">
      <dgm:prSet/>
      <dgm:spPr/>
      <dgm:t>
        <a:bodyPr/>
        <a:lstStyle/>
        <a:p>
          <a:endParaRPr lang="pl-PL" sz="1600"/>
        </a:p>
      </dgm:t>
    </dgm:pt>
    <dgm:pt modelId="{E081F8FE-C6B7-46AC-A55D-DCFAF4054C91}" type="sibTrans" cxnId="{CF2630BF-2878-48C0-8E0E-06201F31B7B7}">
      <dgm:prSet/>
      <dgm:spPr/>
      <dgm:t>
        <a:bodyPr/>
        <a:lstStyle/>
        <a:p>
          <a:endParaRPr lang="pl-PL" sz="1600"/>
        </a:p>
      </dgm:t>
    </dgm:pt>
    <dgm:pt modelId="{D3077DC1-5E66-4DCC-B8A2-BF66DD2D3573}">
      <dgm:prSet phldrT="[Tekst]" custT="1"/>
      <dgm:spPr>
        <a:solidFill>
          <a:srgbClr val="D5E3CF"/>
        </a:solidFill>
        <a:ln w="9525">
          <a:solidFill>
            <a:srgbClr val="8CAE48"/>
          </a:solidFill>
        </a:ln>
      </dgm:spPr>
      <dgm:t>
        <a:bodyPr/>
        <a:lstStyle/>
        <a:p>
          <a:r>
            <a:rPr lang="pl-PL" sz="1600" dirty="0" smtClean="0">
              <a:solidFill>
                <a:schemeClr val="tx2">
                  <a:lumMod val="75000"/>
                </a:schemeClr>
              </a:solidFill>
            </a:rPr>
            <a:t>	</a:t>
          </a:r>
          <a:r>
            <a:rPr lang="pl-PL" sz="1600" b="1" dirty="0" smtClean="0">
              <a:solidFill>
                <a:schemeClr val="tx1"/>
              </a:solidFill>
            </a:rPr>
            <a:t>ograniczenie emisji szkodliwych substancji do atmosfery</a:t>
          </a:r>
          <a:endParaRPr lang="pl-PL" sz="1600" b="1" dirty="0">
            <a:solidFill>
              <a:schemeClr val="tx1"/>
            </a:solidFill>
          </a:endParaRPr>
        </a:p>
      </dgm:t>
    </dgm:pt>
    <dgm:pt modelId="{A84EF5CB-832B-4E9E-9548-C9AA778FDAAF}" type="sibTrans" cxnId="{20E621B4-8233-4CF8-A945-445422C246B4}">
      <dgm:prSet/>
      <dgm:spPr/>
      <dgm:t>
        <a:bodyPr/>
        <a:lstStyle/>
        <a:p>
          <a:endParaRPr lang="pl-PL" sz="1600"/>
        </a:p>
      </dgm:t>
    </dgm:pt>
    <dgm:pt modelId="{B2C36D44-7ECD-4C40-BCC3-E0B0C46513E0}" type="parTrans" cxnId="{20E621B4-8233-4CF8-A945-445422C246B4}">
      <dgm:prSet/>
      <dgm:spPr/>
      <dgm:t>
        <a:bodyPr/>
        <a:lstStyle/>
        <a:p>
          <a:endParaRPr lang="pl-PL" sz="1600"/>
        </a:p>
      </dgm:t>
    </dgm:pt>
    <dgm:pt modelId="{D084302F-E821-4D84-9A6C-4B66AFA0EFC3}">
      <dgm:prSet custT="1"/>
      <dgm:spPr>
        <a:solidFill>
          <a:srgbClr val="D5E3CF"/>
        </a:solidFill>
        <a:ln w="9525">
          <a:solidFill>
            <a:srgbClr val="8CAE48"/>
          </a:solidFill>
        </a:ln>
      </dgm:spPr>
      <dgm:t>
        <a:bodyPr/>
        <a:lstStyle/>
        <a:p>
          <a:r>
            <a:rPr lang="pl-PL" sz="1600" b="0" u="none" dirty="0" smtClean="0">
              <a:solidFill>
                <a:schemeClr val="tx2">
                  <a:lumMod val="75000"/>
                </a:schemeClr>
              </a:solidFill>
            </a:rPr>
            <a:t>    	</a:t>
          </a:r>
          <a:r>
            <a:rPr lang="pl-PL" sz="1600" b="0" u="none" dirty="0" smtClean="0">
              <a:solidFill>
                <a:schemeClr val="tx1"/>
              </a:solidFill>
            </a:rPr>
            <a:t>   </a:t>
          </a:r>
          <a:r>
            <a:rPr lang="pl-PL" sz="1600" b="1" u="none" dirty="0" smtClean="0">
              <a:solidFill>
                <a:schemeClr val="tx1"/>
              </a:solidFill>
            </a:rPr>
            <a:t>nowe źródła ciepła i energii elektrycznej / kogeneracja</a:t>
          </a:r>
        </a:p>
      </dgm:t>
    </dgm:pt>
    <dgm:pt modelId="{BF587EA4-DFAB-4A32-B8E9-C2C8490F002B}" type="sibTrans" cxnId="{00277467-0B38-41B0-AA44-B4F4C57F91B0}">
      <dgm:prSet/>
      <dgm:spPr/>
      <dgm:t>
        <a:bodyPr/>
        <a:lstStyle/>
        <a:p>
          <a:endParaRPr lang="pl-PL" sz="1600"/>
        </a:p>
      </dgm:t>
    </dgm:pt>
    <dgm:pt modelId="{DF32F44F-A782-4E78-A4FE-2CBC0C54697B}" type="parTrans" cxnId="{00277467-0B38-41B0-AA44-B4F4C57F91B0}">
      <dgm:prSet/>
      <dgm:spPr/>
      <dgm:t>
        <a:bodyPr/>
        <a:lstStyle/>
        <a:p>
          <a:endParaRPr lang="pl-PL" sz="1600"/>
        </a:p>
      </dgm:t>
    </dgm:pt>
    <dgm:pt modelId="{56A2903C-FB8C-4BCB-BEBC-8647C2CA496B}">
      <dgm:prSet custT="1"/>
      <dgm:spPr>
        <a:solidFill>
          <a:srgbClr val="D5E3CF"/>
        </a:solidFill>
        <a:ln w="9525">
          <a:solidFill>
            <a:srgbClr val="8CAE48"/>
          </a:solidFill>
        </a:ln>
      </dgm:spPr>
      <dgm:t>
        <a:bodyPr/>
        <a:lstStyle/>
        <a:p>
          <a:r>
            <a:rPr lang="pl-PL" sz="1600" b="1" dirty="0" smtClean="0"/>
            <a:t>    	</a:t>
          </a:r>
          <a:r>
            <a:rPr lang="pl-PL" sz="1600" b="1" dirty="0" smtClean="0">
              <a:solidFill>
                <a:schemeClr val="tx1"/>
              </a:solidFill>
            </a:rPr>
            <a:t>odnawialne źródła energii</a:t>
          </a:r>
          <a:endParaRPr lang="pl-PL" sz="1600" b="1" dirty="0">
            <a:solidFill>
              <a:schemeClr val="tx1"/>
            </a:solidFill>
          </a:endParaRPr>
        </a:p>
      </dgm:t>
    </dgm:pt>
    <dgm:pt modelId="{891B9F17-292A-45AD-892F-29E9E55B0180}" type="parTrans" cxnId="{C04C750D-4894-4F99-AF79-22AAFDAB6B8D}">
      <dgm:prSet/>
      <dgm:spPr/>
      <dgm:t>
        <a:bodyPr/>
        <a:lstStyle/>
        <a:p>
          <a:endParaRPr lang="pl-PL" sz="1600"/>
        </a:p>
      </dgm:t>
    </dgm:pt>
    <dgm:pt modelId="{446EA312-79FE-440B-A7D2-3A2398BC9E5D}" type="sibTrans" cxnId="{C04C750D-4894-4F99-AF79-22AAFDAB6B8D}">
      <dgm:prSet/>
      <dgm:spPr/>
      <dgm:t>
        <a:bodyPr/>
        <a:lstStyle/>
        <a:p>
          <a:endParaRPr lang="pl-PL" sz="1600"/>
        </a:p>
      </dgm:t>
    </dgm:pt>
    <dgm:pt modelId="{AC40BF97-9EC6-4574-898E-0EFCBE874072}">
      <dgm:prSet custT="1"/>
      <dgm:spPr>
        <a:solidFill>
          <a:srgbClr val="D5E3CF"/>
        </a:solidFill>
        <a:ln w="9525">
          <a:solidFill>
            <a:srgbClr val="8CAE48"/>
          </a:solidFill>
        </a:ln>
      </dgm:spPr>
      <dgm:t>
        <a:bodyPr/>
        <a:lstStyle/>
        <a:p>
          <a:r>
            <a:rPr lang="pl-PL" sz="1600" dirty="0" smtClean="0"/>
            <a:t>	</a:t>
          </a:r>
          <a:r>
            <a:rPr lang="pl-PL" sz="1600" b="1" dirty="0" smtClean="0">
              <a:solidFill>
                <a:schemeClr val="tx1"/>
              </a:solidFill>
            </a:rPr>
            <a:t>energetyczne wykorzystanie zasobów geotermalnych</a:t>
          </a:r>
          <a:r>
            <a:rPr lang="pl-PL" sz="1600" dirty="0" smtClean="0"/>
            <a:t>	</a:t>
          </a:r>
          <a:endParaRPr lang="pl-PL" sz="1600" b="1" dirty="0">
            <a:solidFill>
              <a:schemeClr val="bg1"/>
            </a:solidFill>
          </a:endParaRPr>
        </a:p>
      </dgm:t>
    </dgm:pt>
    <dgm:pt modelId="{36592D26-9EF5-4D8E-831A-5FE8C72AFCF4}" type="parTrans" cxnId="{B67F0C7E-AD67-4AEB-9263-CF5093736AF0}">
      <dgm:prSet/>
      <dgm:spPr/>
      <dgm:t>
        <a:bodyPr/>
        <a:lstStyle/>
        <a:p>
          <a:endParaRPr lang="pl-PL" sz="1600"/>
        </a:p>
      </dgm:t>
    </dgm:pt>
    <dgm:pt modelId="{FD390936-9EDB-4E65-B2FE-D140AA743BF4}" type="sibTrans" cxnId="{B67F0C7E-AD67-4AEB-9263-CF5093736AF0}">
      <dgm:prSet/>
      <dgm:spPr/>
      <dgm:t>
        <a:bodyPr/>
        <a:lstStyle/>
        <a:p>
          <a:endParaRPr lang="pl-PL" sz="1600"/>
        </a:p>
      </dgm:t>
    </dgm:pt>
    <dgm:pt modelId="{FF28DAE7-B2B3-4B0F-8FA7-D5A1486FAB0C}">
      <dgm:prSet/>
      <dgm:spPr/>
      <dgm:t>
        <a:bodyPr/>
        <a:lstStyle/>
        <a:p>
          <a:endParaRPr lang="pl-PL" sz="1600" dirty="0"/>
        </a:p>
      </dgm:t>
    </dgm:pt>
    <dgm:pt modelId="{06BD7D48-8054-49BF-B013-5F862BE00537}" type="parTrans" cxnId="{E2E1AE1D-7819-4441-B4A7-378E035973D5}">
      <dgm:prSet/>
      <dgm:spPr/>
      <dgm:t>
        <a:bodyPr/>
        <a:lstStyle/>
        <a:p>
          <a:endParaRPr lang="pl-PL" sz="1600"/>
        </a:p>
      </dgm:t>
    </dgm:pt>
    <dgm:pt modelId="{37F0D8CE-3365-4D56-8B1F-820841BD688D}" type="sibTrans" cxnId="{E2E1AE1D-7819-4441-B4A7-378E035973D5}">
      <dgm:prSet/>
      <dgm:spPr/>
      <dgm:t>
        <a:bodyPr/>
        <a:lstStyle/>
        <a:p>
          <a:endParaRPr lang="pl-PL" sz="1600"/>
        </a:p>
      </dgm:t>
    </dgm:pt>
    <dgm:pt modelId="{B2B59151-1A7D-47EF-AD93-0344A7C48755}">
      <dgm:prSet phldrT="[Tekst]" custT="1"/>
      <dgm:spPr>
        <a:solidFill>
          <a:srgbClr val="D5E3CF"/>
        </a:solidFill>
        <a:ln w="9525">
          <a:solidFill>
            <a:srgbClr val="8CAE48"/>
          </a:solidFill>
        </a:ln>
      </dgm:spPr>
      <dgm:t>
        <a:bodyPr/>
        <a:lstStyle/>
        <a:p>
          <a:r>
            <a:rPr lang="pl-PL" sz="1600" dirty="0" smtClean="0">
              <a:solidFill>
                <a:schemeClr val="tx2">
                  <a:lumMod val="75000"/>
                </a:schemeClr>
              </a:solidFill>
            </a:rPr>
            <a:t>	</a:t>
          </a:r>
          <a:r>
            <a:rPr lang="pl-PL" sz="1600" b="1" dirty="0" smtClean="0">
              <a:solidFill>
                <a:schemeClr val="tx1"/>
              </a:solidFill>
            </a:rPr>
            <a:t>efektywność energetyczna</a:t>
          </a:r>
          <a:endParaRPr lang="pl-PL" sz="1600" b="1" dirty="0">
            <a:solidFill>
              <a:schemeClr val="tx1"/>
            </a:solidFill>
          </a:endParaRPr>
        </a:p>
      </dgm:t>
    </dgm:pt>
    <dgm:pt modelId="{3DA8EA92-FF49-4EF5-8AE9-A6496B70298A}" type="parTrans" cxnId="{6984FCAE-EA4B-451D-8D69-CBD10F7009BA}">
      <dgm:prSet/>
      <dgm:spPr/>
      <dgm:t>
        <a:bodyPr/>
        <a:lstStyle/>
        <a:p>
          <a:endParaRPr lang="pl-PL"/>
        </a:p>
      </dgm:t>
    </dgm:pt>
    <dgm:pt modelId="{47B8E0C1-CE35-4F9D-824C-9416ED3CAF5B}" type="sibTrans" cxnId="{6984FCAE-EA4B-451D-8D69-CBD10F7009BA}">
      <dgm:prSet/>
      <dgm:spPr/>
      <dgm:t>
        <a:bodyPr/>
        <a:lstStyle/>
        <a:p>
          <a:endParaRPr lang="pl-PL"/>
        </a:p>
      </dgm:t>
    </dgm:pt>
    <dgm:pt modelId="{087B1756-BF3F-4D9E-889E-2AF3B4883110}">
      <dgm:prSet custT="1"/>
      <dgm:spPr>
        <a:solidFill>
          <a:srgbClr val="D5E3CF"/>
        </a:solidFill>
        <a:ln w="9525">
          <a:solidFill>
            <a:srgbClr val="8CAE48"/>
          </a:solidFill>
        </a:ln>
      </dgm:spPr>
      <dgm:t>
        <a:bodyPr/>
        <a:lstStyle/>
        <a:p>
          <a:endParaRPr lang="pl-PL" sz="1600" b="1" dirty="0">
            <a:solidFill>
              <a:schemeClr val="bg1"/>
            </a:solidFill>
          </a:endParaRPr>
        </a:p>
      </dgm:t>
    </dgm:pt>
    <dgm:pt modelId="{12838DE6-C42A-4D25-B97C-439EE260E0FC}" type="parTrans" cxnId="{22BE9C2D-FF11-4835-8A41-52783742652D}">
      <dgm:prSet/>
      <dgm:spPr/>
      <dgm:t>
        <a:bodyPr/>
        <a:lstStyle/>
        <a:p>
          <a:endParaRPr lang="pl-PL"/>
        </a:p>
      </dgm:t>
    </dgm:pt>
    <dgm:pt modelId="{EB26F4E3-38DC-4103-9BED-052ECF1C5D1B}" type="sibTrans" cxnId="{22BE9C2D-FF11-4835-8A41-52783742652D}">
      <dgm:prSet/>
      <dgm:spPr/>
      <dgm:t>
        <a:bodyPr/>
        <a:lstStyle/>
        <a:p>
          <a:endParaRPr lang="pl-PL"/>
        </a:p>
      </dgm:t>
    </dgm:pt>
    <dgm:pt modelId="{B5A02EB7-1517-4D93-ABBC-CBE36C37FF33}" type="pres">
      <dgm:prSet presAssocID="{2C4AD29A-15EE-4A86-8E8E-D649C0C5B6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A2ACAD44-6EC2-4466-8139-5D0FDCF4ED56}" type="pres">
      <dgm:prSet presAssocID="{2C4AD29A-15EE-4A86-8E8E-D649C0C5B688}" presName="Name1" presStyleCnt="0"/>
      <dgm:spPr/>
    </dgm:pt>
    <dgm:pt modelId="{79EED980-BB51-4F90-8E35-6D92C1956553}" type="pres">
      <dgm:prSet presAssocID="{2C4AD29A-15EE-4A86-8E8E-D649C0C5B688}" presName="cycle" presStyleCnt="0"/>
      <dgm:spPr/>
    </dgm:pt>
    <dgm:pt modelId="{1FB72B92-E12A-4FAF-8F0E-8F1CEC096DCE}" type="pres">
      <dgm:prSet presAssocID="{2C4AD29A-15EE-4A86-8E8E-D649C0C5B688}" presName="srcNode" presStyleLbl="node1" presStyleIdx="0" presStyleCnt="7"/>
      <dgm:spPr/>
    </dgm:pt>
    <dgm:pt modelId="{A4C57D04-F49E-485E-9ED2-267EA1ABBF6D}" type="pres">
      <dgm:prSet presAssocID="{2C4AD29A-15EE-4A86-8E8E-D649C0C5B688}" presName="conn" presStyleLbl="parChTrans1D2" presStyleIdx="0" presStyleCnt="1"/>
      <dgm:spPr/>
      <dgm:t>
        <a:bodyPr/>
        <a:lstStyle/>
        <a:p>
          <a:endParaRPr lang="pl-PL"/>
        </a:p>
      </dgm:t>
    </dgm:pt>
    <dgm:pt modelId="{530070BC-2AF8-45F9-9BD6-B97D38E420E5}" type="pres">
      <dgm:prSet presAssocID="{2C4AD29A-15EE-4A86-8E8E-D649C0C5B688}" presName="extraNode" presStyleLbl="node1" presStyleIdx="0" presStyleCnt="7"/>
      <dgm:spPr/>
    </dgm:pt>
    <dgm:pt modelId="{1AB13B6E-C0D5-4D4C-ACA1-B63BBF11AFA5}" type="pres">
      <dgm:prSet presAssocID="{2C4AD29A-15EE-4A86-8E8E-D649C0C5B688}" presName="dstNode" presStyleLbl="node1" presStyleIdx="0" presStyleCnt="7"/>
      <dgm:spPr/>
    </dgm:pt>
    <dgm:pt modelId="{A0C18647-271C-4A0C-9FE5-D0E5AB99009E}" type="pres">
      <dgm:prSet presAssocID="{77DA9FA2-7DFD-40CE-B78B-D043DED77833}" presName="text_1" presStyleLbl="node1" presStyleIdx="0" presStyleCnt="7" custScaleX="1034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1BAA9D-1FB7-4EA3-833D-1EDCE2F23B98}" type="pres">
      <dgm:prSet presAssocID="{77DA9FA2-7DFD-40CE-B78B-D043DED77833}" presName="accent_1" presStyleCnt="0"/>
      <dgm:spPr/>
    </dgm:pt>
    <dgm:pt modelId="{8B93AC3F-B975-4111-8C19-2B818FBF62F0}" type="pres">
      <dgm:prSet presAssocID="{77DA9FA2-7DFD-40CE-B78B-D043DED77833}" presName="accentRepeatNode" presStyleLbl="solidFgAcc1" presStyleIdx="0" presStyleCnt="7"/>
      <dgm:spPr>
        <a:solidFill>
          <a:srgbClr val="548235"/>
        </a:solidFill>
        <a:ln w="9525">
          <a:solidFill>
            <a:srgbClr val="548235"/>
          </a:solidFill>
        </a:ln>
      </dgm:spPr>
      <dgm:t>
        <a:bodyPr/>
        <a:lstStyle/>
        <a:p>
          <a:endParaRPr lang="pl-PL"/>
        </a:p>
      </dgm:t>
    </dgm:pt>
    <dgm:pt modelId="{AAB523CA-2775-4A09-BB2F-B9A26C2834FB}" type="pres">
      <dgm:prSet presAssocID="{D3077DC1-5E66-4DCC-B8A2-BF66DD2D3573}" presName="text_2" presStyleLbl="node1" presStyleIdx="1" presStyleCnt="7" custScaleX="100490" custLinFactNeighborX="1496" custLinFactNeighborY="-35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0AE32F-5DBC-4B32-AD78-A28ED793106E}" type="pres">
      <dgm:prSet presAssocID="{D3077DC1-5E66-4DCC-B8A2-BF66DD2D3573}" presName="accent_2" presStyleCnt="0"/>
      <dgm:spPr/>
    </dgm:pt>
    <dgm:pt modelId="{F9912B68-883C-4198-BD5F-1DF5A43C261F}" type="pres">
      <dgm:prSet presAssocID="{D3077DC1-5E66-4DCC-B8A2-BF66DD2D3573}" presName="accentRepeatNode" presStyleLbl="solidFgAcc1" presStyleIdx="1" presStyleCnt="7"/>
      <dgm:spPr>
        <a:solidFill>
          <a:srgbClr val="548235"/>
        </a:solidFill>
        <a:ln w="9525">
          <a:solidFill>
            <a:srgbClr val="548235"/>
          </a:solidFill>
        </a:ln>
      </dgm:spPr>
      <dgm:t>
        <a:bodyPr/>
        <a:lstStyle/>
        <a:p>
          <a:endParaRPr lang="pl-PL"/>
        </a:p>
      </dgm:t>
    </dgm:pt>
    <dgm:pt modelId="{833EC32A-BCE3-4A1C-AA7C-2F3CFAC6CBE7}" type="pres">
      <dgm:prSet presAssocID="{B2B59151-1A7D-47EF-AD93-0344A7C48755}" presName="text_3" presStyleLbl="node1" presStyleIdx="2" presStyleCnt="7" custScaleX="102466" custLinFactNeighborX="1017" custLinFactNeighborY="54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EA07CE-BA59-4C28-A75C-D4038D2D9159}" type="pres">
      <dgm:prSet presAssocID="{B2B59151-1A7D-47EF-AD93-0344A7C48755}" presName="accent_3" presStyleCnt="0"/>
      <dgm:spPr/>
    </dgm:pt>
    <dgm:pt modelId="{3CC8B8C8-BF4C-43E9-9EC1-4DF9F806B50F}" type="pres">
      <dgm:prSet presAssocID="{B2B59151-1A7D-47EF-AD93-0344A7C48755}" presName="accentRepeatNode" presStyleLbl="solidFgAcc1" presStyleIdx="2" presStyleCnt="7"/>
      <dgm:spPr>
        <a:solidFill>
          <a:srgbClr val="548235"/>
        </a:solidFill>
        <a:ln w="9525">
          <a:solidFill>
            <a:srgbClr val="548235"/>
          </a:solidFill>
        </a:ln>
      </dgm:spPr>
      <dgm:t>
        <a:bodyPr/>
        <a:lstStyle/>
        <a:p>
          <a:endParaRPr lang="pl-PL"/>
        </a:p>
      </dgm:t>
    </dgm:pt>
    <dgm:pt modelId="{F6751594-E686-4F44-A03E-2DD38AFCB548}" type="pres">
      <dgm:prSet presAssocID="{D084302F-E821-4D84-9A6C-4B66AFA0EFC3}" presName="text_4" presStyleLbl="node1" presStyleIdx="3" presStyleCnt="7" custScaleX="105398" custLinFactNeighborX="2737" custLinFactNeighborY="57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DE76F0-99C9-49D7-BE9B-23B9DE1501E5}" type="pres">
      <dgm:prSet presAssocID="{D084302F-E821-4D84-9A6C-4B66AFA0EFC3}" presName="accent_4" presStyleCnt="0"/>
      <dgm:spPr/>
    </dgm:pt>
    <dgm:pt modelId="{79B99050-25CC-4AB2-8F60-9E8B18F696E9}" type="pres">
      <dgm:prSet presAssocID="{D084302F-E821-4D84-9A6C-4B66AFA0EFC3}" presName="accentRepeatNode" presStyleLbl="solidFgAcc1" presStyleIdx="3" presStyleCnt="7"/>
      <dgm:spPr>
        <a:solidFill>
          <a:srgbClr val="548235"/>
        </a:solidFill>
        <a:ln w="9525">
          <a:solidFill>
            <a:srgbClr val="548235"/>
          </a:solidFill>
        </a:ln>
      </dgm:spPr>
      <dgm:t>
        <a:bodyPr/>
        <a:lstStyle/>
        <a:p>
          <a:endParaRPr lang="pl-PL"/>
        </a:p>
      </dgm:t>
    </dgm:pt>
    <dgm:pt modelId="{D5946B72-7EBB-4C49-B702-2097EDF7F30D}" type="pres">
      <dgm:prSet presAssocID="{B821C312-B489-4798-AD96-E8AEB0BCA2F8}" presName="text_5" presStyleLbl="node1" presStyleIdx="4" presStyleCnt="7" custScaleX="104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691772-7E4D-4A30-A695-8450D61FE74C}" type="pres">
      <dgm:prSet presAssocID="{B821C312-B489-4798-AD96-E8AEB0BCA2F8}" presName="accent_5" presStyleCnt="0"/>
      <dgm:spPr/>
    </dgm:pt>
    <dgm:pt modelId="{AD87D930-B21C-4554-8FBB-D31B2FB50E28}" type="pres">
      <dgm:prSet presAssocID="{B821C312-B489-4798-AD96-E8AEB0BCA2F8}" presName="accentRepeatNode" presStyleLbl="solidFgAcc1" presStyleIdx="4" presStyleCnt="7"/>
      <dgm:spPr>
        <a:solidFill>
          <a:srgbClr val="548235"/>
        </a:solidFill>
        <a:ln w="9525">
          <a:solidFill>
            <a:srgbClr val="548235"/>
          </a:solidFill>
        </a:ln>
      </dgm:spPr>
      <dgm:t>
        <a:bodyPr/>
        <a:lstStyle/>
        <a:p>
          <a:endParaRPr lang="pl-PL"/>
        </a:p>
      </dgm:t>
    </dgm:pt>
    <dgm:pt modelId="{3A6DA973-49C3-41BE-AD89-39000A6D6EF9}" type="pres">
      <dgm:prSet presAssocID="{56A2903C-FB8C-4BCB-BEBC-8647C2CA496B}" presName="text_6" presStyleLbl="node1" presStyleIdx="5" presStyleCnt="7" custScaleX="1040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E511FB-D650-464C-93AC-7A0BE812A2CA}" type="pres">
      <dgm:prSet presAssocID="{56A2903C-FB8C-4BCB-BEBC-8647C2CA496B}" presName="accent_6" presStyleCnt="0"/>
      <dgm:spPr/>
    </dgm:pt>
    <dgm:pt modelId="{AC926128-A2D8-4367-B8CE-0A1D900A8EDD}" type="pres">
      <dgm:prSet presAssocID="{56A2903C-FB8C-4BCB-BEBC-8647C2CA496B}" presName="accentRepeatNode" presStyleLbl="solidFgAcc1" presStyleIdx="5" presStyleCnt="7"/>
      <dgm:spPr>
        <a:solidFill>
          <a:srgbClr val="548235"/>
        </a:solidFill>
        <a:ln w="9525">
          <a:solidFill>
            <a:srgbClr val="548235"/>
          </a:solidFill>
        </a:ln>
      </dgm:spPr>
      <dgm:t>
        <a:bodyPr/>
        <a:lstStyle/>
        <a:p>
          <a:endParaRPr lang="pl-PL"/>
        </a:p>
      </dgm:t>
    </dgm:pt>
    <dgm:pt modelId="{4B546E9D-64BD-4FA9-8CE9-DD09EBB18FB2}" type="pres">
      <dgm:prSet presAssocID="{AC40BF97-9EC6-4574-898E-0EFCBE874072}" presName="text_7" presStyleLbl="node1" presStyleIdx="6" presStyleCnt="7" custScaleX="102603" custLinFactNeighborX="575" custLinFactNeighborY="2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EF9543-7479-41AD-9DC0-4381CA79F4FF}" type="pres">
      <dgm:prSet presAssocID="{AC40BF97-9EC6-4574-898E-0EFCBE874072}" presName="accent_7" presStyleCnt="0"/>
      <dgm:spPr/>
    </dgm:pt>
    <dgm:pt modelId="{242C1665-87E0-47FB-A0BF-C05A28E30896}" type="pres">
      <dgm:prSet presAssocID="{AC40BF97-9EC6-4574-898E-0EFCBE874072}" presName="accentRepeatNode" presStyleLbl="solidFgAcc1" presStyleIdx="6" presStyleCnt="7"/>
      <dgm:spPr>
        <a:solidFill>
          <a:srgbClr val="548235"/>
        </a:solidFill>
        <a:ln w="9525">
          <a:solidFill>
            <a:srgbClr val="548235"/>
          </a:solidFill>
        </a:ln>
      </dgm:spPr>
      <dgm:t>
        <a:bodyPr/>
        <a:lstStyle/>
        <a:p>
          <a:endParaRPr lang="pl-PL"/>
        </a:p>
      </dgm:t>
    </dgm:pt>
  </dgm:ptLst>
  <dgm:cxnLst>
    <dgm:cxn modelId="{B67F0C7E-AD67-4AEB-9263-CF5093736AF0}" srcId="{2C4AD29A-15EE-4A86-8E8E-D649C0C5B688}" destId="{AC40BF97-9EC6-4574-898E-0EFCBE874072}" srcOrd="6" destOrd="0" parTransId="{36592D26-9EF5-4D8E-831A-5FE8C72AFCF4}" sibTransId="{FD390936-9EDB-4E65-B2FE-D140AA743BF4}"/>
    <dgm:cxn modelId="{C04C750D-4894-4F99-AF79-22AAFDAB6B8D}" srcId="{2C4AD29A-15EE-4A86-8E8E-D649C0C5B688}" destId="{56A2903C-FB8C-4BCB-BEBC-8647C2CA496B}" srcOrd="5" destOrd="0" parTransId="{891B9F17-292A-45AD-892F-29E9E55B0180}" sibTransId="{446EA312-79FE-440B-A7D2-3A2398BC9E5D}"/>
    <dgm:cxn modelId="{F01ECCE6-6908-4C6D-8966-F02979941CAC}" type="presOf" srcId="{D3077DC1-5E66-4DCC-B8A2-BF66DD2D3573}" destId="{AAB523CA-2775-4A09-BB2F-B9A26C2834FB}" srcOrd="0" destOrd="0" presId="urn:microsoft.com/office/officeart/2008/layout/VerticalCurvedList"/>
    <dgm:cxn modelId="{9B5C434F-3289-4C0B-852C-E02FDACA7B69}" type="presOf" srcId="{AC40BF97-9EC6-4574-898E-0EFCBE874072}" destId="{4B546E9D-64BD-4FA9-8CE9-DD09EBB18FB2}" srcOrd="0" destOrd="0" presId="urn:microsoft.com/office/officeart/2008/layout/VerticalCurvedList"/>
    <dgm:cxn modelId="{78FED5FB-7497-4D3F-8744-390573139A16}" type="presOf" srcId="{77DA9FA2-7DFD-40CE-B78B-D043DED77833}" destId="{A0C18647-271C-4A0C-9FE5-D0E5AB99009E}" srcOrd="0" destOrd="0" presId="urn:microsoft.com/office/officeart/2008/layout/VerticalCurvedList"/>
    <dgm:cxn modelId="{00277467-0B38-41B0-AA44-B4F4C57F91B0}" srcId="{2C4AD29A-15EE-4A86-8E8E-D649C0C5B688}" destId="{D084302F-E821-4D84-9A6C-4B66AFA0EFC3}" srcOrd="3" destOrd="0" parTransId="{DF32F44F-A782-4E78-A4FE-2CBC0C54697B}" sibTransId="{BF587EA4-DFAB-4A32-B8E9-C2C8490F002B}"/>
    <dgm:cxn modelId="{20E621B4-8233-4CF8-A945-445422C246B4}" srcId="{2C4AD29A-15EE-4A86-8E8E-D649C0C5B688}" destId="{D3077DC1-5E66-4DCC-B8A2-BF66DD2D3573}" srcOrd="1" destOrd="0" parTransId="{B2C36D44-7ECD-4C40-BCC3-E0B0C46513E0}" sibTransId="{A84EF5CB-832B-4E9E-9548-C9AA778FDAAF}"/>
    <dgm:cxn modelId="{7A0F7558-70CA-4478-B4F8-48A4DD7BE1F3}" type="presOf" srcId="{B2B59151-1A7D-47EF-AD93-0344A7C48755}" destId="{833EC32A-BCE3-4A1C-AA7C-2F3CFAC6CBE7}" srcOrd="0" destOrd="0" presId="urn:microsoft.com/office/officeart/2008/layout/VerticalCurvedList"/>
    <dgm:cxn modelId="{6984FCAE-EA4B-451D-8D69-CBD10F7009BA}" srcId="{2C4AD29A-15EE-4A86-8E8E-D649C0C5B688}" destId="{B2B59151-1A7D-47EF-AD93-0344A7C48755}" srcOrd="2" destOrd="0" parTransId="{3DA8EA92-FF49-4EF5-8AE9-A6496B70298A}" sibTransId="{47B8E0C1-CE35-4F9D-824C-9416ED3CAF5B}"/>
    <dgm:cxn modelId="{CF2630BF-2878-48C0-8E0E-06201F31B7B7}" srcId="{2C4AD29A-15EE-4A86-8E8E-D649C0C5B688}" destId="{B821C312-B489-4798-AD96-E8AEB0BCA2F8}" srcOrd="4" destOrd="0" parTransId="{193152D0-CEDE-4256-A2A0-2A468E9C83CE}" sibTransId="{E081F8FE-C6B7-46AC-A55D-DCFAF4054C91}"/>
    <dgm:cxn modelId="{B1C44657-2994-48DD-BEE5-9345A9D52394}" type="presOf" srcId="{2C4AD29A-15EE-4A86-8E8E-D649C0C5B688}" destId="{B5A02EB7-1517-4D93-ABBC-CBE36C37FF33}" srcOrd="0" destOrd="0" presId="urn:microsoft.com/office/officeart/2008/layout/VerticalCurvedList"/>
    <dgm:cxn modelId="{7F38483C-CB18-4C20-ADAC-4613FB039329}" type="presOf" srcId="{91E9FFAC-C326-4F18-83F4-E39EFDE5E21D}" destId="{A4C57D04-F49E-485E-9ED2-267EA1ABBF6D}" srcOrd="0" destOrd="0" presId="urn:microsoft.com/office/officeart/2008/layout/VerticalCurvedList"/>
    <dgm:cxn modelId="{47650F10-6A7C-4074-BD37-02930116B496}" srcId="{2C4AD29A-15EE-4A86-8E8E-D649C0C5B688}" destId="{77DA9FA2-7DFD-40CE-B78B-D043DED77833}" srcOrd="0" destOrd="0" parTransId="{3161939D-8FFD-4CEB-85AD-04BA128450BB}" sibTransId="{91E9FFAC-C326-4F18-83F4-E39EFDE5E21D}"/>
    <dgm:cxn modelId="{0D7217EA-5DF3-45F6-AAD9-C08A3B6820E9}" type="presOf" srcId="{D084302F-E821-4D84-9A6C-4B66AFA0EFC3}" destId="{F6751594-E686-4F44-A03E-2DD38AFCB548}" srcOrd="0" destOrd="0" presId="urn:microsoft.com/office/officeart/2008/layout/VerticalCurvedList"/>
    <dgm:cxn modelId="{22BE9C2D-FF11-4835-8A41-52783742652D}" srcId="{2C4AD29A-15EE-4A86-8E8E-D649C0C5B688}" destId="{087B1756-BF3F-4D9E-889E-2AF3B4883110}" srcOrd="7" destOrd="0" parTransId="{12838DE6-C42A-4D25-B97C-439EE260E0FC}" sibTransId="{EB26F4E3-38DC-4103-9BED-052ECF1C5D1B}"/>
    <dgm:cxn modelId="{E2E1AE1D-7819-4441-B4A7-378E035973D5}" srcId="{2C4AD29A-15EE-4A86-8E8E-D649C0C5B688}" destId="{FF28DAE7-B2B3-4B0F-8FA7-D5A1486FAB0C}" srcOrd="8" destOrd="0" parTransId="{06BD7D48-8054-49BF-B013-5F862BE00537}" sibTransId="{37F0D8CE-3365-4D56-8B1F-820841BD688D}"/>
    <dgm:cxn modelId="{13080810-CDEB-4BB3-A4EE-DEC6D8DA3F8A}" type="presOf" srcId="{B821C312-B489-4798-AD96-E8AEB0BCA2F8}" destId="{D5946B72-7EBB-4C49-B702-2097EDF7F30D}" srcOrd="0" destOrd="0" presId="urn:microsoft.com/office/officeart/2008/layout/VerticalCurvedList"/>
    <dgm:cxn modelId="{9309771D-C21B-4A15-B352-9A9072AD0007}" type="presOf" srcId="{56A2903C-FB8C-4BCB-BEBC-8647C2CA496B}" destId="{3A6DA973-49C3-41BE-AD89-39000A6D6EF9}" srcOrd="0" destOrd="0" presId="urn:microsoft.com/office/officeart/2008/layout/VerticalCurvedList"/>
    <dgm:cxn modelId="{B6C91223-1841-4D0E-853F-9B03C4FF2463}" type="presParOf" srcId="{B5A02EB7-1517-4D93-ABBC-CBE36C37FF33}" destId="{A2ACAD44-6EC2-4466-8139-5D0FDCF4ED56}" srcOrd="0" destOrd="0" presId="urn:microsoft.com/office/officeart/2008/layout/VerticalCurvedList"/>
    <dgm:cxn modelId="{8CE95136-6CF1-408E-80C4-2965CF99D57A}" type="presParOf" srcId="{A2ACAD44-6EC2-4466-8139-5D0FDCF4ED56}" destId="{79EED980-BB51-4F90-8E35-6D92C1956553}" srcOrd="0" destOrd="0" presId="urn:microsoft.com/office/officeart/2008/layout/VerticalCurvedList"/>
    <dgm:cxn modelId="{29AE7826-DD25-4884-8553-1A1DB8CD2CD4}" type="presParOf" srcId="{79EED980-BB51-4F90-8E35-6D92C1956553}" destId="{1FB72B92-E12A-4FAF-8F0E-8F1CEC096DCE}" srcOrd="0" destOrd="0" presId="urn:microsoft.com/office/officeart/2008/layout/VerticalCurvedList"/>
    <dgm:cxn modelId="{DC90B9F8-2A79-4126-972C-0A725C465467}" type="presParOf" srcId="{79EED980-BB51-4F90-8E35-6D92C1956553}" destId="{A4C57D04-F49E-485E-9ED2-267EA1ABBF6D}" srcOrd="1" destOrd="0" presId="urn:microsoft.com/office/officeart/2008/layout/VerticalCurvedList"/>
    <dgm:cxn modelId="{D080312D-A4A7-4936-B93C-CA89B09E7B25}" type="presParOf" srcId="{79EED980-BB51-4F90-8E35-6D92C1956553}" destId="{530070BC-2AF8-45F9-9BD6-B97D38E420E5}" srcOrd="2" destOrd="0" presId="urn:microsoft.com/office/officeart/2008/layout/VerticalCurvedList"/>
    <dgm:cxn modelId="{F34CDF63-0FAB-4E60-8C8E-D2545917EFA4}" type="presParOf" srcId="{79EED980-BB51-4F90-8E35-6D92C1956553}" destId="{1AB13B6E-C0D5-4D4C-ACA1-B63BBF11AFA5}" srcOrd="3" destOrd="0" presId="urn:microsoft.com/office/officeart/2008/layout/VerticalCurvedList"/>
    <dgm:cxn modelId="{047D77FA-FE94-4304-BD85-D12D7FF7CC35}" type="presParOf" srcId="{A2ACAD44-6EC2-4466-8139-5D0FDCF4ED56}" destId="{A0C18647-271C-4A0C-9FE5-D0E5AB99009E}" srcOrd="1" destOrd="0" presId="urn:microsoft.com/office/officeart/2008/layout/VerticalCurvedList"/>
    <dgm:cxn modelId="{0EEFD22F-F346-4FD2-BB36-8648E024A1DA}" type="presParOf" srcId="{A2ACAD44-6EC2-4466-8139-5D0FDCF4ED56}" destId="{D21BAA9D-1FB7-4EA3-833D-1EDCE2F23B98}" srcOrd="2" destOrd="0" presId="urn:microsoft.com/office/officeart/2008/layout/VerticalCurvedList"/>
    <dgm:cxn modelId="{B525F217-E08C-41EB-8C95-7A90478D0623}" type="presParOf" srcId="{D21BAA9D-1FB7-4EA3-833D-1EDCE2F23B98}" destId="{8B93AC3F-B975-4111-8C19-2B818FBF62F0}" srcOrd="0" destOrd="0" presId="urn:microsoft.com/office/officeart/2008/layout/VerticalCurvedList"/>
    <dgm:cxn modelId="{6FB6CAD7-429F-48C6-9408-FC15E6FBC24F}" type="presParOf" srcId="{A2ACAD44-6EC2-4466-8139-5D0FDCF4ED56}" destId="{AAB523CA-2775-4A09-BB2F-B9A26C2834FB}" srcOrd="3" destOrd="0" presId="urn:microsoft.com/office/officeart/2008/layout/VerticalCurvedList"/>
    <dgm:cxn modelId="{AE5A5002-B7DA-4371-8ADA-10507D65EB76}" type="presParOf" srcId="{A2ACAD44-6EC2-4466-8139-5D0FDCF4ED56}" destId="{6B0AE32F-5DBC-4B32-AD78-A28ED793106E}" srcOrd="4" destOrd="0" presId="urn:microsoft.com/office/officeart/2008/layout/VerticalCurvedList"/>
    <dgm:cxn modelId="{815884DB-3B35-41DC-8E84-700945647BDA}" type="presParOf" srcId="{6B0AE32F-5DBC-4B32-AD78-A28ED793106E}" destId="{F9912B68-883C-4198-BD5F-1DF5A43C261F}" srcOrd="0" destOrd="0" presId="urn:microsoft.com/office/officeart/2008/layout/VerticalCurvedList"/>
    <dgm:cxn modelId="{EFB5E77F-E97A-472E-BF49-154CE3D5E5D2}" type="presParOf" srcId="{A2ACAD44-6EC2-4466-8139-5D0FDCF4ED56}" destId="{833EC32A-BCE3-4A1C-AA7C-2F3CFAC6CBE7}" srcOrd="5" destOrd="0" presId="urn:microsoft.com/office/officeart/2008/layout/VerticalCurvedList"/>
    <dgm:cxn modelId="{6492C580-8823-4EA7-AE30-F1AF98A0DAEC}" type="presParOf" srcId="{A2ACAD44-6EC2-4466-8139-5D0FDCF4ED56}" destId="{B4EA07CE-BA59-4C28-A75C-D4038D2D9159}" srcOrd="6" destOrd="0" presId="urn:microsoft.com/office/officeart/2008/layout/VerticalCurvedList"/>
    <dgm:cxn modelId="{0096AB38-D011-44F9-BEAE-460102446722}" type="presParOf" srcId="{B4EA07CE-BA59-4C28-A75C-D4038D2D9159}" destId="{3CC8B8C8-BF4C-43E9-9EC1-4DF9F806B50F}" srcOrd="0" destOrd="0" presId="urn:microsoft.com/office/officeart/2008/layout/VerticalCurvedList"/>
    <dgm:cxn modelId="{F37389AB-B4F6-47D2-8D6E-8D62F30E0E75}" type="presParOf" srcId="{A2ACAD44-6EC2-4466-8139-5D0FDCF4ED56}" destId="{F6751594-E686-4F44-A03E-2DD38AFCB548}" srcOrd="7" destOrd="0" presId="urn:microsoft.com/office/officeart/2008/layout/VerticalCurvedList"/>
    <dgm:cxn modelId="{9655C03C-3F1C-471E-85A2-2814FD34FB3E}" type="presParOf" srcId="{A2ACAD44-6EC2-4466-8139-5D0FDCF4ED56}" destId="{D5DE76F0-99C9-49D7-BE9B-23B9DE1501E5}" srcOrd="8" destOrd="0" presId="urn:microsoft.com/office/officeart/2008/layout/VerticalCurvedList"/>
    <dgm:cxn modelId="{5D75694F-940A-42C7-BE6F-498C07F39039}" type="presParOf" srcId="{D5DE76F0-99C9-49D7-BE9B-23B9DE1501E5}" destId="{79B99050-25CC-4AB2-8F60-9E8B18F696E9}" srcOrd="0" destOrd="0" presId="urn:microsoft.com/office/officeart/2008/layout/VerticalCurvedList"/>
    <dgm:cxn modelId="{D8D930E6-749D-49D1-9AF5-D6E59A20513C}" type="presParOf" srcId="{A2ACAD44-6EC2-4466-8139-5D0FDCF4ED56}" destId="{D5946B72-7EBB-4C49-B702-2097EDF7F30D}" srcOrd="9" destOrd="0" presId="urn:microsoft.com/office/officeart/2008/layout/VerticalCurvedList"/>
    <dgm:cxn modelId="{8241C0DE-A55B-4BF8-9834-BD5B46ADE649}" type="presParOf" srcId="{A2ACAD44-6EC2-4466-8139-5D0FDCF4ED56}" destId="{CB691772-7E4D-4A30-A695-8450D61FE74C}" srcOrd="10" destOrd="0" presId="urn:microsoft.com/office/officeart/2008/layout/VerticalCurvedList"/>
    <dgm:cxn modelId="{23746E10-B9AF-4B6F-9C20-9DE421330556}" type="presParOf" srcId="{CB691772-7E4D-4A30-A695-8450D61FE74C}" destId="{AD87D930-B21C-4554-8FBB-D31B2FB50E28}" srcOrd="0" destOrd="0" presId="urn:microsoft.com/office/officeart/2008/layout/VerticalCurvedList"/>
    <dgm:cxn modelId="{E479CEF8-5A87-498B-9B81-3E714E3EA3B0}" type="presParOf" srcId="{A2ACAD44-6EC2-4466-8139-5D0FDCF4ED56}" destId="{3A6DA973-49C3-41BE-AD89-39000A6D6EF9}" srcOrd="11" destOrd="0" presId="urn:microsoft.com/office/officeart/2008/layout/VerticalCurvedList"/>
    <dgm:cxn modelId="{B5903A38-DAF2-4FFD-9CD6-30539CE73251}" type="presParOf" srcId="{A2ACAD44-6EC2-4466-8139-5D0FDCF4ED56}" destId="{44E511FB-D650-464C-93AC-7A0BE812A2CA}" srcOrd="12" destOrd="0" presId="urn:microsoft.com/office/officeart/2008/layout/VerticalCurvedList"/>
    <dgm:cxn modelId="{82C431C8-3824-4C52-9079-673F795917B0}" type="presParOf" srcId="{44E511FB-D650-464C-93AC-7A0BE812A2CA}" destId="{AC926128-A2D8-4367-B8CE-0A1D900A8EDD}" srcOrd="0" destOrd="0" presId="urn:microsoft.com/office/officeart/2008/layout/VerticalCurvedList"/>
    <dgm:cxn modelId="{154AE4E6-8599-4BDC-86A7-FADC3E8A1C6A}" type="presParOf" srcId="{A2ACAD44-6EC2-4466-8139-5D0FDCF4ED56}" destId="{4B546E9D-64BD-4FA9-8CE9-DD09EBB18FB2}" srcOrd="13" destOrd="0" presId="urn:microsoft.com/office/officeart/2008/layout/VerticalCurvedList"/>
    <dgm:cxn modelId="{BFCDF0B1-2905-44C5-A6D9-BCAEB3095B72}" type="presParOf" srcId="{A2ACAD44-6EC2-4466-8139-5D0FDCF4ED56}" destId="{12EF9543-7479-41AD-9DC0-4381CA79F4FF}" srcOrd="14" destOrd="0" presId="urn:microsoft.com/office/officeart/2008/layout/VerticalCurvedList"/>
    <dgm:cxn modelId="{28929CEC-1386-4E1F-AD00-BAB047BDA5BF}" type="presParOf" srcId="{12EF9543-7479-41AD-9DC0-4381CA79F4FF}" destId="{242C1665-87E0-47FB-A0BF-C05A28E308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0AA54B-8235-4D2F-B3E9-8109A92DB9C9}" type="datetimeFigureOut">
              <a:rPr lang="pl-PL"/>
              <a:pPr>
                <a:defRPr/>
              </a:pPr>
              <a:t>2019-02-27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37FFBE-9F15-4491-8A8E-F5CC61ED3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93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7024D-0A64-4D11-B32F-186E04CC53A3}" type="datetimeFigureOut">
              <a:rPr lang="pl-PL"/>
              <a:pPr>
                <a:defRPr/>
              </a:pPr>
              <a:t>2019-02-27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4876"/>
            <a:ext cx="543814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C4B1DE-3EA0-489F-AED5-D6785301A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0278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59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1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0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1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9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4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 userDrawn="1"/>
        </p:nvSpPr>
        <p:spPr>
          <a:xfrm>
            <a:off x="0" y="500063"/>
            <a:ext cx="928688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335407-34AE-4B90-A871-8C953AE37F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1AFE6A-35E2-46ED-819C-2E3A1E4F27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2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1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0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9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8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4" r="7246" b="3027"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000125" y="357188"/>
            <a:ext cx="768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000125" y="1600200"/>
            <a:ext cx="7686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tekst</a:t>
            </a:r>
          </a:p>
          <a:p>
            <a:pPr lvl="1"/>
            <a:r>
              <a:rPr lang="pl-PL" smtClean="0"/>
              <a:t>Drugi poziom tekstu</a:t>
            </a:r>
          </a:p>
          <a:p>
            <a:pPr lvl="2"/>
            <a:r>
              <a:rPr lang="pl-PL" smtClean="0"/>
              <a:t>Trzeci poziom tekstu</a:t>
            </a:r>
          </a:p>
          <a:p>
            <a:pPr lvl="3"/>
            <a:r>
              <a:rPr lang="pl-PL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030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9"/>
          <a:stretch>
            <a:fillRect/>
          </a:stretch>
        </p:blipFill>
        <p:spPr bwMode="auto">
          <a:xfrm>
            <a:off x="0" y="554038"/>
            <a:ext cx="938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 userDrawn="1"/>
        </p:nvSpPr>
        <p:spPr>
          <a:xfrm>
            <a:off x="0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313" y="6381750"/>
            <a:ext cx="3857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Zainwestujmy razem w środowisko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9" y="6250395"/>
            <a:ext cx="5524491" cy="594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58B4-9E2C-4052-BB05-6A7165FE9F9D}" type="datetimeFigureOut">
              <a:rPr lang="pl-PL" smtClean="0"/>
              <a:pPr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7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adztwo-energetyczne.gov.pl/" TargetMode="External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nfosigw.gov.pl/o-nfosigw/doradztwo-energetycz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/>
          </p:cNvPr>
          <p:cNvSpPr/>
          <p:nvPr/>
        </p:nvSpPr>
        <p:spPr>
          <a:xfrm>
            <a:off x="0" y="1970088"/>
            <a:ext cx="9155113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/>
          </p:cNvPr>
          <p:cNvSpPr/>
          <p:nvPr/>
        </p:nvSpPr>
        <p:spPr>
          <a:xfrm>
            <a:off x="-2704" y="4001237"/>
            <a:ext cx="9146704" cy="954202"/>
          </a:xfrm>
          <a:prstGeom prst="rect">
            <a:avLst/>
          </a:prstGeom>
          <a:solidFill>
            <a:schemeClr val="bg1">
              <a:alpha val="63137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1925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	</a:t>
            </a:r>
            <a:r>
              <a:rPr lang="pl-PL" sz="1600" b="1" dirty="0">
                <a:solidFill>
                  <a:schemeClr val="tx1"/>
                </a:solidFill>
              </a:rPr>
              <a:t>W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>
                <a:solidFill>
                  <a:schemeClr val="tx1"/>
                </a:solidFill>
              </a:rPr>
              <a:t>ramach Projektu </a:t>
            </a:r>
            <a:r>
              <a:rPr lang="pl-PL" sz="1600" b="1" i="1" dirty="0" smtClean="0">
                <a:solidFill>
                  <a:schemeClr val="tx1"/>
                </a:solidFill>
              </a:rPr>
              <a:t>„Ogólnopolski </a:t>
            </a:r>
            <a:r>
              <a:rPr lang="pl-PL" sz="1600" b="1" i="1" dirty="0">
                <a:solidFill>
                  <a:schemeClr val="tx1"/>
                </a:solidFill>
              </a:rPr>
              <a:t>system wsparcia doradczego </a:t>
            </a:r>
            <a:r>
              <a:rPr lang="pl-PL" sz="1600" b="1" i="1" dirty="0" smtClean="0">
                <a:solidFill>
                  <a:schemeClr val="tx1"/>
                </a:solidFill>
              </a:rPr>
              <a:t/>
            </a:r>
            <a:br>
              <a:rPr lang="pl-PL" sz="1600" b="1" i="1" dirty="0" smtClean="0">
                <a:solidFill>
                  <a:schemeClr val="tx1"/>
                </a:solidFill>
              </a:rPr>
            </a:br>
            <a:r>
              <a:rPr lang="pl-PL" sz="1600" b="1" i="1" dirty="0" smtClean="0">
                <a:solidFill>
                  <a:schemeClr val="tx1"/>
                </a:solidFill>
              </a:rPr>
              <a:t>dla sektora </a:t>
            </a:r>
            <a:r>
              <a:rPr lang="pl-PL" sz="1600" b="1" i="1" dirty="0">
                <a:solidFill>
                  <a:schemeClr val="tx1"/>
                </a:solidFill>
              </a:rPr>
              <a:t>publicznego, mieszkaniowego oraz przedsiębiorstw w zakresie efektywności energetycznej oraz </a:t>
            </a:r>
            <a:r>
              <a:rPr lang="pl-PL" sz="1600" b="1" i="1" dirty="0" smtClean="0">
                <a:solidFill>
                  <a:schemeClr val="tx1"/>
                </a:solidFill>
              </a:rPr>
              <a:t>OZE”</a:t>
            </a:r>
            <a:endParaRPr lang="pl-PL" dirty="0"/>
          </a:p>
        </p:txBody>
      </p:sp>
      <p:sp>
        <p:nvSpPr>
          <p:cNvPr id="34" name="Prostokąt 33">
            <a:extLst/>
          </p:cNvPr>
          <p:cNvSpPr/>
          <p:nvPr/>
        </p:nvSpPr>
        <p:spPr>
          <a:xfrm>
            <a:off x="-2704" y="4955439"/>
            <a:ext cx="9157817" cy="1017563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smtClean="0">
                <a:solidFill>
                  <a:schemeClr val="tx1"/>
                </a:solidFill>
              </a:rPr>
              <a:t>Kielce 27</a:t>
            </a:r>
            <a:r>
              <a:rPr lang="pl-PL" b="1" i="1" smtClean="0">
                <a:solidFill>
                  <a:schemeClr val="tx1"/>
                </a:solidFill>
              </a:rPr>
              <a:t> </a:t>
            </a:r>
            <a:r>
              <a:rPr lang="pl-PL" b="1" i="1" dirty="0" smtClean="0">
                <a:solidFill>
                  <a:schemeClr val="tx1"/>
                </a:solidFill>
              </a:rPr>
              <a:t>luty 2019r </a:t>
            </a:r>
            <a:endParaRPr lang="pl-PL" b="1" i="1" dirty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/>
          </p:cNvPr>
          <p:cNvSpPr txBox="1"/>
          <p:nvPr/>
        </p:nvSpPr>
        <p:spPr>
          <a:xfrm>
            <a:off x="3254375" y="2071688"/>
            <a:ext cx="55006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49237" y="2512497"/>
            <a:ext cx="8894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  <a:latin typeface="+mn-lt"/>
              </a:rPr>
              <a:t>Narodowy Fundusz Ochrony Środowiska i Gospodarki </a:t>
            </a:r>
            <a:r>
              <a:rPr lang="pl-PL" altLang="pl-PL" sz="1800" b="1" dirty="0" smtClean="0">
                <a:solidFill>
                  <a:schemeClr val="bg1"/>
                </a:solidFill>
                <a:latin typeface="+mn-lt"/>
              </a:rPr>
              <a:t>Wodnej</a:t>
            </a:r>
            <a:endParaRPr lang="pl-PL" altLang="pl-P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Prostokąt 12">
            <a:extLst/>
          </p:cNvPr>
          <p:cNvSpPr/>
          <p:nvPr/>
        </p:nvSpPr>
        <p:spPr>
          <a:xfrm>
            <a:off x="-2704" y="2906468"/>
            <a:ext cx="9157818" cy="851592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pl-PL" altLang="pl-PL" sz="2800" b="1" dirty="0">
                <a:solidFill>
                  <a:srgbClr val="000000"/>
                </a:solidFill>
              </a:rPr>
              <a:t>Aktualna oferta finansowa przedsięwzięć w zakresie efektywności energetycznej i OZE</a:t>
            </a:r>
            <a:endParaRPr lang="pl-PL" altLang="pl-PL" sz="2800" b="1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" y="5958966"/>
            <a:ext cx="8019529" cy="862990"/>
          </a:xfrm>
          <a:prstGeom prst="rect">
            <a:avLst/>
          </a:prstGeom>
        </p:spPr>
      </p:pic>
      <p:pic>
        <p:nvPicPr>
          <p:cNvPr id="14" name="Obraz 13" descr="H:\Grupy\JRP\Logo Partnerów\logotyp_NFOSiGW_PDE-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27121" r="70517" b="30656"/>
          <a:stretch/>
        </p:blipFill>
        <p:spPr bwMode="auto">
          <a:xfrm>
            <a:off x="991" y="3914958"/>
            <a:ext cx="1082334" cy="1090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437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232585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 smtClean="0">
                <a:solidFill>
                  <a:srgbClr val="026A38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środków krajowych</a:t>
            </a:r>
            <a:endParaRPr lang="pl-PL" sz="3200" dirty="0">
              <a:solidFill>
                <a:srgbClr val="026A38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22930"/>
              </p:ext>
            </p:extLst>
          </p:nvPr>
        </p:nvGraphicFramePr>
        <p:xfrm>
          <a:off x="539552" y="2852936"/>
          <a:ext cx="8136904" cy="2016224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16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/>
                        <a:t>3.3    SOWA oświetlenie zewnętrzne</a:t>
                      </a:r>
                      <a:endParaRPr lang="pl-PL" sz="1600" b="1" i="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444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 smtClean="0">
                <a:solidFill>
                  <a:srgbClr val="548235"/>
                </a:solidFill>
              </a:rPr>
              <a:t>SOWA - oświetlenie zewnętrzne</a:t>
            </a:r>
            <a:endParaRPr lang="pl-PL" sz="36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61532"/>
              </p:ext>
            </p:extLst>
          </p:nvPr>
        </p:nvGraphicFramePr>
        <p:xfrm>
          <a:off x="251520" y="2758759"/>
          <a:ext cx="8640960" cy="2968496"/>
        </p:xfrm>
        <a:graphic>
          <a:graphicData uri="http://schemas.openxmlformats.org/drawingml/2006/table">
            <a:tbl>
              <a:tblPr firstRow="1" bandRow="1"/>
              <a:tblGrid>
                <a:gridCol w="2490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8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50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Jednostki Samorządu Terytorialnego (JST),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 smtClean="0"/>
                        <a:t>Pożyczka</a:t>
                      </a:r>
                      <a:r>
                        <a:rPr lang="pl-PL" sz="1600" b="1" i="0" baseline="0" dirty="0" smtClean="0"/>
                        <a:t>  preferencyjna         (1%)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pl-PL" sz="1600" b="1" i="0" baseline="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 smtClean="0"/>
                        <a:t>Okres finansowania                do 15 lat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pl-PL" sz="1600" b="1" i="0" baseline="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 smtClean="0"/>
                        <a:t>Możliwość umorzenia             </a:t>
                      </a:r>
                      <a:r>
                        <a:rPr lang="pl-PL" sz="1600" b="1" i="0" baseline="0" smtClean="0"/>
                        <a:t>(1mln PLN)</a:t>
                      </a:r>
                      <a:endParaRPr lang="pl-PL" sz="1600" b="1" i="0" baseline="0" dirty="0" smtClean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 smtClean="0"/>
                        <a:t>18 II – 19 VIII 2019r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329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20888"/>
            <a:ext cx="8280920" cy="685800"/>
          </a:xfrm>
        </p:spPr>
        <p:txBody>
          <a:bodyPr/>
          <a:lstStyle/>
          <a:p>
            <a:pPr algn="r" eaLnBrk="1" hangingPunct="1"/>
            <a:r>
              <a:rPr lang="pl-PL" altLang="pl-PL" sz="3200" dirty="0" smtClean="0"/>
              <a:t>Dziękuję za uwagę</a:t>
            </a:r>
          </a:p>
        </p:txBody>
      </p:sp>
      <p:sp>
        <p:nvSpPr>
          <p:cNvPr id="4" name="Symbol zastępczy zawartości 2">
            <a:extLst/>
          </p:cNvPr>
          <p:cNvSpPr txBox="1">
            <a:spLocks/>
          </p:cNvSpPr>
          <p:nvPr/>
        </p:nvSpPr>
        <p:spPr>
          <a:xfrm>
            <a:off x="203200" y="5068888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Symbol zastępczy zawartości 2">
            <a:extLst/>
          </p:cNvPr>
          <p:cNvSpPr txBox="1">
            <a:spLocks/>
          </p:cNvSpPr>
          <p:nvPr/>
        </p:nvSpPr>
        <p:spPr>
          <a:xfrm>
            <a:off x="251520" y="3789040"/>
            <a:ext cx="8229600" cy="2011362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white">
                    <a:lumMod val="50000"/>
                  </a:prstClr>
                </a:solidFill>
                <a:latin typeface="Calibri"/>
              </a:rPr>
              <a:t>e-mail: </a:t>
            </a:r>
            <a:r>
              <a:rPr lang="pl-PL" dirty="0">
                <a:solidFill>
                  <a:prstClr val="white">
                    <a:lumMod val="50000"/>
                  </a:prstClr>
                </a:solidFill>
                <a:latin typeface="Calibri"/>
                <a:hlinkClick r:id="rId2"/>
              </a:rPr>
              <a:t>doradztwo@nfosigw.gov.pl</a:t>
            </a:r>
            <a:endParaRPr lang="pl-PL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white">
                    <a:lumMod val="50000"/>
                  </a:prstClr>
                </a:solidFill>
                <a:latin typeface="Calibri"/>
                <a:hlinkClick r:id="rId3"/>
              </a:rPr>
              <a:t>www.doradztwo-energetyczne.gov.pl</a:t>
            </a:r>
            <a:endParaRPr lang="pl-PL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white">
                    <a:lumMod val="50000"/>
                  </a:prstClr>
                </a:solidFill>
                <a:latin typeface="Calibri"/>
                <a:hlinkClick r:id="rId4"/>
              </a:rPr>
              <a:t>www.nfosigw.gov.pl/o-nfosigw/doradztwo-energetyczne</a:t>
            </a:r>
            <a:endParaRPr lang="pl-PL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3493" name="Picture 2" descr="H:\Grupy\DL\FOTOLIA\fotolia_300692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4744"/>
            <a:ext cx="1804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Symbol zastępczy numeru slajdu 1">
            <a:extLst/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altLang="pl-PL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45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2959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43682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Plan prezentacji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600" y="2132856"/>
            <a:ext cx="741682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pl-PL" sz="2400" dirty="0" smtClean="0"/>
          </a:p>
          <a:p>
            <a:pPr marL="0" lvl="4" algn="just" fontAlgn="auto">
              <a:spcBef>
                <a:spcPts val="600"/>
              </a:spcBef>
              <a:spcAft>
                <a:spcPts val="600"/>
              </a:spcAft>
              <a:defRPr/>
            </a:pPr>
            <a:endParaRPr lang="pl-PL" b="1" dirty="0">
              <a:latin typeface="+mn-lt"/>
            </a:endParaRPr>
          </a:p>
          <a:p>
            <a:pPr marL="457200" lvl="4" indent="-457200" algn="just" eaLnBrk="1" fontAlgn="auto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b="1" dirty="0" smtClean="0">
                <a:latin typeface="+mn-lt"/>
              </a:rPr>
              <a:t>Środki UE-</a:t>
            </a:r>
            <a:r>
              <a:rPr lang="pl-PL" b="1" dirty="0" err="1" smtClean="0">
                <a:latin typeface="+mn-lt"/>
              </a:rPr>
              <a:t>POIiŚ</a:t>
            </a:r>
            <a:r>
              <a:rPr lang="pl-PL" b="1" dirty="0" smtClean="0">
                <a:latin typeface="+mn-lt"/>
              </a:rPr>
              <a:t> 2014-2020 z I osi priorytetowej;</a:t>
            </a:r>
          </a:p>
          <a:p>
            <a:pPr marL="457200" lvl="4" indent="-457200" algn="just" eaLnBrk="1" fontAlgn="auto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endParaRPr lang="pl-PL" b="1" dirty="0" smtClean="0">
              <a:latin typeface="+mn-lt"/>
            </a:endParaRPr>
          </a:p>
          <a:p>
            <a:pPr marL="457200" lvl="4" indent="-457200" algn="just" fontAlgn="auto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b="1" dirty="0" smtClean="0">
                <a:latin typeface="+mn-lt"/>
              </a:rPr>
              <a:t>Środki własne NFOŚiGW dla inwestycji w zakresie efektywności energetycznej (EE) i OZE;</a:t>
            </a:r>
          </a:p>
          <a:p>
            <a:pPr marL="457200" lvl="4" indent="-457200" algn="just" fontAlgn="auto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endParaRPr lang="pl-PL" b="1" dirty="0" smtClean="0"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332656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 smtClean="0">
                <a:solidFill>
                  <a:srgbClr val="43682A"/>
                </a:solidFill>
              </a:rPr>
              <a:t>Wsparcie finansowe realizacji przedsięwzięć</a:t>
            </a:r>
            <a:endParaRPr lang="en-GB" sz="32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90443" y="2872118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332656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upa 6"/>
          <p:cNvGrpSpPr/>
          <p:nvPr/>
        </p:nvGrpSpPr>
        <p:grpSpPr>
          <a:xfrm>
            <a:off x="0" y="2420889"/>
            <a:ext cx="8244408" cy="3244972"/>
            <a:chOff x="-21049" y="2559722"/>
            <a:chExt cx="8508867" cy="3106138"/>
          </a:xfrm>
        </p:grpSpPr>
        <p:sp>
          <p:nvSpPr>
            <p:cNvPr id="2" name="pole tekstowe 1"/>
            <p:cNvSpPr txBox="1"/>
            <p:nvPr/>
          </p:nvSpPr>
          <p:spPr>
            <a:xfrm>
              <a:off x="1342923" y="4241031"/>
              <a:ext cx="2304256" cy="265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smtClean="0"/>
                <a:t>linia demarkacyjna </a:t>
              </a:r>
              <a:endParaRPr lang="pl-PL" sz="1200" dirty="0"/>
            </a:p>
          </p:txBody>
        </p:sp>
        <p:grpSp>
          <p:nvGrpSpPr>
            <p:cNvPr id="7" name="Grupa 2"/>
            <p:cNvGrpSpPr/>
            <p:nvPr/>
          </p:nvGrpSpPr>
          <p:grpSpPr>
            <a:xfrm>
              <a:off x="-21049" y="2559722"/>
              <a:ext cx="8508867" cy="3106138"/>
              <a:chOff x="-293046" y="2423604"/>
              <a:chExt cx="9084620" cy="3690786"/>
            </a:xfrm>
          </p:grpSpPr>
          <p:grpSp>
            <p:nvGrpSpPr>
              <p:cNvPr id="9" name="Grupa 8"/>
              <p:cNvGrpSpPr/>
              <p:nvPr/>
            </p:nvGrpSpPr>
            <p:grpSpPr>
              <a:xfrm>
                <a:off x="-293046" y="3171825"/>
                <a:ext cx="9084620" cy="2942565"/>
                <a:chOff x="-622640" y="2640973"/>
                <a:chExt cx="9309440" cy="3130990"/>
              </a:xfrm>
            </p:grpSpPr>
            <p:cxnSp>
              <p:nvCxnSpPr>
                <p:cNvPr id="12" name="Łącznik prosty 11"/>
                <p:cNvCxnSpPr/>
                <p:nvPr/>
              </p:nvCxnSpPr>
              <p:spPr>
                <a:xfrm>
                  <a:off x="118309" y="4365835"/>
                  <a:ext cx="3961183" cy="0"/>
                </a:xfrm>
                <a:prstGeom prst="line">
                  <a:avLst/>
                </a:prstGeom>
                <a:ln>
                  <a:solidFill>
                    <a:srgbClr val="026937"/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upa 17"/>
                <p:cNvGrpSpPr/>
                <p:nvPr/>
              </p:nvGrpSpPr>
              <p:grpSpPr>
                <a:xfrm>
                  <a:off x="-622640" y="2640973"/>
                  <a:ext cx="9309440" cy="3130990"/>
                  <a:chOff x="-622640" y="2640973"/>
                  <a:chExt cx="9309440" cy="3130990"/>
                </a:xfrm>
              </p:grpSpPr>
              <p:sp>
                <p:nvSpPr>
                  <p:cNvPr id="14" name="Prostokąt 5"/>
                  <p:cNvSpPr/>
                  <p:nvPr/>
                </p:nvSpPr>
                <p:spPr>
                  <a:xfrm>
                    <a:off x="322040" y="2780928"/>
                    <a:ext cx="3553720" cy="1096313"/>
                  </a:xfrm>
                  <a:prstGeom prst="rect">
                    <a:avLst/>
                  </a:prstGeom>
                  <a:solidFill>
                    <a:srgbClr val="548235">
                      <a:alpha val="44706"/>
                    </a:srgb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5" name="pole tekstowe 14"/>
                  <p:cNvSpPr txBox="1"/>
                  <p:nvPr/>
                </p:nvSpPr>
                <p:spPr>
                  <a:xfrm>
                    <a:off x="-622640" y="2707491"/>
                    <a:ext cx="4654805" cy="1005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685800" lvl="2" algn="ctr" eaLnBrk="0" fontAlgn="base" hangingPunct="0">
                      <a:spcBef>
                        <a:spcPct val="0"/>
                      </a:spcBef>
                      <a:buClr>
                        <a:srgbClr val="C00000"/>
                      </a:buClr>
                      <a:buSzPct val="150000"/>
                      <a:defRPr/>
                    </a:pPr>
                    <a:endParaRPr lang="pl-PL" sz="1600" b="1" kern="0" dirty="0" smtClean="0">
                      <a:latin typeface="+mn-lt"/>
                    </a:endParaRPr>
                  </a:p>
                  <a:p>
                    <a:pPr marL="685800" lvl="2" algn="ctr" eaLnBrk="0" fontAlgn="base" hangingPunct="0">
                      <a:spcBef>
                        <a:spcPct val="0"/>
                      </a:spcBef>
                      <a:buClr>
                        <a:srgbClr val="C00000"/>
                      </a:buClr>
                      <a:buSzPct val="150000"/>
                      <a:defRPr/>
                    </a:pPr>
                    <a:r>
                      <a:rPr lang="pl-PL" sz="1600" b="1" kern="0" dirty="0" smtClean="0">
                        <a:latin typeface="+mn-lt"/>
                      </a:rPr>
                      <a:t>Program Operacyjny Infrastruktura</a:t>
                    </a:r>
                  </a:p>
                  <a:p>
                    <a:pPr marL="685800" lvl="2" algn="ctr" eaLnBrk="0" fontAlgn="base" hangingPunct="0">
                      <a:spcBef>
                        <a:spcPct val="0"/>
                      </a:spcBef>
                      <a:buClr>
                        <a:srgbClr val="C00000"/>
                      </a:buClr>
                      <a:buSzPct val="150000"/>
                      <a:defRPr/>
                    </a:pPr>
                    <a:r>
                      <a:rPr lang="pl-PL" sz="1600" b="1" kern="0" dirty="0" smtClean="0">
                        <a:latin typeface="+mn-lt"/>
                      </a:rPr>
                      <a:t>i Środowisko 2014-2020 </a:t>
                    </a:r>
                    <a:endParaRPr lang="pl-PL" sz="1600" b="1" kern="0" dirty="0">
                      <a:latin typeface="+mn-lt"/>
                    </a:endParaRPr>
                  </a:p>
                </p:txBody>
              </p:sp>
              <p:sp>
                <p:nvSpPr>
                  <p:cNvPr id="17" name="Prostokąt 16"/>
                  <p:cNvSpPr/>
                  <p:nvPr/>
                </p:nvSpPr>
                <p:spPr>
                  <a:xfrm>
                    <a:off x="5106792" y="2780928"/>
                    <a:ext cx="3580008" cy="1106810"/>
                  </a:xfrm>
                  <a:prstGeom prst="rect">
                    <a:avLst/>
                  </a:prstGeom>
                  <a:solidFill>
                    <a:srgbClr val="D5E3CF">
                      <a:alpha val="45000"/>
                    </a:srgb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8" name="pole tekstowe 17"/>
                  <p:cNvSpPr txBox="1"/>
                  <p:nvPr/>
                </p:nvSpPr>
                <p:spPr>
                  <a:xfrm>
                    <a:off x="4976843" y="3101465"/>
                    <a:ext cx="3654181" cy="4693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28600" lvl="1" algn="ctr" eaLnBrk="0" fontAlgn="base" hangingPunct="0">
                      <a:lnSpc>
                        <a:spcPct val="120000"/>
                      </a:lnSpc>
                      <a:spcAft>
                        <a:spcPts val="600"/>
                      </a:spcAft>
                      <a:buClr>
                        <a:srgbClr val="C00000"/>
                      </a:buClr>
                      <a:buSzPct val="150000"/>
                      <a:defRPr/>
                    </a:pPr>
                    <a:r>
                      <a:rPr lang="pl-PL" sz="1600" b="1" kern="0" dirty="0" smtClean="0">
                        <a:latin typeface="+mn-lt"/>
                      </a:rPr>
                      <a:t>Środki własne </a:t>
                    </a:r>
                    <a:r>
                      <a:rPr lang="pl-PL" sz="1600" b="1" kern="0" dirty="0" err="1" smtClean="0">
                        <a:latin typeface="+mn-lt"/>
                      </a:rPr>
                      <a:t>NFOŚiGW</a:t>
                    </a:r>
                    <a:endParaRPr lang="pl-PL" sz="1600" b="1" kern="0" dirty="0" smtClean="0">
                      <a:latin typeface="+mn-lt"/>
                    </a:endParaRPr>
                  </a:p>
                </p:txBody>
              </p:sp>
              <p:sp>
                <p:nvSpPr>
                  <p:cNvPr id="19" name="Prostokąt 18"/>
                  <p:cNvSpPr/>
                  <p:nvPr/>
                </p:nvSpPr>
                <p:spPr>
                  <a:xfrm>
                    <a:off x="322040" y="4628219"/>
                    <a:ext cx="3542397" cy="1143744"/>
                  </a:xfrm>
                  <a:prstGeom prst="rect">
                    <a:avLst/>
                  </a:prstGeom>
                  <a:solidFill>
                    <a:srgbClr val="FFFFFF">
                      <a:alpha val="45000"/>
                    </a:srgb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685800" lvl="2" eaLnBrk="0" fontAlgn="base" hangingPunct="0">
                      <a:spcBef>
                        <a:spcPct val="0"/>
                      </a:spcBef>
                      <a:buClr>
                        <a:srgbClr val="C00000"/>
                      </a:buClr>
                      <a:buSzPct val="150000"/>
                      <a:defRPr/>
                    </a:pPr>
                    <a:r>
                      <a:rPr lang="pl-PL" sz="1600" b="1" kern="0" dirty="0" smtClean="0">
                        <a:solidFill>
                          <a:schemeClr val="tx1"/>
                        </a:solidFill>
                      </a:rPr>
                      <a:t>Regionalne  Programy Operacyjne 2014-2020</a:t>
                    </a:r>
                    <a:endParaRPr lang="pl-PL" sz="16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Prostokąt 19"/>
                  <p:cNvSpPr/>
                  <p:nvPr/>
                </p:nvSpPr>
                <p:spPr>
                  <a:xfrm>
                    <a:off x="5106792" y="4628219"/>
                    <a:ext cx="3580008" cy="1143744"/>
                  </a:xfrm>
                  <a:prstGeom prst="rect">
                    <a:avLst/>
                  </a:prstGeom>
                  <a:solidFill>
                    <a:srgbClr val="EBF1E9">
                      <a:alpha val="45000"/>
                    </a:srgbClr>
                  </a:solidFill>
                  <a:ln>
                    <a:noFill/>
                  </a:ln>
                  <a:effectLst>
                    <a:outerShdw blurRad="44450" dist="27940" dir="5400000" algn="ctr">
                      <a:srgbClr val="EBF1E9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66700" lvl="2" algn="ctr" eaLnBrk="0" fontAlgn="base" hangingPunct="0">
                      <a:spcBef>
                        <a:spcPct val="0"/>
                      </a:spcBef>
                      <a:buClr>
                        <a:srgbClr val="C00000"/>
                      </a:buClr>
                      <a:buSzPct val="150000"/>
                      <a:defRPr/>
                    </a:pPr>
                    <a:r>
                      <a:rPr lang="pl-PL" sz="1600" b="1" kern="0" dirty="0" smtClean="0">
                        <a:solidFill>
                          <a:schemeClr val="tx1"/>
                        </a:solidFill>
                      </a:rPr>
                      <a:t>Środki </a:t>
                    </a:r>
                    <a:r>
                      <a:rPr lang="pl-PL" sz="1600" b="1" kern="0" dirty="0" err="1" smtClean="0">
                        <a:solidFill>
                          <a:schemeClr val="tx1"/>
                        </a:solidFill>
                      </a:rPr>
                      <a:t>WFOŚiGW</a:t>
                    </a:r>
                    <a:endParaRPr lang="pl-PL" sz="1600" b="1" kern="0" dirty="0" smtClean="0">
                      <a:solidFill>
                        <a:schemeClr val="tx1"/>
                      </a:solidFill>
                    </a:endParaRPr>
                  </a:p>
                  <a:p>
                    <a:pPr marL="266700" lvl="2" algn="ctr" eaLnBrk="0" fontAlgn="base" hangingPunct="0">
                      <a:spcBef>
                        <a:spcPct val="0"/>
                      </a:spcBef>
                      <a:buClr>
                        <a:srgbClr val="C00000"/>
                      </a:buClr>
                      <a:buSzPct val="150000"/>
                      <a:defRPr/>
                    </a:pPr>
                    <a:r>
                      <a:rPr lang="pl-PL" sz="1600" b="1" kern="0" dirty="0" smtClean="0">
                        <a:solidFill>
                          <a:schemeClr val="tx1"/>
                        </a:solidFill>
                      </a:rPr>
                      <a:t> i inne </a:t>
                    </a:r>
                    <a:r>
                      <a:rPr lang="pl-PL" sz="1600" b="1" kern="0" dirty="0" err="1" smtClean="0">
                        <a:solidFill>
                          <a:schemeClr val="tx1"/>
                        </a:solidFill>
                      </a:rPr>
                      <a:t>jak:BOŚ,BGK</a:t>
                    </a:r>
                    <a:r>
                      <a:rPr lang="pl-PL" sz="1600" b="1" kern="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pl-PL" sz="1600" b="1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1" name="Grupa 21"/>
                  <p:cNvGrpSpPr/>
                  <p:nvPr/>
                </p:nvGrpSpPr>
                <p:grpSpPr>
                  <a:xfrm>
                    <a:off x="3875761" y="2640973"/>
                    <a:ext cx="1322633" cy="1436099"/>
                    <a:chOff x="3875761" y="2421226"/>
                    <a:chExt cx="1322633" cy="1436099"/>
                  </a:xfrm>
                </p:grpSpPr>
                <p:pic>
                  <p:nvPicPr>
                    <p:cNvPr id="24" name="Obraz 2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3658" b="92948" l="9923" r="93111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75761" y="2421226"/>
                      <a:ext cx="1231032" cy="14360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5" name="pole tekstowe 24"/>
                    <p:cNvSpPr txBox="1"/>
                    <p:nvPr/>
                  </p:nvSpPr>
                  <p:spPr>
                    <a:xfrm>
                      <a:off x="3988576" y="3428800"/>
                      <a:ext cx="120981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600" b="1" dirty="0" smtClean="0">
                          <a:solidFill>
                            <a:srgbClr val="026937"/>
                          </a:solidFill>
                          <a:latin typeface="+mj-lt"/>
                        </a:rPr>
                        <a:t>NFOŚiGW</a:t>
                      </a:r>
                      <a:endParaRPr lang="pl-PL" sz="1600" b="1" dirty="0">
                        <a:solidFill>
                          <a:srgbClr val="026937"/>
                        </a:solidFill>
                        <a:latin typeface="+mj-lt"/>
                      </a:endParaRPr>
                    </a:p>
                  </p:txBody>
                </p:sp>
              </p:grpSp>
            </p:grpSp>
          </p:grpSp>
          <p:sp>
            <p:nvSpPr>
              <p:cNvPr id="4" name="pole tekstowe 3"/>
              <p:cNvSpPr txBox="1"/>
              <p:nvPr/>
            </p:nvSpPr>
            <p:spPr>
              <a:xfrm>
                <a:off x="6084198" y="2436582"/>
                <a:ext cx="2028527" cy="38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latin typeface="+mn-lt"/>
                  </a:rPr>
                  <a:t>Środki krajowe</a:t>
                </a:r>
                <a:endParaRPr lang="pl-PL" sz="1600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653993" y="2423604"/>
                <a:ext cx="3408705" cy="66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latin typeface="+mn-lt"/>
                  </a:rPr>
                  <a:t>Środki z funduszy  unijnych i zagranicznych</a:t>
                </a:r>
                <a:endParaRPr lang="pl-PL" sz="1600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332656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Diagra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156740"/>
              </p:ext>
            </p:extLst>
          </p:nvPr>
        </p:nvGraphicFramePr>
        <p:xfrm>
          <a:off x="1043608" y="908720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 smtClean="0">
                <a:solidFill>
                  <a:srgbClr val="026A38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</a:t>
            </a:r>
            <a:r>
              <a:rPr lang="pl-PL" sz="3200" dirty="0" smtClean="0">
                <a:solidFill>
                  <a:srgbClr val="026A38"/>
                </a:solidFill>
              </a:rPr>
              <a:t>parcie finansowe przedsięwzięć</a:t>
            </a:r>
            <a:endParaRPr lang="pl-PL" sz="3200" dirty="0">
              <a:solidFill>
                <a:srgbClr val="026A38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332656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upa 2"/>
          <p:cNvGrpSpPr/>
          <p:nvPr/>
        </p:nvGrpSpPr>
        <p:grpSpPr>
          <a:xfrm>
            <a:off x="611560" y="3501008"/>
            <a:ext cx="7695947" cy="1969553"/>
            <a:chOff x="755576" y="3501008"/>
            <a:chExt cx="7695947" cy="1969553"/>
          </a:xfrm>
        </p:grpSpPr>
        <p:grpSp>
          <p:nvGrpSpPr>
            <p:cNvPr id="3" name="Grupa 17"/>
            <p:cNvGrpSpPr/>
            <p:nvPr/>
          </p:nvGrpSpPr>
          <p:grpSpPr>
            <a:xfrm>
              <a:off x="755576" y="4288010"/>
              <a:ext cx="7695947" cy="1182551"/>
              <a:chOff x="363350" y="2641732"/>
              <a:chExt cx="8323450" cy="1436099"/>
            </a:xfrm>
          </p:grpSpPr>
          <p:sp>
            <p:nvSpPr>
              <p:cNvPr id="14" name="Prostokąt 5"/>
              <p:cNvSpPr/>
              <p:nvPr/>
            </p:nvSpPr>
            <p:spPr>
              <a:xfrm>
                <a:off x="363351" y="2780928"/>
                <a:ext cx="3553720" cy="1096313"/>
              </a:xfrm>
              <a:prstGeom prst="rect">
                <a:avLst/>
              </a:prstGeom>
              <a:solidFill>
                <a:srgbClr val="EBF1E9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363350" y="3032176"/>
                <a:ext cx="3536588" cy="589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lvl="2" eaLnBrk="0" fontAlgn="base" hangingPunct="0">
                  <a:lnSpc>
                    <a:spcPct val="160000"/>
                  </a:lnSpc>
                  <a:spcBef>
                    <a:spcPct val="0"/>
                  </a:spcBef>
                  <a:buClr>
                    <a:srgbClr val="C00000"/>
                  </a:buClr>
                  <a:buSzPct val="150000"/>
                  <a:defRPr/>
                </a:pPr>
                <a:r>
                  <a:rPr lang="pl-PL" b="1" kern="0" dirty="0" err="1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POIiŚ</a:t>
                </a:r>
                <a:r>
                  <a:rPr lang="pl-PL" b="1" kern="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 2014-2020 </a:t>
                </a:r>
                <a:endParaRPr lang="pl-PL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5106792" y="2780928"/>
                <a:ext cx="3580008" cy="1106810"/>
              </a:xfrm>
              <a:prstGeom prst="rect">
                <a:avLst/>
              </a:prstGeom>
              <a:solidFill>
                <a:srgbClr val="548235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5106791" y="3106819"/>
                <a:ext cx="3524231" cy="48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1" algn="ctr" eaLnBrk="0" fontAlgn="base" hangingPunct="0">
                  <a:lnSpc>
                    <a:spcPct val="120000"/>
                  </a:lnSpc>
                  <a:spcAft>
                    <a:spcPts val="600"/>
                  </a:spcAft>
                  <a:buClr>
                    <a:srgbClr val="C00000"/>
                  </a:buClr>
                  <a:buSzPct val="150000"/>
                  <a:defRPr/>
                </a:pPr>
                <a:r>
                  <a:rPr lang="pl-PL" b="1" kern="0" dirty="0">
                    <a:latin typeface="+mn-lt"/>
                  </a:rPr>
                  <a:t>ś</a:t>
                </a:r>
                <a:r>
                  <a:rPr lang="pl-PL" b="1" kern="0" dirty="0" smtClean="0">
                    <a:latin typeface="+mn-lt"/>
                  </a:rPr>
                  <a:t>rodki własne NFOŚiGW </a:t>
                </a:r>
              </a:p>
            </p:txBody>
          </p:sp>
          <p:grpSp>
            <p:nvGrpSpPr>
              <p:cNvPr id="7" name="Grupa 21"/>
              <p:cNvGrpSpPr/>
              <p:nvPr/>
            </p:nvGrpSpPr>
            <p:grpSpPr>
              <a:xfrm>
                <a:off x="3928362" y="2641732"/>
                <a:ext cx="1270032" cy="1436099"/>
                <a:chOff x="3928362" y="2421985"/>
                <a:chExt cx="1270032" cy="1436099"/>
              </a:xfrm>
            </p:grpSpPr>
            <p:pic>
              <p:nvPicPr>
                <p:cNvPr id="24" name="Obraz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3658" b="92948" l="9923" r="9311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8362" y="2421985"/>
                  <a:ext cx="1231032" cy="14360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" name="pole tekstowe 24"/>
                <p:cNvSpPr txBox="1"/>
                <p:nvPr/>
              </p:nvSpPr>
              <p:spPr>
                <a:xfrm>
                  <a:off x="3988576" y="3428800"/>
                  <a:ext cx="12098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b="1" dirty="0" smtClean="0">
                      <a:solidFill>
                        <a:srgbClr val="026937"/>
                      </a:solidFill>
                      <a:latin typeface="+mj-lt"/>
                    </a:rPr>
                    <a:t>NFOŚiGW</a:t>
                  </a:r>
                  <a:endParaRPr lang="pl-PL" sz="1600" b="1" dirty="0">
                    <a:solidFill>
                      <a:srgbClr val="026937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4" name="pole tekstowe 3"/>
            <p:cNvSpPr txBox="1"/>
            <p:nvPr/>
          </p:nvSpPr>
          <p:spPr>
            <a:xfrm>
              <a:off x="6049735" y="3679991"/>
              <a:ext cx="1940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latin typeface="+mn-lt"/>
                </a:rPr>
                <a:t>ś</a:t>
              </a:r>
              <a:r>
                <a:rPr lang="pl-PL" b="1" dirty="0" smtClean="0">
                  <a:latin typeface="+mn-lt"/>
                </a:rPr>
                <a:t>rodki </a:t>
              </a:r>
              <a:r>
                <a:rPr lang="pl-PL" b="1" dirty="0">
                  <a:latin typeface="+mn-lt"/>
                </a:rPr>
                <a:t>k</a:t>
              </a:r>
              <a:r>
                <a:rPr lang="pl-PL" b="1" dirty="0" smtClean="0">
                  <a:latin typeface="+mn-lt"/>
                </a:rPr>
                <a:t>rajowe</a:t>
              </a:r>
              <a:endParaRPr lang="pl-PL" b="1" dirty="0">
                <a:latin typeface="+mn-lt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760772" y="3501008"/>
              <a:ext cx="3259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ś</a:t>
              </a:r>
              <a:r>
                <a:rPr lang="pl-PL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rodki z funduszy europejskich i zagranicznych</a:t>
              </a:r>
              <a:endParaRPr lang="pl-PL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11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 smtClean="0">
                <a:solidFill>
                  <a:srgbClr val="026A38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środków krajowych</a:t>
            </a:r>
            <a:endParaRPr lang="pl-PL" sz="3200" dirty="0">
              <a:solidFill>
                <a:srgbClr val="026A38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10052"/>
              </p:ext>
            </p:extLst>
          </p:nvPr>
        </p:nvGraphicFramePr>
        <p:xfrm>
          <a:off x="539552" y="2852936"/>
          <a:ext cx="8136904" cy="2016224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16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/>
                        <a:t>5.8    Wsparcie przedsięwzięć w zakresie niskoemisyjnej i zasobooszczędnej gospodarki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 smtClean="0"/>
                        <a:t>Energia Plus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 smtClean="0"/>
                        <a:t>Ciepłownictwo powiatowe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074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76921" cy="1143000"/>
          </a:xfrm>
        </p:spPr>
        <p:txBody>
          <a:bodyPr/>
          <a:lstStyle/>
          <a:p>
            <a:r>
              <a:rPr lang="pl-PL" sz="2800" dirty="0" smtClean="0">
                <a:solidFill>
                  <a:srgbClr val="026937"/>
                </a:solidFill>
              </a:rPr>
              <a:t>Program Energia Plus</a:t>
            </a:r>
            <a:br>
              <a:rPr lang="pl-PL" sz="2800" dirty="0" smtClean="0">
                <a:solidFill>
                  <a:srgbClr val="026937"/>
                </a:solidFill>
              </a:rPr>
            </a:br>
            <a:r>
              <a:rPr lang="pl-PL" sz="2800" dirty="0" smtClean="0">
                <a:solidFill>
                  <a:srgbClr val="026937"/>
                </a:solidFill>
              </a:rPr>
              <a:t>Program Ciepłownictwo Powiatowe</a:t>
            </a:r>
            <a:endParaRPr lang="pl-PL" sz="2800" dirty="0">
              <a:solidFill>
                <a:srgbClr val="026937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057822"/>
              </p:ext>
            </p:extLst>
          </p:nvPr>
        </p:nvGraphicFramePr>
        <p:xfrm>
          <a:off x="1619672" y="2755032"/>
          <a:ext cx="6552728" cy="334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539552" y="23857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+mj-lt"/>
              </a:rPr>
              <a:t>Wspierane obszary</a:t>
            </a:r>
            <a:r>
              <a:rPr lang="pl-PL" b="1" dirty="0" smtClean="0">
                <a:latin typeface="+mj-lt"/>
              </a:rPr>
              <a:t>:</a:t>
            </a:r>
            <a:endParaRPr lang="pl-P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786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 smtClean="0">
                <a:solidFill>
                  <a:srgbClr val="026A38"/>
                </a:solidFill>
              </a:rPr>
              <a:t>Energia Plus – założenia programu</a:t>
            </a:r>
            <a:endParaRPr lang="pl-PL" sz="3600" dirty="0">
              <a:solidFill>
                <a:srgbClr val="026A38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34753"/>
              </p:ext>
            </p:extLst>
          </p:nvPr>
        </p:nvGraphicFramePr>
        <p:xfrm>
          <a:off x="431540" y="2801794"/>
          <a:ext cx="8280920" cy="3014532"/>
        </p:xfrm>
        <a:graphic>
          <a:graphicData uri="http://schemas.openxmlformats.org/drawingml/2006/table">
            <a:tbl>
              <a:tblPr firstRow="1" bandRow="1"/>
              <a:tblGrid>
                <a:gridCol w="2386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3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12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Budżet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        4 mld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2743127"/>
                  </a:ext>
                </a:extLst>
              </a:tr>
              <a:tr h="421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Przedsiębiorcy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 smtClean="0"/>
                        <a:t>  Pożyczka</a:t>
                      </a:r>
                      <a:r>
                        <a:rPr lang="pl-PL" sz="1600" b="1" i="0" baseline="0" dirty="0" smtClean="0"/>
                        <a:t>  preferencyjna;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pl-PL" sz="1600" b="1" i="0" baseline="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 smtClean="0"/>
                        <a:t>  umorzenia dla MCP i efektywności surowcowej (do 1 mln PLN)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baseline="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 smtClean="0"/>
                        <a:t>  </a:t>
                      </a:r>
                      <a:r>
                        <a:rPr lang="pl-PL" sz="1600" b="1" i="0" dirty="0" smtClean="0"/>
                        <a:t>Pożyczka</a:t>
                      </a:r>
                      <a:r>
                        <a:rPr lang="pl-PL" sz="1600" b="1" i="0" baseline="0" dirty="0" smtClean="0"/>
                        <a:t>  na warunkach rynkowych przy ograniczeniach    </a:t>
                      </a:r>
                      <a:r>
                        <a:rPr lang="pl-PL" sz="1600" b="1" i="0" baseline="0" dirty="0" err="1" smtClean="0">
                          <a:solidFill>
                            <a:srgbClr val="D5E3CF"/>
                          </a:solidFill>
                        </a:rPr>
                        <a:t>u</a:t>
                      </a:r>
                      <a:r>
                        <a:rPr lang="pl-PL" sz="1600" b="1" i="0" baseline="0" dirty="0" err="1" smtClean="0"/>
                        <a:t>udzielenia</a:t>
                      </a:r>
                      <a:r>
                        <a:rPr lang="pl-PL" sz="1600" b="1" i="0" baseline="0" dirty="0" smtClean="0"/>
                        <a:t> pomocy publicznej;</a:t>
                      </a:r>
                      <a:endParaRPr lang="pl-PL" sz="1600" b="1" i="0" dirty="0" smtClean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 smtClean="0"/>
                        <a:t>        01 III – 20 XII 2019r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551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 smtClean="0">
                <a:solidFill>
                  <a:srgbClr val="026A38"/>
                </a:solidFill>
              </a:rPr>
              <a:t>Ciepłownictwo Powiatowe – założenia programu</a:t>
            </a:r>
            <a:endParaRPr lang="pl-PL" sz="3600" dirty="0">
              <a:solidFill>
                <a:srgbClr val="026A38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18145"/>
              </p:ext>
            </p:extLst>
          </p:nvPr>
        </p:nvGraphicFramePr>
        <p:xfrm>
          <a:off x="553976" y="1898832"/>
          <a:ext cx="8036048" cy="3989892"/>
        </p:xfrm>
        <a:graphic>
          <a:graphicData uri="http://schemas.openxmlformats.org/drawingml/2006/table">
            <a:tbl>
              <a:tblPr firstRow="1" bandRow="1"/>
              <a:tblGrid>
                <a:gridCol w="2316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12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Budżet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         500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2743127"/>
                  </a:ext>
                </a:extLst>
              </a:tr>
              <a:tr h="421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ciepłownicy w ramach JST (min. 70%)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 smtClean="0"/>
                        <a:t>   dotacja 30%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pl-PL" sz="1600" b="1" i="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 smtClean="0"/>
                        <a:t>   dotacja 50% dla</a:t>
                      </a:r>
                      <a:r>
                        <a:rPr lang="pl-PL" sz="1600" b="1" i="0" baseline="0" dirty="0" smtClean="0"/>
                        <a:t> technologii ORC;</a:t>
                      </a:r>
                      <a:endParaRPr lang="pl-PL" sz="1600" b="1" i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 smtClean="0"/>
                        <a:t>   uzupełniająca pożyczka</a:t>
                      </a:r>
                      <a:r>
                        <a:rPr lang="pl-PL" sz="1600" b="1" i="0" baseline="0" dirty="0" smtClean="0"/>
                        <a:t>  preferencyjna do 100% potrzeb;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pl-PL" sz="1600" b="1" i="0" baseline="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 smtClean="0"/>
                        <a:t>   umorzenia (do 5mln PLN);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baseline="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 smtClean="0"/>
                        <a:t>   p</a:t>
                      </a:r>
                      <a:r>
                        <a:rPr lang="pl-PL" sz="1600" b="1" i="0" dirty="0" smtClean="0"/>
                        <a:t>ożyczka</a:t>
                      </a:r>
                      <a:r>
                        <a:rPr lang="pl-PL" sz="1600" b="1" i="0" baseline="0" dirty="0" smtClean="0"/>
                        <a:t>  na warunkach rynkowych przy ograniczeniach       </a:t>
                      </a:r>
                      <a:r>
                        <a:rPr lang="pl-PL" sz="1600" b="1" i="0" baseline="0" dirty="0" err="1" smtClean="0">
                          <a:solidFill>
                            <a:srgbClr val="D5E3CF"/>
                          </a:solidFill>
                        </a:rPr>
                        <a:t>u</a:t>
                      </a:r>
                      <a:r>
                        <a:rPr lang="pl-PL" sz="1600" b="1" i="0" baseline="0" dirty="0" err="1" smtClean="0"/>
                        <a:t>udzielenia</a:t>
                      </a:r>
                      <a:r>
                        <a:rPr lang="pl-PL" sz="1600" b="1" i="0" baseline="0" dirty="0" smtClean="0"/>
                        <a:t> pomocy publicznej;</a:t>
                      </a:r>
                      <a:endParaRPr lang="pl-PL" sz="1600" b="1" i="0" dirty="0" smtClean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 smtClean="0"/>
                        <a:t>        01 III – 20 XII 2019r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22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13002</TotalTime>
  <Words>387</Words>
  <Application>Microsoft Office PowerPoint</Application>
  <PresentationFormat>Pokaz na ekranie (4:3)</PresentationFormat>
  <Paragraphs>117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Wingdings</vt:lpstr>
      <vt:lpstr>Motyw pakietu Office</vt:lpstr>
      <vt:lpstr>Projekt niestandardowy</vt:lpstr>
      <vt:lpstr>Prezentacja programu PowerPoint</vt:lpstr>
      <vt:lpstr>Plan prezentacji</vt:lpstr>
      <vt:lpstr>Wsparcie finansowe realizacji przedsięwzięć</vt:lpstr>
      <vt:lpstr>Prezentacja programu PowerPoint</vt:lpstr>
      <vt:lpstr>Wsparcie finansowe przedsięwzięć</vt:lpstr>
      <vt:lpstr>Możliwości finansowania w ramach środków krajowych</vt:lpstr>
      <vt:lpstr>Program Energia Plus Program Ciepłownictwo Powiatowe</vt:lpstr>
      <vt:lpstr>Energia Plus – założenia programu</vt:lpstr>
      <vt:lpstr>Ciepłownictwo Powiatowe – założenia programu</vt:lpstr>
      <vt:lpstr>Możliwości finansowania w ramach środków krajowych</vt:lpstr>
      <vt:lpstr>SOWA - oświetlenie zewnętrzne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wb-JRP</dc:creator>
  <cp:lastModifiedBy>konferencje</cp:lastModifiedBy>
  <cp:revision>1162</cp:revision>
  <cp:lastPrinted>2018-05-04T13:14:24Z</cp:lastPrinted>
  <dcterms:created xsi:type="dcterms:W3CDTF">2014-08-06T13:18:13Z</dcterms:created>
  <dcterms:modified xsi:type="dcterms:W3CDTF">2019-02-27T11:54:11Z</dcterms:modified>
</cp:coreProperties>
</file>