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4"/>
  </p:notesMasterIdLst>
  <p:handoutMasterIdLst>
    <p:handoutMasterId r:id="rId15"/>
  </p:handoutMasterIdLst>
  <p:sldIdLst>
    <p:sldId id="368" r:id="rId2"/>
    <p:sldId id="256" r:id="rId3"/>
    <p:sldId id="347" r:id="rId4"/>
    <p:sldId id="348" r:id="rId5"/>
    <p:sldId id="352" r:id="rId6"/>
    <p:sldId id="354" r:id="rId7"/>
    <p:sldId id="355" r:id="rId8"/>
    <p:sldId id="353" r:id="rId9"/>
    <p:sldId id="356" r:id="rId10"/>
    <p:sldId id="357" r:id="rId11"/>
    <p:sldId id="382" r:id="rId12"/>
    <p:sldId id="365" r:id="rId13"/>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CC"/>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9" autoAdjust="0"/>
  </p:normalViewPr>
  <p:slideViewPr>
    <p:cSldViewPr>
      <p:cViewPr varScale="1">
        <p:scale>
          <a:sx n="62" d="100"/>
          <a:sy n="62" d="100"/>
        </p:scale>
        <p:origin x="15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5" y="0"/>
            <a:ext cx="2945659" cy="498056"/>
          </a:xfrm>
          <a:prstGeom prst="rect">
            <a:avLst/>
          </a:prstGeom>
        </p:spPr>
        <p:txBody>
          <a:bodyPr vert="horz" lIns="91440" tIns="45720" rIns="91440" bIns="45720" rtlCol="0"/>
          <a:lstStyle>
            <a:lvl1pPr algn="r">
              <a:defRPr sz="1200"/>
            </a:lvl1pPr>
          </a:lstStyle>
          <a:p>
            <a:fld id="{26EDF471-8D5B-42E7-A590-38148D9B6F23}" type="datetimeFigureOut">
              <a:rPr lang="pl-PL" smtClean="0"/>
              <a:t>26.02.2019</a:t>
            </a:fld>
            <a:endParaRPr lang="pl-PL"/>
          </a:p>
        </p:txBody>
      </p:sp>
      <p:sp>
        <p:nvSpPr>
          <p:cNvPr id="4" name="Symbol zastępczy stopki 3"/>
          <p:cNvSpPr>
            <a:spLocks noGrp="1"/>
          </p:cNvSpPr>
          <p:nvPr>
            <p:ph type="ftr" sz="quarter" idx="2"/>
          </p:nvPr>
        </p:nvSpPr>
        <p:spPr>
          <a:xfrm>
            <a:off x="2" y="9428585"/>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5" y="9428585"/>
            <a:ext cx="2945659" cy="498055"/>
          </a:xfrm>
          <a:prstGeom prst="rect">
            <a:avLst/>
          </a:prstGeom>
        </p:spPr>
        <p:txBody>
          <a:bodyPr vert="horz" lIns="91440" tIns="45720" rIns="91440" bIns="45720" rtlCol="0" anchor="b"/>
          <a:lstStyle>
            <a:lvl1pPr algn="r">
              <a:defRPr sz="1200"/>
            </a:lvl1pPr>
          </a:lstStyle>
          <a:p>
            <a:fld id="{33349BBB-EA0B-4D97-9A58-1A2C895F5944}" type="slidenum">
              <a:rPr lang="pl-PL" smtClean="0"/>
              <a:t>‹#›</a:t>
            </a:fld>
            <a:endParaRPr lang="pl-PL"/>
          </a:p>
        </p:txBody>
      </p:sp>
    </p:spTree>
    <p:extLst>
      <p:ext uri="{BB962C8B-B14F-4D97-AF65-F5344CB8AC3E}">
        <p14:creationId xmlns:p14="http://schemas.microsoft.com/office/powerpoint/2010/main" val="14622005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5" y="0"/>
            <a:ext cx="2945659" cy="498056"/>
          </a:xfrm>
          <a:prstGeom prst="rect">
            <a:avLst/>
          </a:prstGeom>
        </p:spPr>
        <p:txBody>
          <a:bodyPr vert="horz" lIns="91440" tIns="45720" rIns="91440" bIns="45720" rtlCol="0"/>
          <a:lstStyle>
            <a:lvl1pPr algn="r">
              <a:defRPr sz="1200"/>
            </a:lvl1pPr>
          </a:lstStyle>
          <a:p>
            <a:fld id="{75F67132-C67D-460D-96B3-9882DC1E5EA3}" type="datetimeFigureOut">
              <a:rPr lang="pl-PL" smtClean="0"/>
              <a:t>26.02.2019</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A50F2317-B25F-49DF-BEF4-82BA45CBBE5B}" type="slidenum">
              <a:rPr lang="pl-PL" smtClean="0"/>
              <a:t>‹#›</a:t>
            </a:fld>
            <a:endParaRPr lang="pl-PL"/>
          </a:p>
        </p:txBody>
      </p:sp>
    </p:spTree>
    <p:extLst>
      <p:ext uri="{BB962C8B-B14F-4D97-AF65-F5344CB8AC3E}">
        <p14:creationId xmlns:p14="http://schemas.microsoft.com/office/powerpoint/2010/main" val="38716568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1</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4247561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10</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2143893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11</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2715870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12</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102651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2</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1523489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3</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3794268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4</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188690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5</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1170708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6</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428747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7</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3901094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8</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172568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50F2317-B25F-49DF-BEF4-82BA45CBBE5B}" type="slidenum">
              <a:rPr lang="pl-PL" smtClean="0"/>
              <a:t>9</a:t>
            </a:fld>
            <a:endParaRPr lang="pl-PL"/>
          </a:p>
        </p:txBody>
      </p:sp>
      <p:sp>
        <p:nvSpPr>
          <p:cNvPr id="5" name="Symbol zastępczy stopki 4"/>
          <p:cNvSpPr>
            <a:spLocks noGrp="1"/>
          </p:cNvSpPr>
          <p:nvPr>
            <p:ph type="ftr" sz="quarter" idx="11"/>
          </p:nvPr>
        </p:nvSpPr>
        <p:spPr/>
        <p:txBody>
          <a:bodyPr/>
          <a:lstStyle/>
          <a:p>
            <a:endParaRPr lang="pl-PL"/>
          </a:p>
        </p:txBody>
      </p:sp>
    </p:spTree>
    <p:extLst>
      <p:ext uri="{BB962C8B-B14F-4D97-AF65-F5344CB8AC3E}">
        <p14:creationId xmlns:p14="http://schemas.microsoft.com/office/powerpoint/2010/main" val="157983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pl-PL"/>
              <a:t>Kliknij, aby edytować styl</a:t>
            </a:r>
            <a:endParaRPr kumimoji="0" lang="en-U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a:spcBef>
                <a:spcPts val="0"/>
              </a:spcBef>
              <a:buNone/>
              <a:defRP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7F8AD3D-65D9-458E-8251-AFE1A51CFB1E}" type="datetime1">
              <a:rPr lang="pl-PL" smtClean="0"/>
              <a:t>26.02.2019</a:t>
            </a:fld>
            <a:endParaRPr lang="pl-PL"/>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81136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tekst pionowy">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Date Placeholder 3"/>
          <p:cNvSpPr>
            <a:spLocks noGrp="1"/>
          </p:cNvSpPr>
          <p:nvPr>
            <p:ph type="dt" sz="half" idx="10"/>
          </p:nvPr>
        </p:nvSpPr>
        <p:spPr/>
        <p:txBody>
          <a:bodyPr/>
          <a:lstStyle/>
          <a:p>
            <a:fld id="{92B24C08-D115-4942-8644-58AA1B42B4EE}" type="datetime1">
              <a:rPr lang="pl-PL" smtClean="0"/>
              <a:t>26.02.2019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723051638"/>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pl-PL"/>
              <a:t>Kliknij, aby edytować styl</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Date Placeholder 3"/>
          <p:cNvSpPr>
            <a:spLocks noGrp="1"/>
          </p:cNvSpPr>
          <p:nvPr>
            <p:ph type="dt" sz="half" idx="10"/>
          </p:nvPr>
        </p:nvSpPr>
        <p:spPr/>
        <p:txBody>
          <a:bodyPr/>
          <a:lstStyle/>
          <a:p>
            <a:fld id="{D04A2FE4-0D14-4ABD-A3C8-F0642C2FDC6E}" type="datetime1">
              <a:rPr lang="pl-PL" smtClean="0"/>
              <a:t>26.02.2019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88832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Title 6"/>
          <p:cNvSpPr>
            <a:spLocks noGrp="1"/>
          </p:cNvSpPr>
          <p:nvPr>
            <p:ph type="title"/>
          </p:nvPr>
        </p:nvSpPr>
        <p:spPr/>
        <p:txBody>
          <a:bodyPr/>
          <a:lstStyle/>
          <a:p>
            <a:r>
              <a:rPr lang="pl-PL"/>
              <a:t>Kliknij, aby edytować styl</a:t>
            </a:r>
            <a:endParaRPr lang="en-US"/>
          </a:p>
        </p:txBody>
      </p:sp>
      <p:sp>
        <p:nvSpPr>
          <p:cNvPr id="10" name="Date Placeholder 9"/>
          <p:cNvSpPr>
            <a:spLocks noGrp="1"/>
          </p:cNvSpPr>
          <p:nvPr>
            <p:ph type="dt" sz="half" idx="10"/>
          </p:nvPr>
        </p:nvSpPr>
        <p:spPr/>
        <p:txBody>
          <a:bodyPr/>
          <a:lstStyle/>
          <a:p>
            <a:fld id="{B2ACAB46-4EBB-4F60-A192-A7608243AFE9}" type="datetime1">
              <a:rPr lang="pl-PL" smtClean="0"/>
              <a:t>26.02.2019</a:t>
            </a:fld>
            <a:endParaRPr lang="pl-PL"/>
          </a:p>
        </p:txBody>
      </p:sp>
      <p:sp>
        <p:nvSpPr>
          <p:cNvPr id="11" name="Slide Number Placeholder 10"/>
          <p:cNvSpPr>
            <a:spLocks noGrp="1"/>
          </p:cNvSpPr>
          <p:nvPr>
            <p:ph type="sldNum" sz="quarter" idx="11"/>
          </p:nvPr>
        </p:nvSpPr>
        <p:spPr/>
        <p:txBody>
          <a:bodyPr/>
          <a:lstStyle/>
          <a:p>
            <a:fld id="{589B7C76-EFF2-4CD8-A475-4750F11B4BC6}" type="slidenum">
              <a:rPr lang="pl-PL" smtClean="0"/>
              <a:pPr/>
              <a:t>‹#›</a:t>
            </a:fld>
            <a:endParaRPr lang="pl-PL"/>
          </a:p>
        </p:txBody>
      </p:sp>
      <p:sp>
        <p:nvSpPr>
          <p:cNvPr id="12" name="Footer Placeholder 11"/>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3959233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362700"/>
            <a:ext cx="2133600" cy="304800"/>
          </a:xfrm>
        </p:spPr>
        <p:txBody>
          <a:bodyPr/>
          <a:lstStyle/>
          <a:p>
            <a:fld id="{97B206C7-3BF8-492C-B8FC-30C9F699A14C}" type="datetime1">
              <a:rPr lang="pl-PL" smtClean="0"/>
              <a:t>26.02.2019</a:t>
            </a:fld>
            <a:endParaRPr lang="pl-PL"/>
          </a:p>
        </p:txBody>
      </p:sp>
      <p:sp>
        <p:nvSpPr>
          <p:cNvPr id="5" name="Footer Placeholder 4"/>
          <p:cNvSpPr>
            <a:spLocks noGrp="1"/>
          </p:cNvSpPr>
          <p:nvPr>
            <p:ph type="ftr" sz="quarter" idx="11"/>
          </p:nvPr>
        </p:nvSpPr>
        <p:spPr>
          <a:xfrm>
            <a:off x="2619376" y="6366669"/>
            <a:ext cx="4260056" cy="300831"/>
          </a:xfrm>
        </p:spPr>
        <p:txBody>
          <a:bodyPr/>
          <a:lstStyle/>
          <a:p>
            <a:endParaRPr lang="pl-PL"/>
          </a:p>
        </p:txBody>
      </p:sp>
      <p:sp>
        <p:nvSpPr>
          <p:cNvPr id="6" name="Slide Number Placeholder 5"/>
          <p:cNvSpPr>
            <a:spLocks noGrp="1"/>
          </p:cNvSpPr>
          <p:nvPr>
            <p:ph type="sldNum" sz="quarter" idx="12"/>
          </p:nvPr>
        </p:nvSpPr>
        <p:spPr>
          <a:xfrm>
            <a:off x="8451056" y="809624"/>
            <a:ext cx="502920" cy="300831"/>
          </a:xfrm>
        </p:spPr>
        <p:txBody>
          <a:bodyPr/>
          <a:lstStyle/>
          <a:p>
            <a:fld id="{589B7C76-EFF2-4CD8-A475-4750F11B4BC6}" type="slidenum">
              <a:rPr lang="pl-PL" smtClean="0"/>
              <a:pPr/>
              <a:t>‹#›</a:t>
            </a:fld>
            <a:endParaRPr lang="pl-PL"/>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a:t>Kliknij, aby edytować styl</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Tree>
    <p:extLst>
      <p:ext uri="{BB962C8B-B14F-4D97-AF65-F5344CB8AC3E}">
        <p14:creationId xmlns:p14="http://schemas.microsoft.com/office/powerpoint/2010/main" val="199001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wa elementy zawartośc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Content Placeholder 3"/>
          <p:cNvSpPr>
            <a:spLocks noGrp="1"/>
          </p:cNvSpPr>
          <p:nvPr>
            <p:ph sz="half" idx="2"/>
          </p:nvPr>
        </p:nvSpPr>
        <p:spPr>
          <a:xfrm>
            <a:off x="4648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8" name="Title 7"/>
          <p:cNvSpPr>
            <a:spLocks noGrp="1"/>
          </p:cNvSpPr>
          <p:nvPr>
            <p:ph type="title"/>
          </p:nvPr>
        </p:nvSpPr>
        <p:spPr/>
        <p:txBody>
          <a:bodyPr/>
          <a:lstStyle/>
          <a:p>
            <a:r>
              <a:rPr lang="pl-PL"/>
              <a:t>Kliknij, aby edytować styl</a:t>
            </a:r>
            <a:endParaRPr lang="en-US"/>
          </a:p>
        </p:txBody>
      </p:sp>
      <p:sp>
        <p:nvSpPr>
          <p:cNvPr id="9" name="Date Placeholder 8"/>
          <p:cNvSpPr>
            <a:spLocks noGrp="1"/>
          </p:cNvSpPr>
          <p:nvPr>
            <p:ph type="dt" sz="half" idx="10"/>
          </p:nvPr>
        </p:nvSpPr>
        <p:spPr/>
        <p:txBody>
          <a:bodyPr/>
          <a:lstStyle/>
          <a:p>
            <a:fld id="{791AA4BF-2C67-415F-BE59-06E3205D86B1}" type="datetime1">
              <a:rPr lang="pl-PL" smtClean="0"/>
              <a:t>26.02.2019</a:t>
            </a:fld>
            <a:endParaRPr lang="pl-PL"/>
          </a:p>
        </p:txBody>
      </p:sp>
      <p:sp>
        <p:nvSpPr>
          <p:cNvPr id="10" name="Slide Number Placeholder 9"/>
          <p:cNvSpPr>
            <a:spLocks noGrp="1"/>
          </p:cNvSpPr>
          <p:nvPr>
            <p:ph type="sldNum" sz="quarter" idx="11"/>
          </p:nvPr>
        </p:nvSpPr>
        <p:spPr/>
        <p:txBody>
          <a:bodyPr/>
          <a:lstStyle/>
          <a:p>
            <a:fld id="{589B7C76-EFF2-4CD8-A475-4750F11B4BC6}" type="slidenum">
              <a:rPr lang="pl-PL" smtClean="0"/>
              <a:pPr/>
              <a:t>‹#›</a:t>
            </a:fld>
            <a:endParaRPr lang="pl-PL"/>
          </a:p>
        </p:txBody>
      </p:sp>
      <p:sp>
        <p:nvSpPr>
          <p:cNvPr id="11" name="Footer Placeholder 10"/>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158182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a:defRPr sz="3300" b="0">
                <a:ln w="6350">
                  <a:solidFill>
                    <a:schemeClr val="tx1"/>
                  </a:solidFill>
                </a:ln>
                <a:solidFill>
                  <a:schemeClr val="tx1"/>
                </a:solidFill>
              </a:defRPr>
            </a:lvl1pPr>
          </a:lstStyle>
          <a:p>
            <a:r>
              <a:rPr kumimoji="0" lang="pl-PL"/>
              <a:t>Kliknij, aby edytować styl</a:t>
            </a:r>
            <a:endParaRPr kumimoji="0" lang="en-U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5" name="Content Placeholder 4"/>
          <p:cNvSpPr>
            <a:spLocks noGrp="1"/>
          </p:cNvSpPr>
          <p:nvPr>
            <p:ph sz="quarter" idx="2"/>
          </p:nvPr>
        </p:nvSpPr>
        <p:spPr>
          <a:xfrm>
            <a:off x="2022230" y="290732"/>
            <a:ext cx="6858000" cy="2897476"/>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Content Placeholder 5"/>
          <p:cNvSpPr>
            <a:spLocks noGrp="1"/>
          </p:cNvSpPr>
          <p:nvPr>
            <p:ph sz="quarter" idx="4"/>
          </p:nvPr>
        </p:nvSpPr>
        <p:spPr>
          <a:xfrm>
            <a:off x="2022230" y="3350924"/>
            <a:ext cx="6858000" cy="2897476"/>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0" name="Date Placeholder 9"/>
          <p:cNvSpPr>
            <a:spLocks noGrp="1"/>
          </p:cNvSpPr>
          <p:nvPr>
            <p:ph type="dt" sz="half" idx="10"/>
          </p:nvPr>
        </p:nvSpPr>
        <p:spPr/>
        <p:txBody>
          <a:bodyPr/>
          <a:lstStyle/>
          <a:p>
            <a:fld id="{CDD41074-9274-464E-8E6F-28D53A76D245}" type="datetime1">
              <a:rPr lang="pl-PL" smtClean="0"/>
              <a:t>26.02.2019</a:t>
            </a:fld>
            <a:endParaRPr lang="pl-PL"/>
          </a:p>
        </p:txBody>
      </p:sp>
      <p:sp>
        <p:nvSpPr>
          <p:cNvPr id="11" name="Slide Number Placeholder 10"/>
          <p:cNvSpPr>
            <a:spLocks noGrp="1"/>
          </p:cNvSpPr>
          <p:nvPr>
            <p:ph type="sldNum" sz="quarter" idx="11"/>
          </p:nvPr>
        </p:nvSpPr>
        <p:spPr/>
        <p:txBody>
          <a:bodyPr/>
          <a:lstStyle/>
          <a:p>
            <a:fld id="{589B7C76-EFF2-4CD8-A475-4750F11B4BC6}" type="slidenum">
              <a:rPr lang="pl-PL" smtClean="0"/>
              <a:pPr/>
              <a:t>‹#›</a:t>
            </a:fld>
            <a:endParaRPr lang="pl-PL"/>
          </a:p>
        </p:txBody>
      </p:sp>
      <p:sp>
        <p:nvSpPr>
          <p:cNvPr id="12" name="Footer Placeholder 11"/>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423002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pl-PL"/>
              <a:t>Kliknij, aby edytować styl</a:t>
            </a:r>
            <a:endParaRPr kumimoji="0" lang="en-US"/>
          </a:p>
        </p:txBody>
      </p:sp>
      <p:sp>
        <p:nvSpPr>
          <p:cNvPr id="6" name="Date Placeholder 5"/>
          <p:cNvSpPr>
            <a:spLocks noGrp="1"/>
          </p:cNvSpPr>
          <p:nvPr>
            <p:ph type="dt" sz="half" idx="10"/>
          </p:nvPr>
        </p:nvSpPr>
        <p:spPr/>
        <p:txBody>
          <a:bodyPr/>
          <a:lstStyle/>
          <a:p>
            <a:fld id="{7F86510E-F2B9-4FBA-89B3-09956FC2DE21}" type="datetime1">
              <a:rPr lang="pl-PL" smtClean="0"/>
              <a:t>26.02.2019</a:t>
            </a:fld>
            <a:endParaRPr lang="pl-PL"/>
          </a:p>
        </p:txBody>
      </p:sp>
      <p:sp>
        <p:nvSpPr>
          <p:cNvPr id="7" name="Slide Number Placeholder 6"/>
          <p:cNvSpPr>
            <a:spLocks noGrp="1"/>
          </p:cNvSpPr>
          <p:nvPr>
            <p:ph type="sldNum" sz="quarter" idx="11"/>
          </p:nvPr>
        </p:nvSpPr>
        <p:spPr/>
        <p:txBody>
          <a:bodyPr/>
          <a:lstStyle/>
          <a:p>
            <a:fld id="{589B7C76-EFF2-4CD8-A475-4750F11B4BC6}" type="slidenum">
              <a:rPr lang="pl-PL" smtClean="0"/>
              <a:pPr/>
              <a:t>‹#›</a:t>
            </a:fld>
            <a:endParaRPr lang="pl-PL"/>
          </a:p>
        </p:txBody>
      </p:sp>
      <p:sp>
        <p:nvSpPr>
          <p:cNvPr id="8" name="Footer Placeholder 7"/>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304323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2660A6-AB3A-4A02-A119-C0A170A8E813}" type="datetime1">
              <a:rPr lang="pl-PL" smtClean="0"/>
              <a:t>26.02.2019</a:t>
            </a:fld>
            <a:endParaRPr lang="pl-PL"/>
          </a:p>
        </p:txBody>
      </p:sp>
      <p:sp>
        <p:nvSpPr>
          <p:cNvPr id="6" name="Slide Number Placeholder 5"/>
          <p:cNvSpPr>
            <a:spLocks noGrp="1"/>
          </p:cNvSpPr>
          <p:nvPr>
            <p:ph type="sldNum" sz="quarter" idx="11"/>
          </p:nvPr>
        </p:nvSpPr>
        <p:spPr/>
        <p:txBody>
          <a:bodyPr/>
          <a:lstStyle/>
          <a:p>
            <a:fld id="{589B7C76-EFF2-4CD8-A475-4750F11B4BC6}" type="slidenum">
              <a:rPr lang="pl-PL" smtClean="0"/>
              <a:pPr/>
              <a:t>‹#›</a:t>
            </a:fld>
            <a:endParaRPr lang="pl-PL"/>
          </a:p>
        </p:txBody>
      </p:sp>
      <p:sp>
        <p:nvSpPr>
          <p:cNvPr id="7" name="Footer Placeholder 6"/>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119428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a:spcBef>
                <a:spcPts val="0"/>
              </a:spcBef>
              <a:buNone/>
              <a:defRPr sz="2900" b="0" cap="all" baseline="0"/>
            </a:lvl1pPr>
          </a:lstStyle>
          <a:p>
            <a:r>
              <a:rPr kumimoji="0" lang="pl-PL"/>
              <a:t>Kliknij, aby edytować styl</a:t>
            </a:r>
            <a:endParaRPr kumimoji="0" lang="en-US"/>
          </a:p>
        </p:txBody>
      </p:sp>
      <p:sp>
        <p:nvSpPr>
          <p:cNvPr id="3" name="Text Placeholder 2"/>
          <p:cNvSpPr>
            <a:spLocks noGrp="1"/>
          </p:cNvSpPr>
          <p:nvPr>
            <p:ph type="body" idx="2"/>
          </p:nvPr>
        </p:nvSpPr>
        <p:spPr>
          <a:xfrm>
            <a:off x="1135856" y="367664"/>
            <a:ext cx="2438400" cy="5883105"/>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4" name="Content Placeholder 3"/>
          <p:cNvSpPr>
            <a:spLocks noGrp="1"/>
          </p:cNvSpPr>
          <p:nvPr>
            <p:ph sz="half" idx="1"/>
          </p:nvPr>
        </p:nvSpPr>
        <p:spPr>
          <a:xfrm>
            <a:off x="3651250" y="320040"/>
            <a:ext cx="5276088" cy="59283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8" name="Date Placeholder 7"/>
          <p:cNvSpPr>
            <a:spLocks noGrp="1"/>
          </p:cNvSpPr>
          <p:nvPr>
            <p:ph type="dt" sz="half" idx="10"/>
          </p:nvPr>
        </p:nvSpPr>
        <p:spPr/>
        <p:txBody>
          <a:bodyPr/>
          <a:lstStyle/>
          <a:p>
            <a:fld id="{AFC236A0-2713-4FA4-AE64-A2F916A50234}" type="datetime1">
              <a:rPr lang="pl-PL" smtClean="0"/>
              <a:t>26.02.2019</a:t>
            </a:fld>
            <a:endParaRPr lang="pl-PL"/>
          </a:p>
        </p:txBody>
      </p:sp>
      <p:sp>
        <p:nvSpPr>
          <p:cNvPr id="9" name="Slide Number Placeholder 8"/>
          <p:cNvSpPr>
            <a:spLocks noGrp="1"/>
          </p:cNvSpPr>
          <p:nvPr>
            <p:ph type="sldNum" sz="quarter" idx="11"/>
          </p:nvPr>
        </p:nvSpPr>
        <p:spPr/>
        <p:txBody>
          <a:bodyPr/>
          <a:lstStyle/>
          <a:p>
            <a:fld id="{589B7C76-EFF2-4CD8-A475-4750F11B4BC6}" type="slidenum">
              <a:rPr lang="pl-PL" smtClean="0"/>
              <a:pPr/>
              <a:t>‹#›</a:t>
            </a:fld>
            <a:endParaRPr lang="pl-PL"/>
          </a:p>
        </p:txBody>
      </p:sp>
      <p:sp>
        <p:nvSpPr>
          <p:cNvPr id="10" name="Footer Placeholder 9"/>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402323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a:buNone/>
              <a:defRPr sz="3000" b="0" cap="all" baseline="0"/>
            </a:lvl1pPr>
          </a:lstStyle>
          <a:p>
            <a:r>
              <a:rPr kumimoji="0" lang="pl-PL"/>
              <a:t>Kliknij, aby edytować styl</a:t>
            </a:r>
            <a:endParaRPr kumimoji="0" lang="en-U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a:buNone/>
              <a:defRPr sz="3200"/>
            </a:lvl1pPr>
          </a:lstStyle>
          <a:p>
            <a:r>
              <a:rPr kumimoji="0" lang="pl-PL"/>
              <a:t>Kliknij ikonę, aby dodać obraz</a:t>
            </a:r>
            <a:endParaRPr kumimoji="0" lang="en-US" dirty="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8" name="Date Placeholder 7"/>
          <p:cNvSpPr>
            <a:spLocks noGrp="1"/>
          </p:cNvSpPr>
          <p:nvPr>
            <p:ph type="dt" sz="half" idx="10"/>
          </p:nvPr>
        </p:nvSpPr>
        <p:spPr/>
        <p:txBody>
          <a:bodyPr/>
          <a:lstStyle/>
          <a:p>
            <a:fld id="{6F6FFA25-91B8-405C-93EE-01B5D6D2A3B1}" type="datetime1">
              <a:rPr lang="pl-PL" smtClean="0"/>
              <a:t>26.02.2019</a:t>
            </a:fld>
            <a:endParaRPr lang="pl-PL"/>
          </a:p>
        </p:txBody>
      </p:sp>
      <p:sp>
        <p:nvSpPr>
          <p:cNvPr id="9" name="Slide Number Placeholder 8"/>
          <p:cNvSpPr>
            <a:spLocks noGrp="1"/>
          </p:cNvSpPr>
          <p:nvPr>
            <p:ph type="sldNum" sz="quarter" idx="11"/>
          </p:nvPr>
        </p:nvSpPr>
        <p:spPr/>
        <p:txBody>
          <a:bodyPr/>
          <a:lstStyle/>
          <a:p>
            <a:fld id="{589B7C76-EFF2-4CD8-A475-4750F11B4BC6}" type="slidenum">
              <a:rPr lang="pl-PL" smtClean="0"/>
              <a:pPr/>
              <a:t>‹#›</a:t>
            </a:fld>
            <a:endParaRPr lang="pl-PL"/>
          </a:p>
        </p:txBody>
      </p:sp>
      <p:sp>
        <p:nvSpPr>
          <p:cNvPr id="10" name="Footer Placeholder 9"/>
          <p:cNvSpPr>
            <a:spLocks noGrp="1"/>
          </p:cNvSpPr>
          <p:nvPr>
            <p:ph type="ftr" sz="quarter" idx="12"/>
          </p:nvPr>
        </p:nvSpPr>
        <p:spPr/>
        <p:txBody>
          <a:bodyPr/>
          <a:lstStyle/>
          <a:p>
            <a:endParaRPr lang="pl-PL"/>
          </a:p>
        </p:txBody>
      </p:sp>
    </p:spTree>
    <p:extLst>
      <p:ext uri="{BB962C8B-B14F-4D97-AF65-F5344CB8AC3E}">
        <p14:creationId xmlns:p14="http://schemas.microsoft.com/office/powerpoint/2010/main" val="396545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pl-PL"/>
              <a:t>Kliknij, aby edytować styl</a:t>
            </a:r>
            <a:endParaRPr kumimoji="0" lang="en-US"/>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sz="1000" b="0">
                <a:solidFill>
                  <a:schemeClr val="tx1"/>
                </a:solidFill>
              </a:defRPr>
            </a:lvl1pPr>
          </a:lstStyle>
          <a:p>
            <a:fld id="{92B24C08-D115-4942-8644-58AA1B42B4EE}" type="datetime1">
              <a:rPr lang="pl-PL" smtClean="0"/>
              <a:t>26.02.2019</a:t>
            </a:fld>
            <a:endParaRPr lang="pl-PL"/>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sz="1200">
                <a:solidFill>
                  <a:schemeClr val="tx1"/>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03183342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dt="0"/>
  <p:txStyles>
    <p:titleStyle>
      <a:lvl1pPr marL="484632" algn="l" rtl="0" eaLnBrk="1" latinLnBrk="0" hangingPunct="1">
        <a:spcBef>
          <a:spcPct val="0"/>
        </a:spcBef>
        <a:buNone/>
        <a:defRPr kumimoji="0"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88641"/>
            <a:ext cx="8280920" cy="1800199"/>
          </a:xfrm>
        </p:spPr>
        <p:txBody>
          <a:bodyPr>
            <a:normAutofit/>
          </a:bodyPr>
          <a:lstStyle/>
          <a:p>
            <a:pPr algn="ctr"/>
            <a:r>
              <a:rPr lang="pl-PL" sz="2800" b="1" dirty="0">
                <a:solidFill>
                  <a:schemeClr val="tx1"/>
                </a:solidFill>
                <a:latin typeface="Times New Roman" panose="02020603050405020304" pitchFamily="18" charset="0"/>
                <a:cs typeface="Times New Roman" panose="02020603050405020304" pitchFamily="18" charset="0"/>
              </a:rPr>
              <a:t>Ogólnopolski system wsparcia doradczego </a:t>
            </a:r>
            <a:br>
              <a:rPr lang="pl-PL" sz="2800" b="1" dirty="0">
                <a:solidFill>
                  <a:schemeClr val="tx1"/>
                </a:solidFill>
                <a:latin typeface="Times New Roman" panose="02020603050405020304" pitchFamily="18" charset="0"/>
                <a:cs typeface="Times New Roman" panose="02020603050405020304" pitchFamily="18" charset="0"/>
              </a:rPr>
            </a:br>
            <a:r>
              <a:rPr lang="pl-PL" sz="2800" b="1" dirty="0">
                <a:solidFill>
                  <a:schemeClr val="tx1"/>
                </a:solidFill>
                <a:latin typeface="Times New Roman" panose="02020603050405020304" pitchFamily="18" charset="0"/>
                <a:cs typeface="Times New Roman" panose="02020603050405020304" pitchFamily="18" charset="0"/>
              </a:rPr>
              <a:t>dla sektora publicznego, mieszkalnictwa</a:t>
            </a:r>
            <a:br>
              <a:rPr lang="pl-PL" sz="2800" b="1" dirty="0">
                <a:solidFill>
                  <a:schemeClr val="tx1"/>
                </a:solidFill>
                <a:latin typeface="Times New Roman" panose="02020603050405020304" pitchFamily="18" charset="0"/>
                <a:cs typeface="Times New Roman" panose="02020603050405020304" pitchFamily="18" charset="0"/>
              </a:rPr>
            </a:br>
            <a:r>
              <a:rPr lang="pl-PL" sz="2800" b="1" dirty="0">
                <a:solidFill>
                  <a:schemeClr val="tx1"/>
                </a:solidFill>
                <a:latin typeface="Times New Roman" panose="02020603050405020304" pitchFamily="18" charset="0"/>
                <a:cs typeface="Times New Roman" panose="02020603050405020304" pitchFamily="18" charset="0"/>
              </a:rPr>
              <a:t> oraz przedsiębiorców w zakresie efektywności energetycznej oraz OZE</a:t>
            </a:r>
            <a:endParaRPr lang="pl-PL" sz="28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805264"/>
            <a:ext cx="7056784" cy="936104"/>
          </a:xfrm>
          <a:prstGeom prst="rect">
            <a:avLst/>
          </a:prstGeom>
        </p:spPr>
      </p:pic>
      <p:sp>
        <p:nvSpPr>
          <p:cNvPr id="5" name="Prostokąt 4">
            <a:extLst>
              <a:ext uri="{FF2B5EF4-FFF2-40B4-BE49-F238E27FC236}">
                <a16:creationId xmlns:a16="http://schemas.microsoft.com/office/drawing/2014/main" id="{9A7AF6D5-713E-4F06-B6A0-F41664B74F98}"/>
              </a:ext>
            </a:extLst>
          </p:cNvPr>
          <p:cNvSpPr/>
          <p:nvPr/>
        </p:nvSpPr>
        <p:spPr>
          <a:xfrm>
            <a:off x="611560" y="3645024"/>
            <a:ext cx="7776864" cy="1969770"/>
          </a:xfrm>
          <a:prstGeom prst="rect">
            <a:avLst/>
          </a:prstGeom>
        </p:spPr>
        <p:txBody>
          <a:bodyPr wrap="square">
            <a:spAutoFit/>
          </a:bodyPr>
          <a:lstStyle/>
          <a:p>
            <a:pPr algn="ctr"/>
            <a:r>
              <a:rPr lang="pl-PL" sz="2400" b="1" dirty="0">
                <a:ln w="6350">
                  <a:noFill/>
                </a:ln>
                <a:solidFill>
                  <a:prstClr val="black"/>
                </a:solidFill>
                <a:latin typeface="Arial" panose="020B0604020202020204" pitchFamily="34" charset="0"/>
                <a:ea typeface="+mj-ea"/>
                <a:cs typeface="Arial" panose="020B0604020202020204" pitchFamily="34" charset="0"/>
              </a:rPr>
              <a:t>CEL  OGÓLNY PROJEKTU</a:t>
            </a:r>
            <a:br>
              <a:rPr lang="pl-PL" sz="2400" dirty="0">
                <a:ln w="6350">
                  <a:noFill/>
                </a:ln>
                <a:solidFill>
                  <a:srgbClr val="444D26"/>
                </a:solidFill>
                <a:ea typeface="+mj-ea"/>
                <a:cs typeface="+mj-cs"/>
              </a:rPr>
            </a:br>
            <a:r>
              <a:rPr lang="pl-PL" sz="2000" dirty="0">
                <a:ln w="6350">
                  <a:noFill/>
                </a:ln>
                <a:solidFill>
                  <a:prstClr val="black"/>
                </a:solidFill>
                <a:latin typeface="Arial" panose="020B0604020202020204" pitchFamily="34" charset="0"/>
                <a:ea typeface="+mj-ea"/>
                <a:cs typeface="Arial" panose="020B0604020202020204" pitchFamily="34" charset="0"/>
              </a:rPr>
              <a:t>Wsparcie projektów przyczyniających się </a:t>
            </a:r>
            <a:br>
              <a:rPr lang="pl-PL" sz="2000" dirty="0">
                <a:ln w="6350">
                  <a:noFill/>
                </a:ln>
                <a:solidFill>
                  <a:prstClr val="black"/>
                </a:solidFill>
                <a:latin typeface="Arial" panose="020B0604020202020204" pitchFamily="34" charset="0"/>
                <a:ea typeface="+mj-ea"/>
                <a:cs typeface="Arial" panose="020B0604020202020204" pitchFamily="34" charset="0"/>
              </a:rPr>
            </a:br>
            <a:r>
              <a:rPr lang="pl-PL" sz="2000" dirty="0">
                <a:ln w="6350">
                  <a:noFill/>
                </a:ln>
                <a:solidFill>
                  <a:prstClr val="black"/>
                </a:solidFill>
                <a:latin typeface="Arial" panose="020B0604020202020204" pitchFamily="34" charset="0"/>
                <a:ea typeface="+mj-ea"/>
                <a:cs typeface="Arial" panose="020B0604020202020204" pitchFamily="34" charset="0"/>
              </a:rPr>
              <a:t>do realizacji pakietu </a:t>
            </a:r>
            <a:br>
              <a:rPr lang="pl-PL" sz="2000" dirty="0">
                <a:ln w="6350">
                  <a:noFill/>
                </a:ln>
                <a:solidFill>
                  <a:prstClr val="black"/>
                </a:solidFill>
                <a:latin typeface="Arial" panose="020B0604020202020204" pitchFamily="34" charset="0"/>
                <a:ea typeface="+mj-ea"/>
                <a:cs typeface="Arial" panose="020B0604020202020204" pitchFamily="34" charset="0"/>
              </a:rPr>
            </a:br>
            <a:r>
              <a:rPr lang="pl-PL" sz="2000" dirty="0">
                <a:ln w="6350">
                  <a:noFill/>
                </a:ln>
                <a:solidFill>
                  <a:prstClr val="black"/>
                </a:solidFill>
                <a:latin typeface="Arial" panose="020B0604020202020204" pitchFamily="34" charset="0"/>
                <a:ea typeface="+mj-ea"/>
                <a:cs typeface="Arial" panose="020B0604020202020204" pitchFamily="34" charset="0"/>
              </a:rPr>
              <a:t>klimatyczno-energetycznego UE 20/20/20</a:t>
            </a:r>
            <a:br>
              <a:rPr lang="pl-PL" sz="2000" dirty="0">
                <a:ln w="6350">
                  <a:noFill/>
                </a:ln>
                <a:solidFill>
                  <a:prstClr val="black"/>
                </a:solidFill>
                <a:latin typeface="Arial" panose="020B0604020202020204" pitchFamily="34" charset="0"/>
                <a:ea typeface="+mj-ea"/>
                <a:cs typeface="Arial" panose="020B0604020202020204" pitchFamily="34" charset="0"/>
              </a:rPr>
            </a:br>
            <a:r>
              <a:rPr lang="pl-PL" sz="2000" dirty="0">
                <a:ln w="6350">
                  <a:noFill/>
                </a:ln>
                <a:solidFill>
                  <a:prstClr val="black"/>
                </a:solidFill>
                <a:latin typeface="Arial" panose="020B0604020202020204" pitchFamily="34" charset="0"/>
                <a:ea typeface="+mj-ea"/>
                <a:cs typeface="Arial" panose="020B0604020202020204" pitchFamily="34" charset="0"/>
              </a:rPr>
              <a:t> (w przypadku Polski 20/20/15)</a:t>
            </a:r>
            <a:br>
              <a:rPr lang="pl-PL" sz="2000" dirty="0">
                <a:ln w="6350">
                  <a:noFill/>
                </a:ln>
                <a:solidFill>
                  <a:prstClr val="black"/>
                </a:solidFill>
                <a:latin typeface="Arial" panose="020B0604020202020204" pitchFamily="34" charset="0"/>
                <a:ea typeface="+mj-ea"/>
                <a:cs typeface="Arial" panose="020B0604020202020204" pitchFamily="34" charset="0"/>
              </a:rPr>
            </a:br>
            <a:endParaRPr lang="pl-PL" dirty="0"/>
          </a:p>
        </p:txBody>
      </p:sp>
      <p:pic>
        <p:nvPicPr>
          <p:cNvPr id="6" name="Obraz 5">
            <a:extLst>
              <a:ext uri="{FF2B5EF4-FFF2-40B4-BE49-F238E27FC236}">
                <a16:creationId xmlns:a16="http://schemas.microsoft.com/office/drawing/2014/main" id="{80E5D1E5-0D1F-4F8F-9C39-BF0B988D8430}"/>
              </a:ext>
            </a:extLst>
          </p:cNvPr>
          <p:cNvPicPr>
            <a:picLocks noChangeAspect="1"/>
          </p:cNvPicPr>
          <p:nvPr/>
        </p:nvPicPr>
        <p:blipFill>
          <a:blip r:embed="rId4"/>
          <a:stretch>
            <a:fillRect/>
          </a:stretch>
        </p:blipFill>
        <p:spPr>
          <a:xfrm>
            <a:off x="3194184" y="2204864"/>
            <a:ext cx="2961992" cy="1080120"/>
          </a:xfrm>
          <a:prstGeom prst="rect">
            <a:avLst/>
          </a:prstGeom>
        </p:spPr>
      </p:pic>
    </p:spTree>
    <p:extLst>
      <p:ext uri="{BB962C8B-B14F-4D97-AF65-F5344CB8AC3E}">
        <p14:creationId xmlns:p14="http://schemas.microsoft.com/office/powerpoint/2010/main" val="21169996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4642" y="1412776"/>
            <a:ext cx="8784976" cy="4248472"/>
          </a:xfrm>
        </p:spPr>
        <p:txBody>
          <a:bodyPr>
            <a:noAutofit/>
          </a:bodyPr>
          <a:lstStyle/>
          <a:p>
            <a:pPr algn="l"/>
            <a:r>
              <a:rPr lang="pl-PL" sz="2200" b="1" dirty="0">
                <a:solidFill>
                  <a:schemeClr val="tx1"/>
                </a:solidFill>
                <a:latin typeface="Times New Roman" panose="02020603050405020304" pitchFamily="18" charset="0"/>
                <a:cs typeface="Times New Roman" panose="02020603050405020304" pitchFamily="18" charset="0"/>
              </a:rPr>
              <a:t>Dofinansujemy zadania w następujących obszarach/priorytetach  dziedzinowych:</a:t>
            </a:r>
            <a:br>
              <a:rPr lang="pl-PL" sz="2200" b="1"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ochrona i zrównoważone gospodarowanie zasobami wodnymi,</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racjonalne gospodarowanie odpadami i ochrona powierzchni ziemi,</a:t>
            </a:r>
            <a:br>
              <a:rPr lang="pl-PL" sz="2200"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  </a:t>
            </a:r>
            <a:r>
              <a:rPr lang="pl-PL" sz="2200" dirty="0">
                <a:solidFill>
                  <a:schemeClr val="tx1"/>
                </a:solidFill>
                <a:latin typeface="Times New Roman" panose="02020603050405020304" pitchFamily="18" charset="0"/>
                <a:cs typeface="Times New Roman" panose="02020603050405020304" pitchFamily="18" charset="0"/>
              </a:rPr>
              <a:t>ochrona atmosfery oraz ochrona przed hałasem,</a:t>
            </a:r>
            <a:br>
              <a:rPr lang="pl-PL" sz="2200" b="1"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ochrona różnorodności biologicznej i funkcji ekosystemów,</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inne działania ochrony środowiska</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 edukacja ekologiczna,</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 przedsięwzięcia </a:t>
            </a:r>
            <a:r>
              <a:rPr lang="pl-PL" sz="2200" dirty="0" err="1">
                <a:solidFill>
                  <a:schemeClr val="tx1"/>
                </a:solidFill>
                <a:latin typeface="Times New Roman" panose="02020603050405020304" pitchFamily="18" charset="0"/>
                <a:cs typeface="Times New Roman" panose="02020603050405020304" pitchFamily="18" charset="0"/>
              </a:rPr>
              <a:t>międzydziedzinowe</a:t>
            </a:r>
            <a:r>
              <a:rPr lang="pl-PL" sz="2200" dirty="0">
                <a:solidFill>
                  <a:schemeClr val="tx1"/>
                </a:solidFill>
                <a:latin typeface="Times New Roman" panose="02020603050405020304" pitchFamily="18" charset="0"/>
                <a:cs typeface="Times New Roman" panose="02020603050405020304" pitchFamily="18" charset="0"/>
              </a:rPr>
              <a:t> i inne</a:t>
            </a:r>
            <a:r>
              <a:rPr lang="pl-PL" sz="2200" b="1" dirty="0">
                <a:solidFill>
                  <a:schemeClr val="tx1"/>
                </a:solidFill>
                <a:latin typeface="Times New Roman" panose="02020603050405020304" pitchFamily="18" charset="0"/>
                <a:cs typeface="Times New Roman" panose="02020603050405020304" pitchFamily="18" charset="0"/>
              </a:rPr>
              <a:t> </a:t>
            </a:r>
            <a:br>
              <a:rPr lang="pl-PL" sz="2200" b="1" dirty="0">
                <a:solidFill>
                  <a:schemeClr val="tx1"/>
                </a:solidFill>
                <a:latin typeface="Times New Roman" panose="02020603050405020304" pitchFamily="18" charset="0"/>
                <a:cs typeface="Times New Roman" panose="02020603050405020304" pitchFamily="18" charset="0"/>
              </a:rPr>
            </a:b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Naszym głównym priorytetem </a:t>
            </a:r>
            <a:r>
              <a:rPr lang="pl-PL" sz="2200" dirty="0">
                <a:solidFill>
                  <a:schemeClr val="tx1"/>
                </a:solidFill>
                <a:latin typeface="Times New Roman" panose="02020603050405020304" pitchFamily="18" charset="0"/>
                <a:cs typeface="Times New Roman" panose="02020603050405020304" pitchFamily="18" charset="0"/>
              </a:rPr>
              <a:t>we wszystkich wymienionych powyżej obszarach  jest wspieranie przedsięwzięć zawartych w priorytetach dziedzinowych, które objęte zostały dofinansowaniem ze środków unijnych. </a:t>
            </a: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661248"/>
            <a:ext cx="7056784" cy="1080120"/>
          </a:xfrm>
          <a:prstGeom prst="rect">
            <a:avLst/>
          </a:prstGeom>
        </p:spPr>
      </p:pic>
    </p:spTree>
    <p:extLst>
      <p:ext uri="{BB962C8B-B14F-4D97-AF65-F5344CB8AC3E}">
        <p14:creationId xmlns:p14="http://schemas.microsoft.com/office/powerpoint/2010/main" val="12190086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4642" y="764704"/>
            <a:ext cx="8784976" cy="5184576"/>
          </a:xfrm>
        </p:spPr>
        <p:txBody>
          <a:bodyPr>
            <a:noAutofit/>
          </a:bodyPr>
          <a:lstStyle/>
          <a:p>
            <a:pPr marL="0" algn="l"/>
            <a:r>
              <a:rPr lang="pl-PL" sz="2000" b="1" dirty="0">
                <a:solidFill>
                  <a:schemeClr val="tx1"/>
                </a:solidFill>
                <a:latin typeface="Times New Roman" panose="02020603050405020304" pitchFamily="18" charset="0"/>
                <a:cs typeface="Times New Roman" panose="02020603050405020304" pitchFamily="18" charset="0"/>
              </a:rPr>
              <a:t>Priorytet III. OCHRONA ATMOSFERY ORAZ OCHRONA PRZED HAŁASEM</a:t>
            </a:r>
            <a:br>
              <a:rPr lang="pl-PL" sz="2000" b="1" dirty="0">
                <a:solidFill>
                  <a:schemeClr val="tx1"/>
                </a:solidFill>
                <a:latin typeface="Times New Roman" panose="02020603050405020304" pitchFamily="18" charset="0"/>
                <a:cs typeface="Times New Roman" panose="02020603050405020304" pitchFamily="18" charset="0"/>
              </a:rPr>
            </a:br>
            <a:br>
              <a:rPr lang="pl-PL" sz="2000" b="1" dirty="0">
                <a:solidFill>
                  <a:schemeClr val="tx1"/>
                </a:solidFill>
                <a:latin typeface="Times New Roman" panose="02020603050405020304" pitchFamily="18" charset="0"/>
                <a:cs typeface="Times New Roman" panose="02020603050405020304" pitchFamily="18" charset="0"/>
              </a:rPr>
            </a:br>
            <a:br>
              <a:rPr lang="pl-PL" sz="2000" b="1" dirty="0">
                <a:solidFill>
                  <a:schemeClr val="tx1"/>
                </a:solidFill>
                <a:latin typeface="Times New Roman" panose="02020603050405020304" pitchFamily="18" charset="0"/>
                <a:cs typeface="Times New Roman" panose="02020603050405020304" pitchFamily="18" charset="0"/>
              </a:rPr>
            </a:br>
            <a:br>
              <a:rPr lang="pl-PL" sz="2000" b="1" dirty="0">
                <a:solidFill>
                  <a:schemeClr val="tx1"/>
                </a:solidFill>
                <a:latin typeface="Times New Roman" panose="02020603050405020304" pitchFamily="18" charset="0"/>
                <a:cs typeface="Times New Roman" panose="02020603050405020304" pitchFamily="18" charset="0"/>
              </a:rPr>
            </a:br>
            <a:r>
              <a:rPr lang="pl-PL" sz="1800" b="1" dirty="0">
                <a:solidFill>
                  <a:schemeClr val="tx1"/>
                </a:solidFill>
                <a:latin typeface="Times New Roman" panose="02020603050405020304" pitchFamily="18" charset="0"/>
                <a:cs typeface="Times New Roman" panose="02020603050405020304" pitchFamily="18" charset="0"/>
              </a:rPr>
              <a:t>Priorytet III. OCHRONA ATMOSFERY ORAZ OCHRONA PRZED HAŁASEM</a:t>
            </a:r>
            <a:br>
              <a:rPr lang="pl-PL" sz="1800" b="1" dirty="0">
                <a:solidFill>
                  <a:schemeClr val="tx1"/>
                </a:solidFill>
                <a:latin typeface="Times New Roman" panose="02020603050405020304" pitchFamily="18" charset="0"/>
                <a:cs typeface="Times New Roman" panose="02020603050405020304" pitchFamily="18" charset="0"/>
              </a:rPr>
            </a:br>
            <a:r>
              <a:rPr lang="pl-PL" sz="1800" b="1" dirty="0">
                <a:solidFill>
                  <a:schemeClr val="tx1"/>
                </a:solidFill>
                <a:latin typeface="Times New Roman" panose="02020603050405020304" pitchFamily="18" charset="0"/>
                <a:cs typeface="Times New Roman" panose="02020603050405020304" pitchFamily="18" charset="0"/>
              </a:rPr>
              <a:t>Typy zadań </a:t>
            </a:r>
            <a:br>
              <a:rPr lang="pl-PL" sz="1800" b="1" dirty="0">
                <a:solidFill>
                  <a:schemeClr val="tx1"/>
                </a:solidFill>
                <a:latin typeface="Times New Roman" panose="02020603050405020304" pitchFamily="18" charset="0"/>
                <a:cs typeface="Times New Roman" panose="02020603050405020304" pitchFamily="18" charset="0"/>
              </a:rPr>
            </a:br>
            <a:r>
              <a:rPr lang="pl-PL" sz="1800" b="1" dirty="0">
                <a:solidFill>
                  <a:schemeClr val="tx1"/>
                </a:solidFill>
                <a:latin typeface="Times New Roman" panose="02020603050405020304" pitchFamily="18" charset="0"/>
                <a:cs typeface="Times New Roman" panose="02020603050405020304" pitchFamily="18" charset="0"/>
              </a:rPr>
              <a:t>1. </a:t>
            </a:r>
            <a:r>
              <a:rPr lang="pl-PL" sz="2000" dirty="0">
                <a:solidFill>
                  <a:schemeClr val="tx1"/>
                </a:solidFill>
                <a:latin typeface="Times New Roman" panose="02020603050405020304" pitchFamily="18" charset="0"/>
                <a:cs typeface="Times New Roman" panose="02020603050405020304" pitchFamily="18" charset="0"/>
              </a:rPr>
              <a:t>Opracowanie Programów ochrony powietrza dla stref, dla których zachodzi taka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konieczność wraz z prognozą oddziaływania na środowisko.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2. Opracowanie gminnych Programów Ograniczenia Niskiej Emisji (PONE)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wynikających z „Programów ochrony powietrza dla województwa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świętokrzyskiego”.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3. Realizacja zadań ujętych w programach ochrony powietrza.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4. Realizacja zadań ujętych w PONE.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5. Opracowanie planów gospodarki niskoemisyjnej / planów działań na rzecz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zrównoważonej energii.</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6. Realizacja zadań ujętych w planach gospodarki niskoemisyjnej i planach działań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na rzecz zrównoważonej energii.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7. Inne przedsięwzięcia dotyczące ograniczenia emisji zanieczyszczeń do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powietrza, w ramach dedykowanych programów.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8. Opracowanie programów ochrony przed hałasem, wraz z prognozą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    oddziaływania na środowisko. 	</a:t>
            </a:r>
            <a:br>
              <a:rPr lang="pl-PL" sz="2000" dirty="0">
                <a:solidFill>
                  <a:schemeClr val="tx1"/>
                </a:solidFill>
                <a:latin typeface="Times New Roman" panose="02020603050405020304" pitchFamily="18" charset="0"/>
                <a:cs typeface="Times New Roman" panose="02020603050405020304" pitchFamily="18" charset="0"/>
              </a:rPr>
            </a:br>
            <a:r>
              <a:rPr lang="pl-PL" sz="2000" dirty="0">
                <a:solidFill>
                  <a:schemeClr val="tx1"/>
                </a:solidFill>
                <a:latin typeface="Times New Roman" panose="02020603050405020304" pitchFamily="18" charset="0"/>
                <a:cs typeface="Times New Roman" panose="02020603050405020304" pitchFamily="18" charset="0"/>
              </a:rPr>
              <a:t>9. Realizacja zadań ujętych w programach ochrony przed hałasem.</a:t>
            </a:r>
            <a:br>
              <a:rPr lang="pl-PL" sz="2000" dirty="0">
                <a:solidFill>
                  <a:schemeClr val="tx1"/>
                </a:solidFill>
                <a:latin typeface="Times New Roman" panose="02020603050405020304" pitchFamily="18" charset="0"/>
                <a:cs typeface="Times New Roman" panose="02020603050405020304" pitchFamily="18" charset="0"/>
              </a:rPr>
            </a:br>
            <a:endParaRPr lang="pl-PL" sz="2000" b="1"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99592" y="5949280"/>
            <a:ext cx="6696744" cy="792088"/>
          </a:xfrm>
          <a:prstGeom prst="rect">
            <a:avLst/>
          </a:prstGeom>
        </p:spPr>
      </p:pic>
    </p:spTree>
    <p:extLst>
      <p:ext uri="{BB962C8B-B14F-4D97-AF65-F5344CB8AC3E}">
        <p14:creationId xmlns:p14="http://schemas.microsoft.com/office/powerpoint/2010/main" val="40906166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br>
              <a:rPr lang="pl-PL" dirty="0"/>
            </a:br>
            <a:br>
              <a:rPr lang="pl-PL" dirty="0"/>
            </a:br>
            <a:br>
              <a:rPr lang="pl-PL" dirty="0"/>
            </a:br>
            <a:br>
              <a:rPr lang="pl-PL" dirty="0"/>
            </a:br>
            <a:br>
              <a:rPr lang="pl-PL" dirty="0"/>
            </a:br>
            <a:br>
              <a:rPr lang="pl-PL" dirty="0"/>
            </a:br>
            <a:br>
              <a:rPr lang="pl-PL" dirty="0"/>
            </a:br>
            <a:br>
              <a:rPr lang="pl-PL" dirty="0"/>
            </a:br>
            <a:br>
              <a:rPr lang="pl-PL" dirty="0"/>
            </a:br>
            <a:br>
              <a:rPr lang="pl-PL" dirty="0"/>
            </a:br>
            <a:br>
              <a:rPr lang="pl-PL" dirty="0"/>
            </a:br>
            <a:br>
              <a:rPr lang="pl-PL" dirty="0"/>
            </a:br>
            <a:br>
              <a:rPr lang="pl-PL" dirty="0"/>
            </a:br>
            <a:endParaRPr lang="pl-PL" dirty="0"/>
          </a:p>
        </p:txBody>
      </p:sp>
      <p:sp>
        <p:nvSpPr>
          <p:cNvPr id="13" name="Podtytuł 12">
            <a:extLst>
              <a:ext uri="{FF2B5EF4-FFF2-40B4-BE49-F238E27FC236}">
                <a16:creationId xmlns:a16="http://schemas.microsoft.com/office/drawing/2014/main" id="{17782809-0AE7-43C2-A207-6099E4BB3820}"/>
              </a:ext>
            </a:extLst>
          </p:cNvPr>
          <p:cNvSpPr>
            <a:spLocks noGrp="1"/>
          </p:cNvSpPr>
          <p:nvPr>
            <p:ph type="subTitle" idx="1"/>
          </p:nvPr>
        </p:nvSpPr>
        <p:spPr>
          <a:xfrm>
            <a:off x="540544" y="1556792"/>
            <a:ext cx="2807320" cy="2862808"/>
          </a:xfrm>
        </p:spPr>
        <p:txBody>
          <a:bodyPr/>
          <a:lstStyle/>
          <a:p>
            <a:pPr algn="l"/>
            <a:r>
              <a:rPr lang="pl-PL" dirty="0">
                <a:solidFill>
                  <a:schemeClr val="tx1"/>
                </a:solidFill>
              </a:rPr>
              <a:t>Kontakt:</a:t>
            </a: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99592" y="5949280"/>
            <a:ext cx="6696744" cy="792088"/>
          </a:xfrm>
          <a:prstGeom prst="rect">
            <a:avLst/>
          </a:prstGeom>
        </p:spPr>
      </p:pic>
      <p:pic>
        <p:nvPicPr>
          <p:cNvPr id="4" name="Obraz 3">
            <a:extLst>
              <a:ext uri="{FF2B5EF4-FFF2-40B4-BE49-F238E27FC236}">
                <a16:creationId xmlns:a16="http://schemas.microsoft.com/office/drawing/2014/main" id="{0E815A5F-81FF-4D4F-A6ED-FD70F299838B}"/>
              </a:ext>
            </a:extLst>
          </p:cNvPr>
          <p:cNvPicPr>
            <a:picLocks noChangeAspect="1"/>
          </p:cNvPicPr>
          <p:nvPr/>
        </p:nvPicPr>
        <p:blipFill>
          <a:blip r:embed="rId4"/>
          <a:stretch>
            <a:fillRect/>
          </a:stretch>
        </p:blipFill>
        <p:spPr>
          <a:xfrm>
            <a:off x="117136" y="116633"/>
            <a:ext cx="2612100" cy="1008111"/>
          </a:xfrm>
          <a:prstGeom prst="rect">
            <a:avLst/>
          </a:prstGeom>
        </p:spPr>
      </p:pic>
      <p:sp>
        <p:nvSpPr>
          <p:cNvPr id="9" name="Prostokąt 8">
            <a:extLst>
              <a:ext uri="{FF2B5EF4-FFF2-40B4-BE49-F238E27FC236}">
                <a16:creationId xmlns:a16="http://schemas.microsoft.com/office/drawing/2014/main" id="{BDE6E1FF-8091-4D68-9E94-34E5F3835F65}"/>
              </a:ext>
            </a:extLst>
          </p:cNvPr>
          <p:cNvSpPr/>
          <p:nvPr/>
        </p:nvSpPr>
        <p:spPr>
          <a:xfrm>
            <a:off x="2915816" y="404665"/>
            <a:ext cx="5472608" cy="584775"/>
          </a:xfrm>
          <a:prstGeom prst="rect">
            <a:avLst/>
          </a:prstGeom>
        </p:spPr>
        <p:txBody>
          <a:bodyPr wrap="square">
            <a:spAutoFit/>
          </a:bodyPr>
          <a:lstStyle/>
          <a:p>
            <a:pPr algn="ctr"/>
            <a:r>
              <a:rPr lang="pl-PL" sz="3200" b="1" dirty="0">
                <a:solidFill>
                  <a:prstClr val="black"/>
                </a:solidFill>
                <a:latin typeface="Trebuchet MS"/>
              </a:rPr>
              <a:t>Dziękuję za uwagę</a:t>
            </a:r>
          </a:p>
        </p:txBody>
      </p:sp>
      <p:sp>
        <p:nvSpPr>
          <p:cNvPr id="11" name="Prostokąt 10">
            <a:extLst>
              <a:ext uri="{FF2B5EF4-FFF2-40B4-BE49-F238E27FC236}">
                <a16:creationId xmlns:a16="http://schemas.microsoft.com/office/drawing/2014/main" id="{7E9AC1D2-9038-4A5B-8438-799AAB068BB0}"/>
              </a:ext>
            </a:extLst>
          </p:cNvPr>
          <p:cNvSpPr/>
          <p:nvPr/>
        </p:nvSpPr>
        <p:spPr>
          <a:xfrm>
            <a:off x="4355974" y="1844824"/>
            <a:ext cx="4104457" cy="3970318"/>
          </a:xfrm>
          <a:prstGeom prst="rect">
            <a:avLst/>
          </a:prstGeom>
        </p:spPr>
        <p:txBody>
          <a:bodyPr wrap="square">
            <a:spAutoFit/>
          </a:bodyPr>
          <a:lstStyle/>
          <a:p>
            <a:pPr lvl="0"/>
            <a:endParaRPr lang="pl-PL" dirty="0">
              <a:solidFill>
                <a:prstClr val="black"/>
              </a:solidFill>
            </a:endParaRPr>
          </a:p>
          <a:p>
            <a:pPr lvl="0"/>
            <a:r>
              <a:rPr lang="pl-PL" dirty="0">
                <a:solidFill>
                  <a:prstClr val="black"/>
                </a:solidFill>
              </a:rPr>
              <a:t>Wojewódzki Fundusz Ochrony Środowiska i Gospodarki Wodnej</a:t>
            </a:r>
          </a:p>
          <a:p>
            <a:pPr lvl="0"/>
            <a:r>
              <a:rPr lang="pl-PL" dirty="0">
                <a:solidFill>
                  <a:prstClr val="black"/>
                </a:solidFill>
              </a:rPr>
              <a:t>w Kielcach</a:t>
            </a:r>
          </a:p>
          <a:p>
            <a:pPr lvl="0"/>
            <a:r>
              <a:rPr lang="pl-PL" dirty="0">
                <a:solidFill>
                  <a:prstClr val="black"/>
                </a:solidFill>
              </a:rPr>
              <a:t>al. Ks. J. Popiełuszki 41</a:t>
            </a:r>
          </a:p>
          <a:p>
            <a:pPr lvl="0"/>
            <a:r>
              <a:rPr lang="pl-PL" dirty="0">
                <a:solidFill>
                  <a:prstClr val="black"/>
                </a:solidFill>
              </a:rPr>
              <a:t>25-155 Kielce</a:t>
            </a:r>
          </a:p>
          <a:p>
            <a:pPr lvl="0"/>
            <a:endParaRPr lang="pl-PL" dirty="0">
              <a:solidFill>
                <a:prstClr val="black"/>
              </a:solidFill>
            </a:endParaRPr>
          </a:p>
          <a:p>
            <a:pPr lvl="0"/>
            <a:endParaRPr lang="pl-PL" dirty="0">
              <a:solidFill>
                <a:prstClr val="black"/>
              </a:solidFill>
            </a:endParaRPr>
          </a:p>
          <a:p>
            <a:pPr lvl="0"/>
            <a:endParaRPr lang="pl-PL" dirty="0"/>
          </a:p>
          <a:p>
            <a:pPr lvl="0"/>
            <a:r>
              <a:rPr lang="pl-PL" dirty="0"/>
              <a:t>Renata Ciesielska</a:t>
            </a:r>
          </a:p>
          <a:p>
            <a:pPr lvl="0"/>
            <a:r>
              <a:rPr lang="pl-PL" dirty="0"/>
              <a:t>r.ciesielska@wfos.com.pl</a:t>
            </a:r>
          </a:p>
          <a:p>
            <a:pPr lvl="0"/>
            <a:endParaRPr lang="pl-PL" dirty="0"/>
          </a:p>
          <a:p>
            <a:pPr lvl="0"/>
            <a:r>
              <a:rPr lang="pl-PL" dirty="0">
                <a:solidFill>
                  <a:prstClr val="black"/>
                </a:solidFill>
              </a:rPr>
              <a:t>Tel: 41 33 35 237, </a:t>
            </a:r>
          </a:p>
          <a:p>
            <a:pPr lvl="0"/>
            <a:r>
              <a:rPr lang="pl-PL" dirty="0">
                <a:solidFill>
                  <a:prstClr val="black"/>
                </a:solidFill>
              </a:rPr>
              <a:t>       887 447 731</a:t>
            </a:r>
          </a:p>
        </p:txBody>
      </p:sp>
      <p:pic>
        <p:nvPicPr>
          <p:cNvPr id="15" name="Symbol zastępczy zawartości 4">
            <a:extLst>
              <a:ext uri="{FF2B5EF4-FFF2-40B4-BE49-F238E27FC236}">
                <a16:creationId xmlns:a16="http://schemas.microsoft.com/office/drawing/2014/main" id="{A0D8CFC3-654D-4CCD-8544-8814916540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137" y="2045069"/>
            <a:ext cx="4206836" cy="2248028"/>
          </a:xfrm>
          <a:prstGeom prst="rect">
            <a:avLst/>
          </a:prstGeom>
        </p:spPr>
      </p:pic>
    </p:spTree>
    <p:extLst>
      <p:ext uri="{BB962C8B-B14F-4D97-AF65-F5344CB8AC3E}">
        <p14:creationId xmlns:p14="http://schemas.microsoft.com/office/powerpoint/2010/main" val="25475400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988840"/>
            <a:ext cx="8280920" cy="3442142"/>
          </a:xfrm>
        </p:spPr>
        <p:txBody>
          <a:bodyPr>
            <a:normAutofit fontScale="90000"/>
          </a:bodyPr>
          <a:lstStyle/>
          <a:p>
            <a:pPr algn="ctr"/>
            <a:r>
              <a:rPr lang="pl-PL" sz="4000" b="1" cap="small" dirty="0">
                <a:solidFill>
                  <a:schemeClr val="tx1"/>
                </a:solidFill>
                <a:latin typeface="Times New Roman" panose="02020603050405020304" pitchFamily="18" charset="0"/>
                <a:cs typeface="Times New Roman" panose="02020603050405020304" pitchFamily="18" charset="0"/>
              </a:rPr>
              <a:t>Dofinansowanie zadań ze środków Wojewódzkiego Funduszu </a:t>
            </a:r>
            <a:br>
              <a:rPr lang="pl-PL" sz="4000" b="1" cap="small" dirty="0">
                <a:solidFill>
                  <a:schemeClr val="tx1"/>
                </a:solidFill>
                <a:latin typeface="Times New Roman" panose="02020603050405020304" pitchFamily="18" charset="0"/>
                <a:cs typeface="Times New Roman" panose="02020603050405020304" pitchFamily="18" charset="0"/>
              </a:rPr>
            </a:br>
            <a:r>
              <a:rPr lang="pl-PL" sz="4000" b="1" cap="small" dirty="0">
                <a:solidFill>
                  <a:schemeClr val="tx1"/>
                </a:solidFill>
                <a:latin typeface="Times New Roman" panose="02020603050405020304" pitchFamily="18" charset="0"/>
                <a:cs typeface="Times New Roman" panose="02020603050405020304" pitchFamily="18" charset="0"/>
              </a:rPr>
              <a:t>Ochrony Środowiska </a:t>
            </a:r>
            <a:br>
              <a:rPr lang="pl-PL" sz="4000" b="1" cap="small" dirty="0">
                <a:solidFill>
                  <a:schemeClr val="tx1"/>
                </a:solidFill>
                <a:latin typeface="Times New Roman" panose="02020603050405020304" pitchFamily="18" charset="0"/>
                <a:cs typeface="Times New Roman" panose="02020603050405020304" pitchFamily="18" charset="0"/>
              </a:rPr>
            </a:br>
            <a:r>
              <a:rPr lang="pl-PL" sz="4000" b="1" cap="small" dirty="0">
                <a:solidFill>
                  <a:schemeClr val="tx1"/>
                </a:solidFill>
                <a:latin typeface="Times New Roman" panose="02020603050405020304" pitchFamily="18" charset="0"/>
                <a:cs typeface="Times New Roman" panose="02020603050405020304" pitchFamily="18" charset="0"/>
              </a:rPr>
              <a:t>i Gospodarki Wodnej w Kielcach </a:t>
            </a:r>
            <a:br>
              <a:rPr lang="pl-PL" sz="4000" b="1" cap="small" dirty="0">
                <a:solidFill>
                  <a:schemeClr val="tx1"/>
                </a:solidFill>
                <a:latin typeface="Times New Roman" panose="02020603050405020304" pitchFamily="18" charset="0"/>
                <a:cs typeface="Times New Roman" panose="02020603050405020304" pitchFamily="18" charset="0"/>
              </a:rPr>
            </a:br>
            <a:r>
              <a:rPr lang="pl-PL" sz="4000" b="1" cap="small" dirty="0">
                <a:solidFill>
                  <a:schemeClr val="tx1"/>
                </a:solidFill>
                <a:latin typeface="Times New Roman" panose="02020603050405020304" pitchFamily="18" charset="0"/>
                <a:cs typeface="Times New Roman" panose="02020603050405020304" pitchFamily="18" charset="0"/>
              </a:rPr>
              <a:t>w 2019 roku </a:t>
            </a:r>
            <a:br>
              <a:rPr lang="pl-PL" sz="4000" b="1" cap="small" dirty="0">
                <a:solidFill>
                  <a:schemeClr val="tx1"/>
                </a:solidFill>
                <a:latin typeface="Times New Roman" panose="02020603050405020304" pitchFamily="18" charset="0"/>
                <a:cs typeface="Times New Roman" panose="02020603050405020304" pitchFamily="18" charset="0"/>
              </a:rPr>
            </a:br>
            <a:br>
              <a:rPr lang="pl-PL" sz="4000" b="1" cap="small" dirty="0">
                <a:solidFill>
                  <a:schemeClr val="tx1"/>
                </a:solidFill>
                <a:latin typeface="Times New Roman" panose="02020603050405020304" pitchFamily="18" charset="0"/>
                <a:cs typeface="Times New Roman" panose="02020603050405020304" pitchFamily="18" charset="0"/>
              </a:rPr>
            </a:br>
            <a:r>
              <a:rPr lang="pl-PL" dirty="0"/>
              <a:t> </a:t>
            </a:r>
            <a:r>
              <a:rPr lang="pl-PL" sz="2000" b="1" dirty="0"/>
              <a:t>XXII Międzynarodowe Targi Energetyki i Elektrotechniki, </a:t>
            </a:r>
            <a:br>
              <a:rPr lang="pl-PL" sz="2000" b="1" dirty="0"/>
            </a:br>
            <a:r>
              <a:rPr lang="pl-PL" sz="2000" b="1" dirty="0"/>
              <a:t>XVII Targi Odnawialnych Źródeł Energii ENEX  Nowa  Energia</a:t>
            </a:r>
            <a:endParaRPr lang="pl-PL" sz="20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430982"/>
            <a:ext cx="7056784" cy="1310386"/>
          </a:xfrm>
          <a:prstGeom prst="rect">
            <a:avLst/>
          </a:prstGeom>
        </p:spPr>
      </p:pic>
      <p:pic>
        <p:nvPicPr>
          <p:cNvPr id="4" name="Obraz 3">
            <a:extLst>
              <a:ext uri="{FF2B5EF4-FFF2-40B4-BE49-F238E27FC236}">
                <a16:creationId xmlns:a16="http://schemas.microsoft.com/office/drawing/2014/main" id="{0E815A5F-81FF-4D4F-A6ED-FD70F299838B}"/>
              </a:ext>
            </a:extLst>
          </p:cNvPr>
          <p:cNvPicPr>
            <a:picLocks noChangeAspect="1"/>
          </p:cNvPicPr>
          <p:nvPr/>
        </p:nvPicPr>
        <p:blipFill>
          <a:blip r:embed="rId4"/>
          <a:stretch>
            <a:fillRect/>
          </a:stretch>
        </p:blipFill>
        <p:spPr>
          <a:xfrm>
            <a:off x="323528" y="260649"/>
            <a:ext cx="2326424" cy="86409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476672"/>
            <a:ext cx="8784976" cy="4954310"/>
          </a:xfrm>
        </p:spPr>
        <p:txBody>
          <a:bodyPr>
            <a:normAutofit/>
          </a:bodyPr>
          <a:lstStyle/>
          <a:p>
            <a:pPr lvl="0" algn="l"/>
            <a:r>
              <a:rPr lang="pl-PL" sz="2800" b="1" dirty="0">
                <a:solidFill>
                  <a:schemeClr val="accent1">
                    <a:lumMod val="75000"/>
                  </a:schemeClr>
                </a:solidFill>
              </a:rPr>
              <a:t> </a:t>
            </a:r>
            <a:br>
              <a:rPr lang="pl-PL" sz="2800" b="1" dirty="0">
                <a:solidFill>
                  <a:schemeClr val="accent1">
                    <a:lumMod val="75000"/>
                  </a:schemeClr>
                </a:solidFill>
              </a:rPr>
            </a:br>
            <a:r>
              <a:rPr lang="pl-PL" sz="2400" b="1" dirty="0">
                <a:solidFill>
                  <a:schemeClr val="tx1"/>
                </a:solidFill>
                <a:latin typeface="Times New Roman" panose="02020603050405020304" pitchFamily="18" charset="0"/>
                <a:cs typeface="Times New Roman" panose="02020603050405020304" pitchFamily="18" charset="0"/>
              </a:rPr>
              <a:t>Wojewódzki Fundusz udziela dofinansowania na realizację zadań służących ochronie środowiska i gospodarce wodnej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w formie:</a:t>
            </a: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zwrotnej poprzez udzielanie oprocentowanych pożyczek, </a:t>
            </a: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bezzwrotnej poprzez udzielanie dotacji. </a:t>
            </a:r>
            <a:br>
              <a:rPr lang="pl-PL" sz="2400" dirty="0">
                <a:latin typeface="Times New Roman" panose="02020603050405020304" pitchFamily="18" charset="0"/>
                <a:cs typeface="Times New Roman" panose="02020603050405020304" pitchFamily="18" charset="0"/>
              </a:rPr>
            </a:br>
            <a:br>
              <a:rPr lang="pl-PL" sz="2400" dirty="0">
                <a:latin typeface="Times New Roman" panose="02020603050405020304" pitchFamily="18" charset="0"/>
                <a:cs typeface="Times New Roman" panose="02020603050405020304" pitchFamily="18" charset="0"/>
              </a:rPr>
            </a:br>
            <a:endParaRPr lang="pl-PL" sz="24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430982"/>
            <a:ext cx="7056784" cy="1310386"/>
          </a:xfrm>
          <a:prstGeom prst="rect">
            <a:avLst/>
          </a:prstGeom>
        </p:spPr>
      </p:pic>
    </p:spTree>
    <p:extLst>
      <p:ext uri="{BB962C8B-B14F-4D97-AF65-F5344CB8AC3E}">
        <p14:creationId xmlns:p14="http://schemas.microsoft.com/office/powerpoint/2010/main" val="20838903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7136" y="2132856"/>
            <a:ext cx="8847352" cy="3600400"/>
          </a:xfrm>
        </p:spPr>
        <p:txBody>
          <a:bodyPr>
            <a:normAutofit fontScale="90000"/>
          </a:bodyPr>
          <a:lstStyle/>
          <a:p>
            <a:pPr lvl="0" algn="l"/>
            <a:r>
              <a:rPr lang="pl-PL" sz="2800" b="1" dirty="0">
                <a:solidFill>
                  <a:schemeClr val="accent1">
                    <a:lumMod val="75000"/>
                  </a:schemeClr>
                </a:solidFill>
              </a:rPr>
              <a:t> </a:t>
            </a:r>
            <a:br>
              <a:rPr lang="pl-PL" sz="2800" b="1" dirty="0">
                <a:solidFill>
                  <a:schemeClr val="accent1">
                    <a:lumMod val="75000"/>
                  </a:schemeClr>
                </a:solidFill>
              </a:rPr>
            </a:br>
            <a:r>
              <a:rPr lang="pl-PL" sz="2400" b="1" dirty="0">
                <a:solidFill>
                  <a:schemeClr val="tx1"/>
                </a:solidFill>
                <a:latin typeface="Times New Roman" panose="02020603050405020304" pitchFamily="18" charset="0"/>
                <a:cs typeface="Times New Roman" panose="02020603050405020304" pitchFamily="18" charset="0"/>
              </a:rPr>
              <a:t>Udzielamy dofinansowania zgodnie z następującymi wewnętrznymi uregulowaniami:</a:t>
            </a: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Zasadami udzielania i umarzania pożyczek oraz trybem i zasadami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udzielania i rozliczania dotacji ze środków WFOŚiGW w Kielcach,</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Listą przedsięwzięć priorytetowych do dofinansowania przez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WFOŚiGW w Kielcach w określonym roku,</a:t>
            </a: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Kryteriami wyboru przedsięwzięć finansowanych ze środków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WFOŚiGW w Kielcach, </a:t>
            </a:r>
            <a:br>
              <a:rPr lang="pl-PL" sz="2400" b="1" dirty="0">
                <a:solidFill>
                  <a:schemeClr val="tx1"/>
                </a:solidFill>
                <a:latin typeface="Times New Roman" panose="02020603050405020304" pitchFamily="18" charset="0"/>
                <a:cs typeface="Times New Roman" panose="02020603050405020304" pitchFamily="18" charset="0"/>
              </a:rPr>
            </a:b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katalogiem kwalifikacji kosztów dla zadań dofinansowywanych ze </a:t>
            </a:r>
            <a:br>
              <a:rPr lang="pl-PL" sz="24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  środków WFOŚiGW w Kielcach. </a:t>
            </a:r>
            <a:br>
              <a:rPr lang="pl-PL" sz="2400" b="1" dirty="0">
                <a:latin typeface="Times New Roman" panose="02020603050405020304" pitchFamily="18" charset="0"/>
                <a:cs typeface="Times New Roman" panose="02020603050405020304" pitchFamily="18" charset="0"/>
              </a:rPr>
            </a:br>
            <a:endParaRPr lang="pl-PL" sz="24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430982"/>
            <a:ext cx="7056784" cy="1310386"/>
          </a:xfrm>
          <a:prstGeom prst="rect">
            <a:avLst/>
          </a:prstGeom>
        </p:spPr>
      </p:pic>
    </p:spTree>
    <p:extLst>
      <p:ext uri="{BB962C8B-B14F-4D97-AF65-F5344CB8AC3E}">
        <p14:creationId xmlns:p14="http://schemas.microsoft.com/office/powerpoint/2010/main" val="26213838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7136" y="404664"/>
            <a:ext cx="8847352" cy="4464496"/>
          </a:xfrm>
        </p:spPr>
        <p:txBody>
          <a:bodyPr>
            <a:normAutofit/>
          </a:bodyPr>
          <a:lstStyle/>
          <a:p>
            <a:pPr lvl="0" algn="l"/>
            <a:br>
              <a:rPr lang="pl-PL" sz="2200" dirty="0">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POŻYCZKI NA ZADANIA REALIZOWANE ZE ŚRODKÓW KRAJOWYCH</a:t>
            </a:r>
            <a:r>
              <a:rPr lang="pl-PL" sz="2000" b="1" dirty="0">
                <a:solidFill>
                  <a:schemeClr val="tx1"/>
                </a:solidFill>
                <a:latin typeface="Times New Roman" panose="02020603050405020304" pitchFamily="18" charset="0"/>
                <a:cs typeface="Times New Roman" panose="02020603050405020304" pitchFamily="18" charset="0"/>
              </a:rPr>
              <a:t>:</a:t>
            </a:r>
            <a:br>
              <a:rPr lang="pl-PL" sz="2000" b="1" dirty="0">
                <a:solidFill>
                  <a:schemeClr val="tx1"/>
                </a:solidFill>
                <a:latin typeface="Times New Roman" panose="02020603050405020304" pitchFamily="18" charset="0"/>
                <a:cs typeface="Times New Roman" panose="02020603050405020304" pitchFamily="18" charset="0"/>
              </a:rPr>
            </a:br>
            <a:br>
              <a:rPr lang="pl-PL" sz="2000" b="1" dirty="0">
                <a:solidFill>
                  <a:schemeClr val="tx1"/>
                </a:solidFill>
                <a:latin typeface="Times New Roman" panose="02020603050405020304" pitchFamily="18" charset="0"/>
                <a:cs typeface="Times New Roman" panose="02020603050405020304" pitchFamily="18" charset="0"/>
              </a:rPr>
            </a:br>
            <a:r>
              <a:rPr lang="pl-PL" sz="2000" b="1" dirty="0">
                <a:solidFill>
                  <a:schemeClr val="tx1"/>
                </a:solidFill>
                <a:latin typeface="Times New Roman" panose="02020603050405020304" pitchFamily="18" charset="0"/>
                <a:cs typeface="Times New Roman" panose="02020603050405020304" pitchFamily="18" charset="0"/>
              </a:rPr>
              <a:t>- </a:t>
            </a:r>
            <a:r>
              <a:rPr lang="pl-PL" sz="2200" b="1" dirty="0">
                <a:solidFill>
                  <a:schemeClr val="tx1"/>
                </a:solidFill>
                <a:latin typeface="Times New Roman" panose="02020603050405020304" pitchFamily="18" charset="0"/>
                <a:cs typeface="Times New Roman" panose="02020603050405020304" pitchFamily="18" charset="0"/>
              </a:rPr>
              <a:t>dofinansowanie w formie pożyczki do 95 % kosztów  </a:t>
            </a: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  kwalifikowanych,</a:t>
            </a: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 </a:t>
            </a:r>
            <a:r>
              <a:rPr lang="pl-PL" sz="2200" dirty="0">
                <a:solidFill>
                  <a:schemeClr val="tx1"/>
                </a:solidFill>
                <a:latin typeface="Times New Roman" panose="02020603050405020304" pitchFamily="18" charset="0"/>
                <a:cs typeface="Times New Roman" panose="02020603050405020304" pitchFamily="18" charset="0"/>
              </a:rPr>
              <a:t>na </a:t>
            </a:r>
            <a:r>
              <a:rPr lang="pl-PL" sz="2200" b="1" dirty="0">
                <a:solidFill>
                  <a:schemeClr val="tx1"/>
                </a:solidFill>
                <a:latin typeface="Times New Roman" panose="02020603050405020304" pitchFamily="18" charset="0"/>
                <a:cs typeface="Times New Roman" panose="02020603050405020304" pitchFamily="18" charset="0"/>
              </a:rPr>
              <a:t>okres do 15 lat</a:t>
            </a:r>
            <a:r>
              <a:rPr lang="pl-PL" sz="2200" dirty="0">
                <a:solidFill>
                  <a:schemeClr val="tx1"/>
                </a:solidFill>
                <a:latin typeface="Times New Roman" panose="02020603050405020304" pitchFamily="18" charset="0"/>
                <a:cs typeface="Times New Roman" panose="02020603050405020304" pitchFamily="18" charset="0"/>
              </a:rPr>
              <a:t>,</a:t>
            </a:r>
            <a:br>
              <a:rPr lang="pl-PL" dirty="0">
                <a:solidFill>
                  <a:schemeClr val="tx1"/>
                </a:solidFill>
              </a:rPr>
            </a:br>
            <a:r>
              <a:rPr lang="pl-PL" sz="2200" dirty="0">
                <a:solidFill>
                  <a:schemeClr val="tx1"/>
                </a:solidFill>
                <a:latin typeface="Times New Roman" panose="02020603050405020304" pitchFamily="18" charset="0"/>
                <a:cs typeface="Times New Roman" panose="02020603050405020304" pitchFamily="18" charset="0"/>
              </a:rPr>
              <a:t>- możliwe </a:t>
            </a:r>
            <a:r>
              <a:rPr lang="pl-PL" sz="2200" b="1" dirty="0">
                <a:solidFill>
                  <a:schemeClr val="tx1"/>
                </a:solidFill>
                <a:latin typeface="Times New Roman" panose="02020603050405020304" pitchFamily="18" charset="0"/>
                <a:cs typeface="Times New Roman" panose="02020603050405020304" pitchFamily="18" charset="0"/>
              </a:rPr>
              <a:t>częściowe umorzenie</a:t>
            </a:r>
            <a:r>
              <a:rPr lang="pl-PL" sz="2200" dirty="0">
                <a:solidFill>
                  <a:schemeClr val="tx1"/>
                </a:solidFill>
                <a:latin typeface="Times New Roman" panose="02020603050405020304" pitchFamily="18" charset="0"/>
                <a:cs typeface="Times New Roman" panose="02020603050405020304" pitchFamily="18" charset="0"/>
              </a:rPr>
              <a:t>,</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oprocentowanie od 1,8 do 4% w zależności od rodzaju zadania i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dziedziny. </a:t>
            </a:r>
            <a:br>
              <a:rPr lang="pl-PL" sz="2200" b="1" dirty="0">
                <a:solidFill>
                  <a:schemeClr val="tx1"/>
                </a:solidFill>
                <a:latin typeface="Times New Roman" panose="02020603050405020304" pitchFamily="18" charset="0"/>
                <a:cs typeface="Times New Roman" panose="02020603050405020304" pitchFamily="18" charset="0"/>
              </a:rPr>
            </a:b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Szczegółowe warunki udzielenia dofinansowania określone są w załączniku nr 1 do Zasad udzielania i umarzania pożyczek …</a:t>
            </a:r>
            <a:endParaRPr lang="pl-PL" sz="22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430982"/>
            <a:ext cx="7056784" cy="1310386"/>
          </a:xfrm>
          <a:prstGeom prst="rect">
            <a:avLst/>
          </a:prstGeom>
        </p:spPr>
      </p:pic>
    </p:spTree>
    <p:extLst>
      <p:ext uri="{BB962C8B-B14F-4D97-AF65-F5344CB8AC3E}">
        <p14:creationId xmlns:p14="http://schemas.microsoft.com/office/powerpoint/2010/main" val="22844270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332656"/>
            <a:ext cx="8784976" cy="4968552"/>
          </a:xfrm>
        </p:spPr>
        <p:txBody>
          <a:bodyPr>
            <a:normAutofit/>
          </a:bodyPr>
          <a:lstStyle/>
          <a:p>
            <a:pPr lvl="0" algn="l"/>
            <a:r>
              <a:rPr lang="pl-PL" sz="2200" b="1" dirty="0">
                <a:solidFill>
                  <a:schemeClr val="tx1"/>
                </a:solidFill>
                <a:latin typeface="Times New Roman" panose="02020603050405020304" pitchFamily="18" charset="0"/>
                <a:cs typeface="Times New Roman" panose="02020603050405020304" pitchFamily="18" charset="0"/>
              </a:rPr>
              <a:t>POŻYCZKI NA ZADANIA REALIZOWANE Z UDZIAŁEM ŚRODKÓW ZAGRANICZNYCH NIEPODLEGAJĄCYCH ZWROTOWI:</a:t>
            </a:r>
            <a:br>
              <a:rPr lang="pl-PL" sz="2200" b="1" dirty="0">
                <a:solidFill>
                  <a:schemeClr val="tx1"/>
                </a:solidFill>
                <a:latin typeface="Times New Roman" panose="02020603050405020304" pitchFamily="18" charset="0"/>
                <a:cs typeface="Times New Roman" panose="02020603050405020304" pitchFamily="18" charset="0"/>
              </a:rPr>
            </a:b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  dofinansowanie w formie pożyczki do 95 % </a:t>
            </a:r>
            <a:r>
              <a:rPr lang="pl-PL" sz="2200" dirty="0">
                <a:solidFill>
                  <a:schemeClr val="tx1"/>
                </a:solidFill>
                <a:latin typeface="Times New Roman" panose="02020603050405020304" pitchFamily="18" charset="0"/>
                <a:cs typeface="Times New Roman" panose="02020603050405020304" pitchFamily="18" charset="0"/>
              </a:rPr>
              <a:t>różnicy pomiędzy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planowanymi kosztami kwalifikowanymi zadania, a wartością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uzyskanego dofinansowania ze środków zagranicznych,</a:t>
            </a:r>
            <a:br>
              <a:rPr lang="pl-PL" sz="2200" dirty="0">
                <a:solidFill>
                  <a:schemeClr val="tx1"/>
                </a:solidFill>
                <a:latin typeface="Times New Roman" panose="02020603050405020304" pitchFamily="18" charset="0"/>
                <a:cs typeface="Times New Roman" panose="02020603050405020304" pitchFamily="18" charset="0"/>
              </a:rPr>
            </a:b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a:t>
            </a:r>
            <a:r>
              <a:rPr lang="pl-PL" sz="2200" b="1" dirty="0">
                <a:solidFill>
                  <a:schemeClr val="tx1"/>
                </a:solidFill>
                <a:latin typeface="Times New Roman" panose="02020603050405020304" pitchFamily="18" charset="0"/>
                <a:cs typeface="Times New Roman" panose="02020603050405020304" pitchFamily="18" charset="0"/>
              </a:rPr>
              <a:t>oprocentowanie</a:t>
            </a:r>
            <a:r>
              <a:rPr lang="pl-PL" sz="2200" dirty="0">
                <a:solidFill>
                  <a:schemeClr val="tx1"/>
                </a:solidFill>
                <a:latin typeface="Times New Roman" panose="02020603050405020304" pitchFamily="18" charset="0"/>
                <a:cs typeface="Times New Roman" panose="02020603050405020304" pitchFamily="18" charset="0"/>
              </a:rPr>
              <a:t> w wysokości</a:t>
            </a:r>
            <a:r>
              <a:rPr lang="pl-PL" sz="2200" b="1" dirty="0">
                <a:solidFill>
                  <a:schemeClr val="tx1"/>
                </a:solidFill>
                <a:latin typeface="Times New Roman" panose="02020603050405020304" pitchFamily="18" charset="0"/>
                <a:cs typeface="Times New Roman" panose="02020603050405020304" pitchFamily="18" charset="0"/>
              </a:rPr>
              <a:t> 1,95% </a:t>
            </a:r>
            <a:r>
              <a:rPr lang="pl-PL" sz="2200" dirty="0">
                <a:solidFill>
                  <a:schemeClr val="tx1"/>
                </a:solidFill>
                <a:latin typeface="Times New Roman" panose="02020603050405020304" pitchFamily="18" charset="0"/>
                <a:cs typeface="Times New Roman" panose="02020603050405020304" pitchFamily="18" charset="0"/>
              </a:rPr>
              <a:t>w skali roku,</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a:t>
            </a:r>
            <a:r>
              <a:rPr lang="pl-PL" sz="2200" b="1" dirty="0">
                <a:solidFill>
                  <a:schemeClr val="tx1"/>
                </a:solidFill>
                <a:latin typeface="Times New Roman" panose="02020603050405020304" pitchFamily="18" charset="0"/>
                <a:cs typeface="Times New Roman" panose="02020603050405020304" pitchFamily="18" charset="0"/>
              </a:rPr>
              <a:t>nie podlegają częściowemu umorzeniu</a:t>
            </a:r>
            <a:r>
              <a:rPr lang="pl-PL" sz="2200" dirty="0">
                <a:solidFill>
                  <a:schemeClr val="tx1"/>
                </a:solidFill>
                <a:latin typeface="Times New Roman" panose="02020603050405020304" pitchFamily="18" charset="0"/>
                <a:cs typeface="Times New Roman" panose="02020603050405020304" pitchFamily="18" charset="0"/>
              </a:rPr>
              <a:t>.</a:t>
            </a:r>
            <a:br>
              <a:rPr lang="pl-PL" sz="2200" dirty="0">
                <a:solidFill>
                  <a:schemeClr val="tx1"/>
                </a:solidFill>
                <a:latin typeface="Times New Roman" panose="02020603050405020304" pitchFamily="18" charset="0"/>
                <a:cs typeface="Times New Roman" panose="02020603050405020304" pitchFamily="18" charset="0"/>
              </a:rPr>
            </a:br>
            <a:endParaRPr lang="pl-PL" sz="22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661248"/>
            <a:ext cx="7056784" cy="1080120"/>
          </a:xfrm>
          <a:prstGeom prst="rect">
            <a:avLst/>
          </a:prstGeom>
        </p:spPr>
      </p:pic>
    </p:spTree>
    <p:extLst>
      <p:ext uri="{BB962C8B-B14F-4D97-AF65-F5344CB8AC3E}">
        <p14:creationId xmlns:p14="http://schemas.microsoft.com/office/powerpoint/2010/main" val="18202440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332656"/>
            <a:ext cx="8784976" cy="5040560"/>
          </a:xfrm>
        </p:spPr>
        <p:txBody>
          <a:bodyPr>
            <a:normAutofit fontScale="90000"/>
          </a:bodyPr>
          <a:lstStyle/>
          <a:p>
            <a:pPr lvl="0" algn="l"/>
            <a:r>
              <a:rPr lang="pl-PL" sz="2200" b="1" dirty="0">
                <a:solidFill>
                  <a:schemeClr val="tx1"/>
                </a:solidFill>
                <a:latin typeface="Times New Roman" panose="02020603050405020304" pitchFamily="18" charset="0"/>
                <a:cs typeface="Times New Roman" panose="02020603050405020304" pitchFamily="18" charset="0"/>
              </a:rPr>
              <a:t>cd. </a:t>
            </a:r>
            <a:br>
              <a:rPr lang="pl-PL" sz="2200" b="1" dirty="0">
                <a:solidFill>
                  <a:schemeClr val="tx1"/>
                </a:solidFill>
                <a:latin typeface="Times New Roman" panose="02020603050405020304" pitchFamily="18" charset="0"/>
                <a:cs typeface="Times New Roman" panose="02020603050405020304" pitchFamily="18" charset="0"/>
              </a:rPr>
            </a:br>
            <a:r>
              <a:rPr lang="pl-PL" sz="2400" b="1" dirty="0">
                <a:solidFill>
                  <a:schemeClr val="tx1"/>
                </a:solidFill>
                <a:latin typeface="Times New Roman" panose="02020603050405020304" pitchFamily="18" charset="0"/>
                <a:cs typeface="Times New Roman" panose="02020603050405020304" pitchFamily="18" charset="0"/>
              </a:rPr>
              <a:t>POŻYCZKI NA ZADANIA REALIZOWANE Z UDZIAŁEM ŚRODKÓW ZAGRANICZNYCH NIEPODLEGAJĄCYCH ZWROTOWI:</a:t>
            </a:r>
            <a:br>
              <a:rPr lang="pl-PL" sz="2400" b="1" dirty="0">
                <a:solidFill>
                  <a:schemeClr val="tx1"/>
                </a:solidFill>
                <a:latin typeface="Times New Roman" panose="02020603050405020304" pitchFamily="18" charset="0"/>
                <a:cs typeface="Times New Roman" panose="02020603050405020304" pitchFamily="18" charset="0"/>
              </a:rPr>
            </a:b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  </a:t>
            </a:r>
            <a:r>
              <a:rPr lang="pl-PL" sz="2200" dirty="0">
                <a:solidFill>
                  <a:schemeClr val="tx1"/>
                </a:solidFill>
                <a:latin typeface="Times New Roman" panose="02020603050405020304" pitchFamily="18" charset="0"/>
                <a:cs typeface="Times New Roman" panose="02020603050405020304" pitchFamily="18" charset="0"/>
              </a:rPr>
              <a:t>obowiązuje </a:t>
            </a:r>
            <a:r>
              <a:rPr lang="pl-PL" sz="2200" b="1" dirty="0">
                <a:solidFill>
                  <a:schemeClr val="tx1"/>
                </a:solidFill>
                <a:latin typeface="Times New Roman" panose="02020603050405020304" pitchFamily="18" charset="0"/>
                <a:cs typeface="Times New Roman" panose="02020603050405020304" pitchFamily="18" charset="0"/>
              </a:rPr>
              <a:t>definicja kosztów kwalifikowanych </a:t>
            </a:r>
            <a:r>
              <a:rPr lang="pl-PL" sz="2200" dirty="0">
                <a:solidFill>
                  <a:schemeClr val="tx1"/>
                </a:solidFill>
                <a:latin typeface="Times New Roman" panose="02020603050405020304" pitchFamily="18" charset="0"/>
                <a:cs typeface="Times New Roman" panose="02020603050405020304" pitchFamily="18" charset="0"/>
              </a:rPr>
              <a:t>dla danego źródła lub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definicja kosztu kwalifikowanego określonego w Katalogu Kwalifikacji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Kosztów dla Zadań Dofinansowywanych ze Środków Wojewódzkiego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Funduszu Ochrony Środowiska i Gospodarki Wodnej W Kielcach,</a:t>
            </a:r>
            <a:br>
              <a:rPr lang="pl-PL" sz="2200" dirty="0">
                <a:solidFill>
                  <a:schemeClr val="tx1"/>
                </a:solidFill>
                <a:latin typeface="Times New Roman" panose="02020603050405020304" pitchFamily="18" charset="0"/>
                <a:cs typeface="Times New Roman" panose="02020603050405020304" pitchFamily="18" charset="0"/>
              </a:rPr>
            </a:br>
            <a:r>
              <a:rPr lang="pl-PL" sz="2200" dirty="0">
                <a:latin typeface="Times New Roman" panose="02020603050405020304" pitchFamily="18" charset="0"/>
                <a:cs typeface="Times New Roman" panose="02020603050405020304" pitchFamily="18" charset="0"/>
              </a:rPr>
              <a:t> </a:t>
            </a:r>
            <a:br>
              <a:rPr lang="pl-PL" sz="2200" dirty="0">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a:t>
            </a:r>
            <a:r>
              <a:rPr lang="pl-PL" sz="2200" b="1" dirty="0">
                <a:solidFill>
                  <a:schemeClr val="tx1"/>
                </a:solidFill>
                <a:latin typeface="Times New Roman" panose="02020603050405020304" pitchFamily="18" charset="0"/>
                <a:cs typeface="Times New Roman" panose="02020603050405020304" pitchFamily="18" charset="0"/>
              </a:rPr>
              <a:t>okres spłaty do 15 lat</a:t>
            </a:r>
            <a:r>
              <a:rPr lang="pl-PL" sz="2200" dirty="0">
                <a:solidFill>
                  <a:schemeClr val="tx1"/>
                </a:solidFill>
                <a:latin typeface="Times New Roman" panose="02020603050405020304" pitchFamily="18" charset="0"/>
                <a:cs typeface="Times New Roman" panose="02020603050405020304" pitchFamily="18" charset="0"/>
              </a:rPr>
              <a:t> łącznie z okresem karencji (do 12 miesięcy od daty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wypłaty ostatniej transzy pożyczki), z uwzględnieniem analizy możliwości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spłaty ze strony jednostki realizującej zadanie, w uzasadnionych przypadkach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Zarząd Wojewódzkiego Funduszu może przedłużyć okres spłaty pożyczki,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nie dłużej jednak niż o 4 lata.</a:t>
            </a:r>
            <a:endParaRPr lang="pl-PL" sz="22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661248"/>
            <a:ext cx="7056784" cy="1080120"/>
          </a:xfrm>
          <a:prstGeom prst="rect">
            <a:avLst/>
          </a:prstGeom>
        </p:spPr>
      </p:pic>
    </p:spTree>
    <p:extLst>
      <p:ext uri="{BB962C8B-B14F-4D97-AF65-F5344CB8AC3E}">
        <p14:creationId xmlns:p14="http://schemas.microsoft.com/office/powerpoint/2010/main" val="30841598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04664"/>
            <a:ext cx="8568952" cy="4320480"/>
          </a:xfrm>
        </p:spPr>
        <p:txBody>
          <a:bodyPr>
            <a:noAutofit/>
          </a:bodyPr>
          <a:lstStyle/>
          <a:p>
            <a:pPr lvl="1"/>
            <a:r>
              <a:rPr lang="pl-PL" sz="2200" b="1" dirty="0">
                <a:latin typeface="Times New Roman" panose="02020603050405020304" pitchFamily="18" charset="0"/>
                <a:cs typeface="Times New Roman" panose="02020603050405020304" pitchFamily="18" charset="0"/>
              </a:rPr>
              <a:t>POŻYCZKI NA ZACHOWANIE PŁYNNOŚCI FINANSOWEJ:</a:t>
            </a:r>
            <a:br>
              <a:rPr lang="pl-PL" sz="2200" b="1" dirty="0">
                <a:latin typeface="Times New Roman" panose="02020603050405020304" pitchFamily="18" charset="0"/>
                <a:cs typeface="Times New Roman" panose="02020603050405020304" pitchFamily="18" charset="0"/>
              </a:rPr>
            </a:br>
            <a:br>
              <a:rPr lang="pl-PL" sz="2000" b="1" dirty="0">
                <a:latin typeface="Times New Roman" panose="02020603050405020304" pitchFamily="18" charset="0"/>
                <a:cs typeface="Times New Roman" panose="02020603050405020304" pitchFamily="18" charset="0"/>
              </a:rPr>
            </a:br>
            <a:r>
              <a:rPr lang="pl-PL" sz="2000" b="1" dirty="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dofinansowanie dotyczy przedsięwzięć </a:t>
            </a:r>
            <a:r>
              <a:rPr lang="pl-PL" sz="2000" b="1" dirty="0">
                <a:latin typeface="Times New Roman" panose="02020603050405020304" pitchFamily="18" charset="0"/>
                <a:cs typeface="Times New Roman" panose="02020603050405020304" pitchFamily="18" charset="0"/>
              </a:rPr>
              <a:t>współfinansowanych ze środków </a:t>
            </a:r>
            <a:br>
              <a:rPr lang="pl-PL" sz="2000" b="1" dirty="0">
                <a:latin typeface="Times New Roman" panose="02020603050405020304" pitchFamily="18" charset="0"/>
                <a:cs typeface="Times New Roman" panose="02020603050405020304" pitchFamily="18" charset="0"/>
              </a:rPr>
            </a:br>
            <a:r>
              <a:rPr lang="pl-PL" sz="2000" b="1" dirty="0">
                <a:latin typeface="Times New Roman" panose="02020603050405020304" pitchFamily="18" charset="0"/>
                <a:cs typeface="Times New Roman" panose="02020603050405020304" pitchFamily="18" charset="0"/>
              </a:rPr>
              <a:t>   zagranicznych</a:t>
            </a:r>
            <a:r>
              <a:rPr lang="pl-PL" sz="2000" dirty="0">
                <a:latin typeface="Times New Roman" panose="02020603050405020304" pitchFamily="18" charset="0"/>
                <a:cs typeface="Times New Roman" panose="02020603050405020304" pitchFamily="18" charset="0"/>
              </a:rPr>
              <a:t> (na pokrycie wydatków ujętych w wartości całkowitej </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projektu do czasu ich refundacji).</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  oprocentowanie wynosi </a:t>
            </a:r>
            <a:r>
              <a:rPr lang="pl-PL" sz="2000" b="1" dirty="0">
                <a:latin typeface="Times New Roman" panose="02020603050405020304" pitchFamily="18" charset="0"/>
                <a:cs typeface="Times New Roman" panose="02020603050405020304" pitchFamily="18" charset="0"/>
              </a:rPr>
              <a:t>1,95% </a:t>
            </a:r>
            <a:r>
              <a:rPr lang="pl-PL" sz="2000" dirty="0">
                <a:latin typeface="Times New Roman" panose="02020603050405020304" pitchFamily="18" charset="0"/>
                <a:cs typeface="Times New Roman" panose="02020603050405020304" pitchFamily="18" charset="0"/>
              </a:rPr>
              <a:t>w stosunku rocznym.</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wysokość takiej pożyczki oraz okres spłaty i formy jej zabezpieczenia </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ustalane są z Zarządem Wojewódzkiego Funduszu.</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a:t>
            </a:r>
            <a:br>
              <a:rPr lang="pl-PL" sz="2000" dirty="0">
                <a:latin typeface="Times New Roman" panose="02020603050405020304" pitchFamily="18" charset="0"/>
                <a:cs typeface="Times New Roman" panose="02020603050405020304" pitchFamily="18" charset="0"/>
              </a:rPr>
            </a:br>
            <a:r>
              <a:rPr lang="pl-PL" sz="2000" dirty="0">
                <a:latin typeface="Times New Roman" panose="02020603050405020304" pitchFamily="18" charset="0"/>
                <a:cs typeface="Times New Roman" panose="02020603050405020304" pitchFamily="18" charset="0"/>
              </a:rPr>
              <a:t>-  </a:t>
            </a:r>
            <a:r>
              <a:rPr lang="pl-PL" sz="2000" b="1" dirty="0">
                <a:latin typeface="Times New Roman" panose="02020603050405020304" pitchFamily="18" charset="0"/>
                <a:cs typeface="Times New Roman" panose="02020603050405020304" pitchFamily="18" charset="0"/>
              </a:rPr>
              <a:t>nie podlegają częściowemu umorzeniu</a:t>
            </a:r>
            <a:r>
              <a:rPr lang="pl-PL" sz="2000" dirty="0">
                <a:latin typeface="Times New Roman" panose="02020603050405020304" pitchFamily="18" charset="0"/>
                <a:cs typeface="Times New Roman" panose="02020603050405020304" pitchFamily="18" charset="0"/>
              </a:rPr>
              <a:t>.</a:t>
            </a:r>
            <a:endParaRPr lang="pl-PL" sz="20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430982"/>
            <a:ext cx="7056784" cy="1310386"/>
          </a:xfrm>
          <a:prstGeom prst="rect">
            <a:avLst/>
          </a:prstGeom>
        </p:spPr>
      </p:pic>
    </p:spTree>
    <p:extLst>
      <p:ext uri="{BB962C8B-B14F-4D97-AF65-F5344CB8AC3E}">
        <p14:creationId xmlns:p14="http://schemas.microsoft.com/office/powerpoint/2010/main" val="10518627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4642" y="332656"/>
            <a:ext cx="8784976" cy="4680520"/>
          </a:xfrm>
        </p:spPr>
        <p:txBody>
          <a:bodyPr>
            <a:noAutofit/>
          </a:bodyPr>
          <a:lstStyle/>
          <a:p>
            <a:pPr lvl="0" algn="l"/>
            <a:r>
              <a:rPr lang="pl-PL" sz="2200" b="1" dirty="0">
                <a:solidFill>
                  <a:schemeClr val="tx1"/>
                </a:solidFill>
                <a:latin typeface="Times New Roman" panose="02020603050405020304" pitchFamily="18" charset="0"/>
                <a:cs typeface="Times New Roman" panose="02020603050405020304" pitchFamily="18" charset="0"/>
              </a:rPr>
              <a:t>POŻYCZKI NA ZADANIA REALIZOWANE PRZEZ PODMIOTY MAJĄCE WYKORZYSTANY LIMIT POMOCY PUBLICZNEJ: </a:t>
            </a:r>
            <a:br>
              <a:rPr lang="pl-PL" sz="2200" b="1" dirty="0">
                <a:solidFill>
                  <a:schemeClr val="tx1"/>
                </a:solidFill>
                <a:latin typeface="Times New Roman" panose="02020603050405020304" pitchFamily="18" charset="0"/>
                <a:cs typeface="Times New Roman" panose="02020603050405020304" pitchFamily="18" charset="0"/>
              </a:rPr>
            </a:br>
            <a:br>
              <a:rPr lang="pl-PL" sz="2200" b="1" dirty="0">
                <a:solidFill>
                  <a:schemeClr val="tx1"/>
                </a:solidFill>
                <a:latin typeface="Times New Roman" panose="02020603050405020304" pitchFamily="18" charset="0"/>
                <a:cs typeface="Times New Roman" panose="02020603050405020304" pitchFamily="18" charset="0"/>
              </a:rPr>
            </a:br>
            <a:r>
              <a:rPr lang="pl-PL" sz="2200" b="1" dirty="0">
                <a:solidFill>
                  <a:schemeClr val="tx1"/>
                </a:solidFill>
                <a:latin typeface="Times New Roman" panose="02020603050405020304" pitchFamily="18" charset="0"/>
                <a:cs typeface="Times New Roman" panose="02020603050405020304" pitchFamily="18" charset="0"/>
              </a:rPr>
              <a:t>-   </a:t>
            </a:r>
            <a:r>
              <a:rPr lang="pl-PL" sz="2200" dirty="0">
                <a:solidFill>
                  <a:schemeClr val="tx1"/>
                </a:solidFill>
                <a:latin typeface="Times New Roman" panose="02020603050405020304" pitchFamily="18" charset="0"/>
                <a:cs typeface="Times New Roman" panose="02020603050405020304" pitchFamily="18" charset="0"/>
              </a:rPr>
              <a:t>dofinansowanie udzielane jest w formie zwrotnej,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bez możliwości umorzenia,</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przy zastosowaniu oprocentowania w oparciu o stopę referencyjną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ustalaną indywidualnie zgodnie z ratingiem danego podmiotu,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wyliczone oprocentowanie nie może być niższe niż oprocentowanie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wynikające ze szczegółowych warunków otrzymania pomocy </a:t>
            </a:r>
            <a:br>
              <a:rPr lang="pl-PL" sz="2200" dirty="0">
                <a:solidFill>
                  <a:schemeClr val="tx1"/>
                </a:solidFill>
                <a:latin typeface="Times New Roman" panose="02020603050405020304" pitchFamily="18" charset="0"/>
                <a:cs typeface="Times New Roman" panose="02020603050405020304" pitchFamily="18" charset="0"/>
              </a:rPr>
            </a:br>
            <a:r>
              <a:rPr lang="pl-PL" sz="2200" dirty="0">
                <a:solidFill>
                  <a:schemeClr val="tx1"/>
                </a:solidFill>
                <a:latin typeface="Times New Roman" panose="02020603050405020304" pitchFamily="18" charset="0"/>
                <a:cs typeface="Times New Roman" panose="02020603050405020304" pitchFamily="18" charset="0"/>
              </a:rPr>
              <a:t>    finansowej.</a:t>
            </a:r>
            <a:endParaRPr lang="pl-PL" sz="2200" b="1" cap="small" dirty="0">
              <a:solidFill>
                <a:schemeClr val="tx1"/>
              </a:solidFill>
              <a:latin typeface="Times New Roman" panose="02020603050405020304" pitchFamily="18" charset="0"/>
              <a:cs typeface="Times New Roman" panose="02020603050405020304" pitchFamily="18" charset="0"/>
            </a:endParaRPr>
          </a:p>
        </p:txBody>
      </p:sp>
      <p:pic>
        <p:nvPicPr>
          <p:cNvPr id="3" name="Obraz 2">
            <a:extLst>
              <a:ext uri="{FF2B5EF4-FFF2-40B4-BE49-F238E27FC236}">
                <a16:creationId xmlns:a16="http://schemas.microsoft.com/office/drawing/2014/main" id="{E83EFC11-F1A5-4EFE-954A-DF34D6002497}"/>
              </a:ext>
            </a:extLst>
          </p:cNvPr>
          <p:cNvPicPr>
            <a:picLocks noChangeAspect="1"/>
          </p:cNvPicPr>
          <p:nvPr/>
        </p:nvPicPr>
        <p:blipFill>
          <a:blip r:embed="rId3"/>
          <a:stretch>
            <a:fillRect/>
          </a:stretch>
        </p:blipFill>
        <p:spPr>
          <a:xfrm>
            <a:off x="827584" y="5661248"/>
            <a:ext cx="7056784" cy="1080120"/>
          </a:xfrm>
          <a:prstGeom prst="rect">
            <a:avLst/>
          </a:prstGeom>
        </p:spPr>
      </p:pic>
    </p:spTree>
    <p:extLst>
      <p:ext uri="{BB962C8B-B14F-4D97-AF65-F5344CB8AC3E}">
        <p14:creationId xmlns:p14="http://schemas.microsoft.com/office/powerpoint/2010/main" val="37544722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yw1">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otyw1" id="{EC74A0A1-1344-4CC2-8BF1-31D05A5D1A73}" vid="{7A77D5DE-7740-4EE5-85F5-61074067E61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Motyw1</Template>
  <TotalTime>2117</TotalTime>
  <Words>116</Words>
  <Application>Microsoft Office PowerPoint</Application>
  <PresentationFormat>Pokaz na ekranie (4:3)</PresentationFormat>
  <Paragraphs>40</Paragraphs>
  <Slides>12</Slides>
  <Notes>12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12</vt:i4>
      </vt:variant>
    </vt:vector>
  </HeadingPairs>
  <TitlesOfParts>
    <vt:vector size="20" baseType="lpstr">
      <vt:lpstr>Arial</vt:lpstr>
      <vt:lpstr>Calibri</vt:lpstr>
      <vt:lpstr>Century Gothic</vt:lpstr>
      <vt:lpstr>Times New Roman</vt:lpstr>
      <vt:lpstr>Trebuchet MS</vt:lpstr>
      <vt:lpstr>Verdana</vt:lpstr>
      <vt:lpstr>Wingdings 2</vt:lpstr>
      <vt:lpstr>Motyw1</vt:lpstr>
      <vt:lpstr>Ogólnopolski system wsparcia doradczego  dla sektora publicznego, mieszkalnictwa  oraz przedsiębiorców w zakresie efektywności energetycznej oraz OZE</vt:lpstr>
      <vt:lpstr>Dofinansowanie zadań ze środków Wojewódzkiego Funduszu  Ochrony Środowiska  i Gospodarki Wodnej w Kielcach  w 2019 roku    XXII Międzynarodowe Targi Energetyki i Elektrotechniki,  XVII Targi Odnawialnych Źródeł Energii ENEX  Nowa  Energia</vt:lpstr>
      <vt:lpstr>  Wojewódzki Fundusz udziela dofinansowania na realizację zadań służących ochronie środowiska i gospodarce wodnej  w formie:   - zwrotnej poprzez udzielanie oprocentowanych pożyczek,    - bezzwrotnej poprzez udzielanie dotacji.   </vt:lpstr>
      <vt:lpstr>  Udzielamy dofinansowania zgodnie z następującymi wewnętrznymi uregulowaniami:  - Zasadami udzielania i umarzania pożyczek oraz trybem i zasadami    udzielania i rozliczania dotacji ze środków WFOŚiGW w Kielcach,   - Listą przedsięwzięć priorytetowych do dofinansowania przez    WFOŚiGW w Kielcach w określonym roku,  - Kryteriami wyboru przedsięwzięć finansowanych ze środków    WFOŚiGW w Kielcach,   - katalogiem kwalifikacji kosztów dla zadań dofinansowywanych ze    środków WFOŚiGW w Kielcach.  </vt:lpstr>
      <vt:lpstr> POŻYCZKI NA ZADANIA REALIZOWANE ZE ŚRODKÓW KRAJOWYCH:  - dofinansowanie w formie pożyczki do 95 % kosztów     kwalifikowanych, - na okres do 15 lat, - możliwe częściowe umorzenie, - oprocentowanie od 1,8 do 4% w zależności od rodzaju zadania i    dziedziny.   Szczegółowe warunki udzielenia dofinansowania określone są w załączniku nr 1 do Zasad udzielania i umarzania pożyczek …</vt:lpstr>
      <vt:lpstr>POŻYCZKI NA ZADANIA REALIZOWANE Z UDZIAŁEM ŚRODKÓW ZAGRANICZNYCH NIEPODLEGAJĄCYCH ZWROTOWI:  -  dofinansowanie w formie pożyczki do 95 % różnicy pomiędzy      planowanymi kosztami kwalifikowanymi zadania, a wartością     uzyskanego dofinansowania ze środków zagranicznych,  - oprocentowanie w wysokości 1,95% w skali roku,   -  nie podlegają częściowemu umorzeniu. </vt:lpstr>
      <vt:lpstr>cd.  POŻYCZKI NA ZADANIA REALIZOWANE Z UDZIAŁEM ŚRODKÓW ZAGRANICZNYCH NIEPODLEGAJĄCYCH ZWROTOWI:  -  obowiązuje definicja kosztów kwalifikowanych dla danego źródła lub     definicja kosztu kwalifikowanego określonego w Katalogu Kwalifikacji     Kosztów dla Zadań Dofinansowywanych ze Środków Wojewódzkiego     Funduszu Ochrony Środowiska i Gospodarki Wodnej W Kielcach,   -  okres spłaty do 15 lat łącznie z okresem karencji (do 12 miesięcy od daty     wypłaty ostatniej transzy pożyczki), z uwzględnieniem analizy możliwości     spłaty ze strony jednostki realizującej zadanie, w uzasadnionych przypadkach     Zarząd Wojewódzkiego Funduszu może przedłużyć okres spłaty pożyczki,     nie dłużej jednak niż o 4 lata.</vt:lpstr>
      <vt:lpstr>POŻYCZKI NA ZACHOWANIE PŁYNNOŚCI FINANSOWEJ:  -  dofinansowanie dotyczy przedsięwzięć współfinansowanych ze środków     zagranicznych (na pokrycie wydatków ujętych w wartości całkowitej     projektu do czasu ich refundacji).    -  oprocentowanie wynosi 1,95% w stosunku rocznym.   -  wysokość takiej pożyczki oraz okres spłaty i formy jej zabezpieczenia     ustalane są z Zarządem Wojewódzkiego Funduszu.   -  nie podlegają częściowemu umorzeniu.</vt:lpstr>
      <vt:lpstr>POŻYCZKI NA ZADANIA REALIZOWANE PRZEZ PODMIOTY MAJĄCE WYKORZYSTANY LIMIT POMOCY PUBLICZNEJ:   -   dofinansowanie udzielane jest w formie zwrotnej,  -   bez możliwości umorzenia, -   przy zastosowaniu oprocentowania w oparciu o stopę referencyjną      ustalaną indywidualnie zgodnie z ratingiem danego podmiotu,  -   wyliczone oprocentowanie nie może być niższe niż oprocentowanie      wynikające ze szczegółowych warunków otrzymania pomocy      finansowej.</vt:lpstr>
      <vt:lpstr>Dofinansujemy zadania w następujących obszarach/priorytetach  dziedzinowych:   -  ochrona i zrównoważone gospodarowanie zasobami wodnymi, -  racjonalne gospodarowanie odpadami i ochrona powierzchni ziemi, -  ochrona atmosfery oraz ochrona przed hałasem, -  ochrona różnorodności biologicznej i funkcji ekosystemów, -  inne działania ochrony środowiska     - edukacja ekologiczna,     - przedsięwzięcia międzydziedzinowe i inne   Naszym głównym priorytetem we wszystkich wymienionych powyżej obszarach  jest wspieranie przedsięwzięć zawartych w priorytetach dziedzinowych, które objęte zostały dofinansowaniem ze środków unijnych. </vt:lpstr>
      <vt:lpstr>Priorytet III. OCHRONA ATMOSFERY ORAZ OCHRONA PRZED HAŁASEM    Priorytet III. OCHRONA ATMOSFERY ORAZ OCHRONA PRZED HAŁASEM Typy zadań  1. Opracowanie Programów ochrony powietrza dla stref, dla których zachodzi taka      konieczność wraz z prognozą oddziaływania na środowisko.  2. Opracowanie gminnych Programów Ograniczenia Niskiej Emisji (PONE)      wynikających z „Programów ochrony powietrza dla województwa      świętokrzyskiego”.  3. Realizacja zadań ujętych w programach ochrony powietrza.    4. Realizacja zadań ujętych w PONE.  5. Opracowanie planów gospodarki niskoemisyjnej / planów działań na rzecz      zrównoważonej energii. 6. Realizacja zadań ujętych w planach gospodarki niskoemisyjnej i planach działań       na rzecz zrównoważonej energii.    7. Inne przedsięwzięcia dotyczące ograniczenia emisji zanieczyszczeń do       powietrza, w ramach dedykowanych programów.   8. Opracowanie programów ochrony przed hałasem, wraz z prognozą      oddziaływania na środowisko.   9. Realizacja zadań ujętych w programach ochrony przed hałasem.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Plany Gospodarki Niskoemisyjnej w Gminach</dc:title>
  <dc:creator>justiks</dc:creator>
  <cp:lastModifiedBy>Katarzyna Kitlińska</cp:lastModifiedBy>
  <cp:revision>492</cp:revision>
  <cp:lastPrinted>2017-11-16T14:07:16Z</cp:lastPrinted>
  <dcterms:created xsi:type="dcterms:W3CDTF">2015-10-06T15:56:05Z</dcterms:created>
  <dcterms:modified xsi:type="dcterms:W3CDTF">2019-02-26T08:17:45Z</dcterms:modified>
</cp:coreProperties>
</file>