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9"/>
  </p:notesMasterIdLst>
  <p:handoutMasterIdLst>
    <p:handoutMasterId r:id="rId20"/>
  </p:handoutMasterIdLst>
  <p:sldIdLst>
    <p:sldId id="771" r:id="rId3"/>
    <p:sldId id="286" r:id="rId4"/>
    <p:sldId id="796" r:id="rId5"/>
    <p:sldId id="263" r:id="rId6"/>
    <p:sldId id="264" r:id="rId7"/>
    <p:sldId id="281" r:id="rId8"/>
    <p:sldId id="265" r:id="rId9"/>
    <p:sldId id="282" r:id="rId10"/>
    <p:sldId id="283" r:id="rId11"/>
    <p:sldId id="284" r:id="rId12"/>
    <p:sldId id="285" r:id="rId13"/>
    <p:sldId id="795" r:id="rId14"/>
    <p:sldId id="288" r:id="rId15"/>
    <p:sldId id="290" r:id="rId16"/>
    <p:sldId id="291" r:id="rId17"/>
    <p:sldId id="702" r:id="rId18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5F7901"/>
    <a:srgbClr val="7EA002"/>
    <a:srgbClr val="99C202"/>
    <a:srgbClr val="FFFFFF"/>
    <a:srgbClr val="000000"/>
    <a:srgbClr val="95CA20"/>
    <a:srgbClr val="026937"/>
    <a:srgbClr val="AFE13F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6" autoAdjust="0"/>
    <p:restoredTop sz="86780" autoAdjust="0"/>
  </p:normalViewPr>
  <p:slideViewPr>
    <p:cSldViewPr>
      <p:cViewPr varScale="1">
        <p:scale>
          <a:sx n="59" d="100"/>
          <a:sy n="59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04.12.2018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04.12.2018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4876"/>
            <a:ext cx="543814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0278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306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76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94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34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165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04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04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03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38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23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18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1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15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19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751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910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46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928688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22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1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304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91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81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4" r="7246" b="3027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00125" y="357188"/>
            <a:ext cx="76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tekst</a:t>
            </a:r>
          </a:p>
          <a:p>
            <a:pPr lvl="1"/>
            <a:r>
              <a:rPr lang="pl-PL"/>
              <a:t>Drugi poziom tekstu</a:t>
            </a:r>
          </a:p>
          <a:p>
            <a:pPr lvl="2"/>
            <a:r>
              <a:rPr lang="pl-PL"/>
              <a:t>Trzeci poziom tekstu</a:t>
            </a:r>
          </a:p>
          <a:p>
            <a:pPr lvl="3"/>
            <a:r>
              <a:rPr lang="pl-PL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9"/>
          <a:stretch>
            <a:fillRect/>
          </a:stretch>
        </p:blipFill>
        <p:spPr bwMode="auto">
          <a:xfrm>
            <a:off x="0" y="554038"/>
            <a:ext cx="938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0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313" y="6381750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9" y="6250395"/>
            <a:ext cx="5524491" cy="5944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med">
    <p:fade thruBlk="1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B58B4-9E2C-4052-BB05-6A7165FE9F9D}" type="datetimeFigureOut">
              <a:rPr lang="pl-PL" smtClean="0"/>
              <a:t>04.12.2018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EF28-DC22-4E54-BC1E-090E19801E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7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mailto:k.kitlinska@wfos.com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/>
          </p:cNvPr>
          <p:cNvSpPr/>
          <p:nvPr/>
        </p:nvSpPr>
        <p:spPr>
          <a:xfrm>
            <a:off x="0" y="1970088"/>
            <a:ext cx="9155113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/>
          </p:cNvPr>
          <p:cNvSpPr/>
          <p:nvPr/>
        </p:nvSpPr>
        <p:spPr>
          <a:xfrm>
            <a:off x="-2704" y="3933056"/>
            <a:ext cx="9146704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>
                <a:solidFill>
                  <a:schemeClr val="tx1"/>
                </a:solidFill>
              </a:rPr>
              <a:t>„Ogólnopolski system wsparcia doradczego dla sektora publicznego, mieszkaniowego oraz przedsiębiorstw w zakresie efektywności energetycznej oraz OZE”</a:t>
            </a:r>
            <a:endParaRPr lang="pl-PL" dirty="0"/>
          </a:p>
        </p:txBody>
      </p:sp>
      <p:sp>
        <p:nvSpPr>
          <p:cNvPr id="34" name="Prostokąt 33">
            <a:extLst/>
          </p:cNvPr>
          <p:cNvSpPr/>
          <p:nvPr/>
        </p:nvSpPr>
        <p:spPr>
          <a:xfrm>
            <a:off x="-2704" y="4724400"/>
            <a:ext cx="9157817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 Kielcach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>
                <a:solidFill>
                  <a:schemeClr val="tx1"/>
                </a:solidFill>
              </a:rPr>
              <a:t>Kielce, 5 grudnia 2018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/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49237" y="2512497"/>
            <a:ext cx="8894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</p:txBody>
      </p:sp>
      <p:sp>
        <p:nvSpPr>
          <p:cNvPr id="13" name="Prostokąt 12">
            <a:extLst/>
          </p:cNvPr>
          <p:cNvSpPr/>
          <p:nvPr/>
        </p:nvSpPr>
        <p:spPr>
          <a:xfrm>
            <a:off x="-2704" y="2906468"/>
            <a:ext cx="9157818" cy="851592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pl-PL" altLang="pl-PL" sz="3600" b="1" dirty="0">
                <a:solidFill>
                  <a:srgbClr val="000000"/>
                </a:solidFill>
              </a:rPr>
              <a:t>Ograniczanie  zużycia energii w Gminie - rola Energetyków Gminnych </a:t>
            </a:r>
            <a:endParaRPr lang="pl-PL" altLang="pl-PL" sz="3600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" y="5958966"/>
            <a:ext cx="8019529" cy="8629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4797793"/>
            <a:ext cx="1989492" cy="97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628B73D-98DC-4253-9B49-E88B8593209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437912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3456732" y="605434"/>
            <a:ext cx="568726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Doradcze Gminnego Energetyka dla osób fizycznych oraz sektora produkcyjno-usługowego</a:t>
            </a:r>
          </a:p>
          <a:p>
            <a:pPr algn="ctr"/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99D9953-7698-4696-96FB-D9B8C05A5DFF}"/>
              </a:ext>
            </a:extLst>
          </p:cNvPr>
          <p:cNvSpPr/>
          <p:nvPr/>
        </p:nvSpPr>
        <p:spPr>
          <a:xfrm>
            <a:off x="539552" y="2154834"/>
            <a:ext cx="84013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Doradztwo w zakresie inwestycji: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technologii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procesu inwestycyjnego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wykorzystania dobrych praktyk w zakresie efektywności energetycznej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tx1"/>
                </a:solidFill>
              </a:rPr>
              <a:t>wykorzystania lokalnych zasobów OZE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pl-PL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Wparcie doradcze przy aplikowaniu i dofinansowanie planowanego przedsięwzięcia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A20D42-1C52-41D4-8017-327E340F87F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490429E-F409-401E-A9FD-48ADA87D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8854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2982651" y="540539"/>
            <a:ext cx="619268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in</a:t>
            </a:r>
            <a:r>
              <a:rPr lang="pl-PL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ormacyjno-promocyjne </a:t>
            </a:r>
          </a:p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Gminnego Energetyka</a:t>
            </a:r>
          </a:p>
          <a:p>
            <a:pPr algn="ctr"/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33FD9D6-4194-46BA-8A76-960F4AFEC22E}"/>
              </a:ext>
            </a:extLst>
          </p:cNvPr>
          <p:cNvSpPr/>
          <p:nvPr/>
        </p:nvSpPr>
        <p:spPr>
          <a:xfrm>
            <a:off x="539552" y="2004469"/>
            <a:ext cx="8352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Akcje informacyjne dla mieszkańców, przedsiębiorców – propagowanie dobrych praktyk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spotkań edukacyjnych – prezentacje istniejących oraz nowych technologii w zakresie EE i OZE, wskazywanie korzyści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ich wdrożenia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Informowanie władz gminy, instytucji, przedsiębiorców, mieszkańców o wydarzeniach takich jak konferencje, targi, szkolenia z zakresu OZE, EE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związane z edukacją i aktywizacją mieszkańców w zakresie Gospodarki Niskoemisyjnej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57B24BE-B237-41B5-A48A-24B7FC760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00148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0F6341-6E21-414A-9843-10A940069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884906"/>
            <a:ext cx="5525663" cy="648395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 dla Energetyków Gminnych </a:t>
            </a:r>
            <a:br>
              <a:rPr lang="pl-PL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01B1B4-28D3-4529-8C38-09ED25C7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8333975" cy="4159411"/>
          </a:xfrm>
        </p:spPr>
        <p:txBody>
          <a:bodyPr/>
          <a:lstStyle/>
          <a:p>
            <a:pPr marL="0" indent="0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dniach 21-22, 28-29 listopada oraz 3-4 grudnia 2018 r. Doradcy Energetyczni przeprowadzili szkolenia dla kandydatów na energetyków gminnych  w szkoleniu wzięło udział 41  uczestników.</a:t>
            </a:r>
          </a:p>
          <a:p>
            <a:pPr marL="0" indent="0"/>
            <a:endParaRPr lang="pl-PL" dirty="0"/>
          </a:p>
          <a:p>
            <a:pPr marL="0" indent="0"/>
            <a:endParaRPr lang="pl-PL" dirty="0"/>
          </a:p>
          <a:p>
            <a:pPr marL="0" indent="0"/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642E28A-7910-47E7-BA2F-B8792C40E4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7CCA63-1281-4F50-9B00-F6CF62A5F7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5FADF04-E6DE-44F7-BC7D-8156C6258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A7A66E-CF7D-47F7-804D-31FFE2C5F1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2" y="2956726"/>
            <a:ext cx="3584501" cy="238075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31693AF-30BA-4CA4-BD8D-A9141B1BA1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89" y="2956726"/>
            <a:ext cx="3584500" cy="23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97812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2771800" y="859315"/>
            <a:ext cx="6138428" cy="8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Główne założenia szkolenia </a:t>
            </a:r>
          </a:p>
          <a:p>
            <a:pPr algn="ctr"/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5059847A-F41F-4E56-AC64-2C0F398DDAF5}"/>
              </a:ext>
            </a:extLst>
          </p:cNvPr>
          <p:cNvSpPr/>
          <p:nvPr/>
        </p:nvSpPr>
        <p:spPr>
          <a:xfrm>
            <a:off x="408304" y="1461041"/>
            <a:ext cx="8029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/>
            <a:r>
              <a:rPr lang="pl-PL" sz="2000" dirty="0">
                <a:solidFill>
                  <a:schemeClr val="tx1"/>
                </a:solidFill>
              </a:rPr>
              <a:t>Szkolenie jest przeznaczone dla osób, które mogłyby pełnić rolę tzw. Gminnego Energetyka.</a:t>
            </a:r>
          </a:p>
          <a:p>
            <a:pPr marL="450215" algn="just"/>
            <a:r>
              <a:rPr lang="pl-PL" sz="2000" dirty="0">
                <a:solidFill>
                  <a:schemeClr val="tx1"/>
                </a:solidFill>
              </a:rPr>
              <a:t>W trakcie szkolenia uczestnicy:</a:t>
            </a:r>
          </a:p>
          <a:p>
            <a:pPr marL="793115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zdobędą wiedzę z zakresu efektywności energetycznej, odnawialnych źródeł energii, ograniczenia niskiej emisji</a:t>
            </a:r>
          </a:p>
          <a:p>
            <a:pPr marL="793115" indent="-342900" algn="just">
              <a:buFont typeface="Wingdings" panose="05000000000000000000" pitchFamily="2" charset="2"/>
              <a:buChar char="ü"/>
            </a:pPr>
            <a:endParaRPr lang="pl-PL" sz="2000" dirty="0">
              <a:solidFill>
                <a:schemeClr val="tx1"/>
              </a:solidFill>
            </a:endParaRPr>
          </a:p>
          <a:p>
            <a:pPr marL="793115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 nawiążą bezpośrednie kontakty z doradcami energetycznymi na poziomie województwa</a:t>
            </a:r>
          </a:p>
          <a:p>
            <a:pPr marL="450215" algn="just"/>
            <a:endParaRPr lang="pl-PL" sz="2000" dirty="0">
              <a:solidFill>
                <a:schemeClr val="tx1"/>
              </a:solidFill>
            </a:endParaRPr>
          </a:p>
          <a:p>
            <a:pPr marL="793115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będą mieli dostęp do potencjału wiedzy w ogólnopolskiej sieci doradczej  - z wykorzystaniem platformy internetowej</a:t>
            </a:r>
          </a:p>
          <a:p>
            <a:pPr marL="450215" algn="just"/>
            <a:endParaRPr lang="pl-PL" sz="2000" dirty="0">
              <a:solidFill>
                <a:schemeClr val="tx1"/>
              </a:solidFill>
            </a:endParaRPr>
          </a:p>
          <a:p>
            <a:pPr marL="793115" indent="-342900" algn="just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będą mieli możliwość uzyskania na bieżąco porad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39F2D6-F24A-42CF-A9B9-2A2BC6BBCF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EF05853-649E-4D0A-A403-A7693FBB8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8339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2843807" y="692697"/>
            <a:ext cx="5938295" cy="118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szkoleń </a:t>
            </a:r>
          </a:p>
          <a:p>
            <a:pPr algn="ctr"/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F8BF00EC-5EC5-4568-AEF8-B62CB2F15170}"/>
              </a:ext>
            </a:extLst>
          </p:cNvPr>
          <p:cNvSpPr/>
          <p:nvPr/>
        </p:nvSpPr>
        <p:spPr>
          <a:xfrm>
            <a:off x="250591" y="1882922"/>
            <a:ext cx="85315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</a:rPr>
              <a:t>Szkolenia realizowane były/będą w trzech blokach tematycznych maksymalnie 2 dni/tydzień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</a:rPr>
              <a:t>1 dzień </a:t>
            </a:r>
            <a:r>
              <a:rPr lang="pl-PL" sz="2000" i="1" dirty="0">
                <a:solidFill>
                  <a:schemeClr val="tx1"/>
                </a:solidFill>
              </a:rPr>
              <a:t>szkolenia</a:t>
            </a:r>
            <a:r>
              <a:rPr lang="pl-PL" sz="2000" dirty="0">
                <a:solidFill>
                  <a:schemeClr val="tx1"/>
                </a:solidFill>
              </a:rPr>
              <a:t> to 7 godzin szkoleniowych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</a:rPr>
              <a:t>Podczas </a:t>
            </a:r>
            <a:r>
              <a:rPr lang="pl-PL" sz="2000" i="1" dirty="0">
                <a:solidFill>
                  <a:schemeClr val="tx1"/>
                </a:solidFill>
              </a:rPr>
              <a:t>szkolenia</a:t>
            </a:r>
            <a:r>
              <a:rPr lang="pl-PL" sz="2000" dirty="0">
                <a:solidFill>
                  <a:schemeClr val="tx1"/>
                </a:solidFill>
              </a:rPr>
              <a:t> przewiduje się obiad oraz przerwy kawowe</a:t>
            </a:r>
          </a:p>
          <a:p>
            <a:pPr marL="457200" lvl="1" algn="just"/>
            <a:endParaRPr lang="pl-PL" sz="2000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</a:rPr>
              <a:t>Każdy </a:t>
            </a:r>
            <a:r>
              <a:rPr lang="pl-PL" sz="2000" i="1" dirty="0">
                <a:solidFill>
                  <a:schemeClr val="tx1"/>
                </a:solidFill>
              </a:rPr>
              <a:t>uczestnik</a:t>
            </a:r>
            <a:r>
              <a:rPr lang="pl-PL" sz="2000" dirty="0">
                <a:solidFill>
                  <a:schemeClr val="tx1"/>
                </a:solidFill>
              </a:rPr>
              <a:t> otrzyma zaświadczenie o ukończeniu </a:t>
            </a:r>
            <a:r>
              <a:rPr lang="pl-PL" sz="2000" i="1" dirty="0">
                <a:solidFill>
                  <a:schemeClr val="tx1"/>
                </a:solidFill>
              </a:rPr>
              <a:t>szkolenia</a:t>
            </a:r>
            <a:r>
              <a:rPr lang="pl-PL" sz="2000" dirty="0">
                <a:solidFill>
                  <a:schemeClr val="tx1"/>
                </a:solidFill>
              </a:rPr>
              <a:t> wystawione na podstawie listy obecności oraz czynnego udziału              w warsztatach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1DC0FA3-1D98-4810-9701-CFC482D27A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26AC17C-1CF7-46C6-B775-C9C716BD6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2530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3347864" y="565510"/>
            <a:ext cx="5325282" cy="122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tematyczny szkoleń</a:t>
            </a:r>
          </a:p>
          <a:p>
            <a:pPr algn="ctr"/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7D9FCE9-17DE-49C6-A206-BD260E4E5D90}"/>
              </a:ext>
            </a:extLst>
          </p:cNvPr>
          <p:cNvSpPr/>
          <p:nvPr/>
        </p:nvSpPr>
        <p:spPr>
          <a:xfrm>
            <a:off x="248210" y="1920937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2063" lvl="1" indent="-804863" algn="just">
              <a:spcAft>
                <a:spcPts val="1800"/>
              </a:spcAft>
            </a:pPr>
            <a:r>
              <a:rPr lang="pl-PL" sz="2000" dirty="0">
                <a:solidFill>
                  <a:schemeClr val="tx1"/>
                </a:solidFill>
                <a:latin typeface="+mn-lt"/>
              </a:rPr>
              <a:t>Blok I: 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Uwarunkowania prawne: podstawowe akty prawne, związane z działalnością gminy, plany i programy wdrażane na terenie gminy (Plany gospodarki niskoemisyjnej, Programy ochrony powietrza, itp.)</a:t>
            </a:r>
          </a:p>
          <a:p>
            <a:pPr marL="1349375" lvl="1" indent="-892175" algn="just">
              <a:spcAft>
                <a:spcPts val="1800"/>
              </a:spcAft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 II: Zagadnienia techniczne: elementarz wiedzy technicznej          z zakresu efektywności energetycznej, odnawialnych źródeł energii i transportu niskoemisyjnego </a:t>
            </a:r>
          </a:p>
          <a:p>
            <a:pPr marL="1436688" lvl="1" indent="-979488" algn="just">
              <a:spcAft>
                <a:spcPts val="1800"/>
              </a:spcAft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 III: Finansowanie i realizacja inwestycji</a:t>
            </a:r>
            <a:r>
              <a:rPr lang="pl-PL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wdrażanie inwestycji            w wybranych obszarach EE i OZE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228DD0-9E31-408C-A5F9-28796BE9F8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4CFFEF5-7E51-414D-82A6-3E11DAA19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2723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2490788"/>
            <a:ext cx="6172200" cy="514350"/>
          </a:xfrm>
        </p:spPr>
        <p:txBody>
          <a:bodyPr/>
          <a:lstStyle/>
          <a:p>
            <a:pPr algn="r" eaLnBrk="1" hangingPunct="1"/>
            <a:r>
              <a:rPr lang="pl-PL" altLang="pl-PL" sz="3000" dirty="0"/>
              <a:t>Dziękuję za uwagę</a:t>
            </a:r>
          </a:p>
        </p:txBody>
      </p:sp>
      <p:sp>
        <p:nvSpPr>
          <p:cNvPr id="4" name="Symbol zastępczy zawartości 2">
            <a:extLst/>
          </p:cNvPr>
          <p:cNvSpPr txBox="1">
            <a:spLocks/>
          </p:cNvSpPr>
          <p:nvPr/>
        </p:nvSpPr>
        <p:spPr>
          <a:xfrm>
            <a:off x="1295400" y="4658916"/>
            <a:ext cx="6172200" cy="514350"/>
          </a:xfrm>
          <a:prstGeom prst="rect">
            <a:avLst/>
          </a:prstGeom>
        </p:spPr>
        <p:txBody>
          <a:bodyPr/>
          <a:lstStyle/>
          <a:p>
            <a:pPr marL="257175" indent="-257175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3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Symbol zastępczy zawartości 2">
            <a:extLst/>
          </p:cNvPr>
          <p:cNvSpPr txBox="1">
            <a:spLocks/>
          </p:cNvSpPr>
          <p:nvPr/>
        </p:nvSpPr>
        <p:spPr>
          <a:xfrm>
            <a:off x="1272779" y="3077766"/>
            <a:ext cx="6172200" cy="1508522"/>
          </a:xfrm>
          <a:prstGeom prst="rect">
            <a:avLst/>
          </a:prstGeom>
        </p:spPr>
        <p:txBody>
          <a:bodyPr/>
          <a:lstStyle/>
          <a:p>
            <a:pPr marL="257175" indent="-257175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6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57175" indent="-257175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6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57175" indent="-257175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65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57175" indent="-257175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650" dirty="0">
              <a:latin typeface="+mn-lt"/>
            </a:endParaRPr>
          </a:p>
        </p:txBody>
      </p:sp>
      <p:sp>
        <p:nvSpPr>
          <p:cNvPr id="70663" name="Symbol zastępczy numeru slajdu 1">
            <a:extLst/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057900" y="5624514"/>
            <a:ext cx="1600200" cy="273844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>
                <a:cs typeface="+mn-cs"/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4017179-076D-4F8B-BBE8-AE02AE423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8" y="2300204"/>
            <a:ext cx="4227662" cy="2257592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48713D3-A73F-410E-A23A-F4D63EFEF69D}"/>
              </a:ext>
            </a:extLst>
          </p:cNvPr>
          <p:cNvSpPr/>
          <p:nvPr/>
        </p:nvSpPr>
        <p:spPr>
          <a:xfrm>
            <a:off x="3094214" y="33017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Katarzyna Kitlińska </a:t>
            </a:r>
          </a:p>
          <a:p>
            <a:pPr algn="r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k.kitlinska@wfos.com.pl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tel. 041-33-35-238</a:t>
            </a:r>
          </a:p>
          <a:p>
            <a:pPr algn="r">
              <a:spcBef>
                <a:spcPts val="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887 447 734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970A958-5F08-415B-A80F-E90235F7A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9178"/>
            <a:ext cx="2592549" cy="117510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75E6DD0-84AC-4DF4-985F-96A7C54B76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314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398559" y="1268760"/>
            <a:ext cx="8496944" cy="58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Energetyk Gminny</a:t>
            </a:r>
          </a:p>
          <a:p>
            <a:pPr algn="ctr"/>
            <a:endParaRPr lang="pl-PL"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jest ? </a:t>
            </a:r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E2ADCA7-349A-4DFE-AF4D-1387985418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65B2C69-4DC5-41C4-99FD-3E3D05BF7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4996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8742350-94CC-40D2-95C7-EDF08C0740E2}"/>
              </a:ext>
            </a:extLst>
          </p:cNvPr>
          <p:cNvSpPr/>
          <p:nvPr/>
        </p:nvSpPr>
        <p:spPr>
          <a:xfrm>
            <a:off x="539552" y="2570480"/>
            <a:ext cx="781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3" algn="just"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Energetyk Gminny winien być aktywnym, świadomym  pracownikiem, który będzie posiadać wiedzę, w jaki sposób analizować stan gospodarki energetycznej i wyciągać wnioski, zwłaszcza w obszarze planowania inwestycji - w celu osiągnięcia  skutecznej poprawy efektywności energetycznej i polepszenia  stanu powietrza w gminie.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B3A09B-7C99-4335-9923-C913EA07E6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61767B-48F7-4068-9C87-46E39E3A5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4706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293041" y="1166842"/>
            <a:ext cx="8173851" cy="35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Rola Gminnego Energetyka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0F70846-D933-432A-8592-CC3327C6D50C}"/>
              </a:ext>
            </a:extLst>
          </p:cNvPr>
          <p:cNvSpPr/>
          <p:nvPr/>
        </p:nvSpPr>
        <p:spPr>
          <a:xfrm>
            <a:off x="542779" y="1751618"/>
            <a:ext cx="791765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Zatrudnienie Gminnego Energetyka, to racjonalne zarządzanie nośnikami energii i w efekcie więcej oszczędności w budżecie miasta/gminy poprzez:</a:t>
            </a:r>
          </a:p>
          <a:p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osiągnięcie wymiernych efektów dotyczących ograniczania zużycia energii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realny wpływ na zmniejszenie zanieczyszczenia powietrza na zarządzanym terenie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zwiększenie szansy na pozyskanie środków finansowych na realizację zadań w zakresie rozwoju infrastruktury energetycznej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pozytywny wpływ na promocję gminy i stymulowanie jej rozwoju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39143DA-2A1A-4C71-96C4-C37EF043AC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5178D15-DA1A-4FCB-AAD5-6FF54319A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2694573" y="908720"/>
            <a:ext cx="6449427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09"/>
          <p:cNvSpPr txBox="1"/>
          <p:nvPr/>
        </p:nvSpPr>
        <p:spPr>
          <a:xfrm>
            <a:off x="2915816" y="600322"/>
            <a:ext cx="623112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Gminnego Energetyka</a:t>
            </a:r>
          </a:p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planowania</a:t>
            </a:r>
            <a:endParaRPr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BE25764-07B5-46E7-A7F0-ABF60035C513}"/>
              </a:ext>
            </a:extLst>
          </p:cNvPr>
          <p:cNvSpPr/>
          <p:nvPr/>
        </p:nvSpPr>
        <p:spPr>
          <a:xfrm>
            <a:off x="260334" y="1533870"/>
            <a:ext cx="8562498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Współpraca przy opracowywaniu i aktualizacji:</a:t>
            </a:r>
          </a:p>
          <a:p>
            <a:pPr marL="1143000" lvl="2" indent="-228600" algn="just">
              <a:spcBef>
                <a:spcPts val="300"/>
              </a:spcBef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projektu założeń do planu zaopatrzenia gminy w ciepło, energię elektryczną i paliwa gazowe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studium uwarunkowań i kierunków zagospodarowania przestrzennego gminy, miejscowego planu zagospodarowania przestrzennego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 ochrony środowiska dla gminy 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programu ochrony powietrza dla strefy, w której znajduje się gmina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strategii rozwoju gminy, planów rozwoju gminy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planów zrównoważonego rozwoju publicznego transportu zbiorowego</a:t>
            </a: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planów gospodarki niskoemisyjnej (PGN)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3C623E9-D4E0-4C67-9AF0-46ACD1ABDA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FFF6628-DB10-4DAD-B602-A922CCAE4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2694573" y="908720"/>
            <a:ext cx="6449427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rgbClr val="00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09"/>
          <p:cNvSpPr txBox="1"/>
          <p:nvPr/>
        </p:nvSpPr>
        <p:spPr>
          <a:xfrm>
            <a:off x="2987824" y="670309"/>
            <a:ext cx="6156175" cy="77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energetyka gminnego </a:t>
            </a:r>
          </a:p>
          <a:p>
            <a:pPr algn="ctr"/>
            <a:r>
              <a:rPr lang="pl-PL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planowania</a:t>
            </a:r>
            <a:endParaRPr sz="28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5004DD0-B86D-4A2F-BC66-2978A55D758F}"/>
              </a:ext>
            </a:extLst>
          </p:cNvPr>
          <p:cNvSpPr/>
          <p:nvPr/>
        </p:nvSpPr>
        <p:spPr>
          <a:xfrm>
            <a:off x="539552" y="1988840"/>
            <a:ext cx="84013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Opracowanie aktualnej bazy danych o stanie zużycia energii w gminie</a:t>
            </a:r>
          </a:p>
          <a:p>
            <a:pPr lvl="0" algn="just"/>
            <a:endParaRPr lang="pl-PL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Prowadzenie rejestru inwestycji w zakresie poprawy efektywności energetycznej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endParaRPr lang="pl-PL" sz="2000" dirty="0">
              <a:solidFill>
                <a:schemeClr val="tx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Harmonizacja działań w kierunku zgodności z ustaleniami Miejscowych Planów Zagospodarowania Przestrzennego w zakresie związanym z zarządzaniem i wprowadzaniem rozwiązań związanych z energetyką w gminie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AE1624A-722E-4B66-A5E5-7B46B708F1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C20257-25BF-4F77-BEC2-F5729B98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81501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3131840" y="514576"/>
            <a:ext cx="5718531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analityczne Gminnego Energetyka związane z gospodarowaniem energią na rzecz gminy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6F50D69-61BE-40E6-BC33-02220C27483F}"/>
              </a:ext>
            </a:extLst>
          </p:cNvPr>
          <p:cNvSpPr/>
          <p:nvPr/>
        </p:nvSpPr>
        <p:spPr>
          <a:xfrm>
            <a:off x="438362" y="2158357"/>
            <a:ext cx="80417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mocy zamówionej, zużycia energii elektrycznej i paliw gazowych w obiektach gminnych, w tym oświetlenia ulicznego w celu zapewnienia prawidłowego doboru taryf oraz optymalizacji zużycia energii elektrycznej, gazu i ciepła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Ustalenie warunków umów na dostawę ciepła, energii elektrycznej  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gazu (w szczególności po przeprowadzonych działaniach termomodernizacyjnych) oraz negocjowanie w nich zmian korzystnych dla odbiorców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spraw związanych z zawieraniem umów dot. zakupu energii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343F93-3189-4FB1-A0FD-9E9FB414B5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BCD0B8-9D10-4EA1-8C43-B8EA86F91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3347864" y="530904"/>
            <a:ext cx="558112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analityczne Gminnego Energetyka związane z gospodarowaniem energią na rzecz gminy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E5A28AA-FA6A-47CD-8D9C-7344604AAFEE}"/>
              </a:ext>
            </a:extLst>
          </p:cNvPr>
          <p:cNvSpPr/>
          <p:nvPr/>
        </p:nvSpPr>
        <p:spPr>
          <a:xfrm>
            <a:off x="539553" y="2258527"/>
            <a:ext cx="813690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możliwości pozyskania zewnętrznych źródeł finansowania   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uczestniczenie w procesie aplikowania o dofinansowanie     przedsięwzięć na rzecz poprawy efektywności energetycznej</a:t>
            </a:r>
          </a:p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Przygotowywanie rozliczeń (w zakresie technicznym) projektów dofinansowywanych ze źródeł zewnętrznych na realizację zadań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zakresu poprawy efektywności energetycznej</a:t>
            </a:r>
          </a:p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realizacji zapisów dokumentów strategicznych, </a:t>
            </a:r>
            <a:b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tym koordynacja planów z działalnością inwestycyjną gminy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53754EA-8D17-42CA-A14A-569059D56A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7D4A5B-692E-4260-879C-6AC8AAA1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2274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09"/>
          <p:cNvSpPr txBox="1"/>
          <p:nvPr/>
        </p:nvSpPr>
        <p:spPr>
          <a:xfrm>
            <a:off x="3239852" y="513562"/>
            <a:ext cx="583264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l-PL" sz="2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 Gminnego Energetyka związane ze współpracą gminy z innymi podmiotami</a:t>
            </a:r>
          </a:p>
          <a:p>
            <a:pPr algn="ctr"/>
            <a:endParaRPr lang="pl-PL" sz="3200" b="1" dirty="0">
              <a:solidFill>
                <a:srgbClr val="009900"/>
              </a:solidFill>
              <a:latin typeface="Calibri"/>
              <a:cs typeface="Calibri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E9D0EFC9-58E9-4853-9D8F-2418A52B0A30}"/>
              </a:ext>
            </a:extLst>
          </p:cNvPr>
          <p:cNvSpPr/>
          <p:nvPr/>
        </p:nvSpPr>
        <p:spPr>
          <a:xfrm>
            <a:off x="539552" y="2395872"/>
            <a:ext cx="832935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Stały kontakt z interesariuszami w gminie w celu aktualizacji informacji dot. zużycia energii w gminie</a:t>
            </a:r>
          </a:p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Współpraca z przedsiębiorstwami energetycznymi na terenie gminy;</a:t>
            </a:r>
          </a:p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Współpraca, w dziedzinie bezpieczeństwa energetycznego z innymi JST tj. starostwami powiatowymi, gminami ościennymi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tx1"/>
                </a:solidFill>
              </a:rPr>
              <a:t>Współpraca z podmiotami działającymi w sektorze transportu                              i mobilności (prywatne, publiczne firmy transportowe)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823BD08-2E48-431F-9DA7-6BF2FAD54C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20" y="5661248"/>
            <a:ext cx="9182607" cy="122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FBB5035-311C-4270-87DD-29FFB4DC1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62"/>
            <a:ext cx="345673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4514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11638</TotalTime>
  <Words>618</Words>
  <Application>Microsoft Office PowerPoint</Application>
  <PresentationFormat>Pokaz na ekranie (4:3)</PresentationFormat>
  <Paragraphs>100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Szkolenia dla Energetyków Gminnych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Katarzyna Kitlińska</cp:lastModifiedBy>
  <cp:revision>948</cp:revision>
  <cp:lastPrinted>2018-11-19T12:26:27Z</cp:lastPrinted>
  <dcterms:created xsi:type="dcterms:W3CDTF">2014-08-06T13:18:13Z</dcterms:created>
  <dcterms:modified xsi:type="dcterms:W3CDTF">2018-12-04T18:46:34Z</dcterms:modified>
</cp:coreProperties>
</file>