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64" r:id="rId2"/>
    <p:sldId id="734" r:id="rId3"/>
    <p:sldId id="310" r:id="rId4"/>
    <p:sldId id="736" r:id="rId5"/>
    <p:sldId id="737" r:id="rId6"/>
    <p:sldId id="738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56" r:id="rId15"/>
    <p:sldId id="757" r:id="rId16"/>
    <p:sldId id="758" r:id="rId17"/>
    <p:sldId id="749" r:id="rId18"/>
    <p:sldId id="746" r:id="rId19"/>
    <p:sldId id="759" r:id="rId20"/>
    <p:sldId id="760" r:id="rId21"/>
    <p:sldId id="747" r:id="rId22"/>
    <p:sldId id="761" r:id="rId23"/>
    <p:sldId id="748" r:id="rId24"/>
    <p:sldId id="762" r:id="rId25"/>
    <p:sldId id="763" r:id="rId26"/>
    <p:sldId id="750" r:id="rId27"/>
    <p:sldId id="702" r:id="rId28"/>
  </p:sldIdLst>
  <p:sldSz cx="12192000" cy="6858000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ław Stańczyk" initials="JS" lastIdx="1" clrIdx="0">
    <p:extLst>
      <p:ext uri="{19B8F6BF-5375-455C-9EA6-DF929625EA0E}">
        <p15:presenceInfo xmlns:p15="http://schemas.microsoft.com/office/powerpoint/2012/main" userId="Jarosław Stańczyk" providerId="None"/>
      </p:ext>
    </p:extLst>
  </p:cmAuthor>
  <p:cmAuthor id="2" name="Gosk Bogumiła" initials="GB" lastIdx="1" clrIdx="1">
    <p:extLst>
      <p:ext uri="{19B8F6BF-5375-455C-9EA6-DF929625EA0E}">
        <p15:presenceInfo xmlns:p15="http://schemas.microsoft.com/office/powerpoint/2012/main" userId="S-1-5-21-3906529882-2472526378-782400817-8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002"/>
    <a:srgbClr val="5F7901"/>
    <a:srgbClr val="FFFFFF"/>
    <a:srgbClr val="000000"/>
    <a:srgbClr val="95CA20"/>
    <a:srgbClr val="026937"/>
    <a:srgbClr val="AFE13F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2" autoAdjust="0"/>
    <p:restoredTop sz="86780" autoAdjust="0"/>
  </p:normalViewPr>
  <p:slideViewPr>
    <p:cSldViewPr>
      <p:cViewPr varScale="1">
        <p:scale>
          <a:sx n="59" d="100"/>
          <a:sy n="59" d="100"/>
        </p:scale>
        <p:origin x="636" y="72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04.12.2018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19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id="{15EFE164-1F3C-413C-BBF3-F6142DE75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id="{C6D33F18-7B70-4555-AE31-2E62A52CF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id="{464C2794-1F4D-402D-B54B-136DD62C1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87E77-7BDB-46E0-B781-7F6323B97A9D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760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248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id="{8C0799AF-9FC4-4F1B-BE51-65365C2F8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id="{C1D7F62E-62EE-415C-A90C-2B1B5124A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id="{39431F4F-4D41-46BA-86C1-6FB09436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7DE9-C5F7-4BFE-93C9-6A0C1A8B0741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547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>
            <a:extLst>
              <a:ext uri="{FF2B5EF4-FFF2-40B4-BE49-F238E27FC236}">
                <a16:creationId xmlns:a16="http://schemas.microsoft.com/office/drawing/2014/main" id="{699E5034-E277-4D6C-BFD5-5CEB180A1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>
            <a:extLst>
              <a:ext uri="{FF2B5EF4-FFF2-40B4-BE49-F238E27FC236}">
                <a16:creationId xmlns:a16="http://schemas.microsoft.com/office/drawing/2014/main" id="{8044D89E-BDB9-4309-B3BB-76F402B94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5476" name="Symbol zastępczy numeru slajdu 3">
            <a:extLst>
              <a:ext uri="{FF2B5EF4-FFF2-40B4-BE49-F238E27FC236}">
                <a16:creationId xmlns:a16="http://schemas.microsoft.com/office/drawing/2014/main" id="{6AF4AA3B-AB6C-4B6C-93C7-14672CF1C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B0804-AD9A-4098-A977-494BADDD2DF2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6907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>
            <a:extLst>
              <a:ext uri="{FF2B5EF4-FFF2-40B4-BE49-F238E27FC236}">
                <a16:creationId xmlns:a16="http://schemas.microsoft.com/office/drawing/2014/main" id="{9AABC740-20C2-4C62-8909-28A4BD73F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>
            <a:extLst>
              <a:ext uri="{FF2B5EF4-FFF2-40B4-BE49-F238E27FC236}">
                <a16:creationId xmlns:a16="http://schemas.microsoft.com/office/drawing/2014/main" id="{D393FFEB-F764-4AC6-A0A2-9C2184C41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Przejście do wzoru wniosku i jego instrukcji wypełnienia</a:t>
            </a:r>
          </a:p>
        </p:txBody>
      </p:sp>
      <p:sp>
        <p:nvSpPr>
          <p:cNvPr id="106500" name="Symbol zastępczy numeru slajdu 3">
            <a:extLst>
              <a:ext uri="{FF2B5EF4-FFF2-40B4-BE49-F238E27FC236}">
                <a16:creationId xmlns:a16="http://schemas.microsoft.com/office/drawing/2014/main" id="{59E504C0-076F-4F3F-AC5B-CE75C3E28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DDE20-85A6-49D4-B928-F7EF802FC1C1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1133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>
            <a:extLst>
              <a:ext uri="{FF2B5EF4-FFF2-40B4-BE49-F238E27FC236}">
                <a16:creationId xmlns:a16="http://schemas.microsoft.com/office/drawing/2014/main" id="{4D4753F9-18D4-48E4-869D-5C9E2124B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>
            <a:extLst>
              <a:ext uri="{FF2B5EF4-FFF2-40B4-BE49-F238E27FC236}">
                <a16:creationId xmlns:a16="http://schemas.microsoft.com/office/drawing/2014/main" id="{9A129595-75C7-45B8-AFE6-D888BC032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 dirty="0"/>
          </a:p>
          <a:p>
            <a:r>
              <a:rPr lang="pl-PL" altLang="pl-PL" dirty="0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 dirty="0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101380" name="Symbol zastępczy numeru slajdu 3">
            <a:extLst>
              <a:ext uri="{FF2B5EF4-FFF2-40B4-BE49-F238E27FC236}">
                <a16:creationId xmlns:a16="http://schemas.microsoft.com/office/drawing/2014/main" id="{CD3DDC05-4A69-46D2-BC50-0CC4E138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8917-C414-48DD-B8AB-AFDD7F57B060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166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024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>
            <a:extLst>
              <a:ext uri="{FF2B5EF4-FFF2-40B4-BE49-F238E27FC236}">
                <a16:creationId xmlns:a16="http://schemas.microsoft.com/office/drawing/2014/main" id="{45712ED0-FA82-4C27-8EA4-4626B38B9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ymbol zastępczy notatek 2">
            <a:extLst>
              <a:ext uri="{FF2B5EF4-FFF2-40B4-BE49-F238E27FC236}">
                <a16:creationId xmlns:a16="http://schemas.microsoft.com/office/drawing/2014/main" id="{D2150C72-F791-48BA-95E9-00426A758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Klikając w dokument otworzy nam się umowa</a:t>
            </a:r>
          </a:p>
        </p:txBody>
      </p:sp>
      <p:sp>
        <p:nvSpPr>
          <p:cNvPr id="107524" name="Symbol zastępczy numeru slajdu 3">
            <a:extLst>
              <a:ext uri="{FF2B5EF4-FFF2-40B4-BE49-F238E27FC236}">
                <a16:creationId xmlns:a16="http://schemas.microsoft.com/office/drawing/2014/main" id="{89A58F6C-3D23-4895-B829-3CFC4E0B6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651609-0C69-497B-8C2E-7C9016EB1AA4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836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7298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0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91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4893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id="{22C2273D-1EE0-450B-9DD4-6BDB867B0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id="{1045D439-A48D-4917-AA44-16944C9EA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id="{B5AC4899-4508-46BC-8331-CB0A8A00E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89E5C-F9C8-477D-97D4-C594F632FC64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1489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0556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132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4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16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6481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 dirty="0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 dirty="0"/>
          </a:p>
          <a:p>
            <a:pPr lvl="3"/>
            <a:r>
              <a:rPr lang="pl-PL" altLang="pl-PL" dirty="0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 dirty="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3737" indent="-283737"/>
            <a:endParaRPr lang="pl-PL" altLang="pl-PL" dirty="0"/>
          </a:p>
          <a:p>
            <a:pPr marL="283737" indent="-283737"/>
            <a:endParaRPr lang="pl-PL" altLang="pl-PL" dirty="0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920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467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991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922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2BB5B26B-313C-445D-B37C-DE02AF0FF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2E5AF20E-B263-4E4F-8BDE-3D106FDFA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9A9426A3-E0DE-446F-B803-272C9683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2EDC6-ED04-4909-B8DA-314291B0B4A8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295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1238251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11518901" y="6356351"/>
            <a:ext cx="673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4" r="7246" b="3027"/>
          <a:stretch>
            <a:fillRect/>
          </a:stretch>
        </p:blipFill>
        <p:spPr bwMode="auto">
          <a:xfrm>
            <a:off x="1" y="0"/>
            <a:ext cx="12181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333501" y="357188"/>
            <a:ext cx="1024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333501" y="1600201"/>
            <a:ext cx="10248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tekst</a:t>
            </a:r>
          </a:p>
          <a:p>
            <a:pPr lvl="1"/>
            <a:r>
              <a:rPr lang="pl-PL"/>
              <a:t>Drugi poziom tekstu</a:t>
            </a:r>
          </a:p>
          <a:p>
            <a:pPr lvl="2"/>
            <a:r>
              <a:rPr lang="pl-PL"/>
              <a:t>Trzeci poziom tekstu</a:t>
            </a:r>
          </a:p>
          <a:p>
            <a:pPr lvl="3"/>
            <a:r>
              <a:rPr lang="pl-PL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9"/>
          <a:stretch>
            <a:fillRect/>
          </a:stretch>
        </p:blipFill>
        <p:spPr bwMode="auto">
          <a:xfrm>
            <a:off x="1" y="554038"/>
            <a:ext cx="12509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1" y="6237288"/>
            <a:ext cx="12181417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85751" y="6381751"/>
            <a:ext cx="5143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13" y="6250396"/>
            <a:ext cx="7365988" cy="594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 spd="med"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hyperlink" Target="mailto:r.ciesielska@wfos.com.p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11" Type="http://schemas.openxmlformats.org/officeDocument/2006/relationships/image" Target="../media/image5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F8892-B1BB-4CE6-9D95-F05145EE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132856"/>
            <a:ext cx="10153683" cy="11430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pl-PL" sz="6000" kern="0" dirty="0"/>
              <a:t>	</a:t>
            </a:r>
            <a:br>
              <a:rPr lang="pl-PL" sz="6000" kern="0" dirty="0"/>
            </a:br>
            <a:r>
              <a:rPr lang="pl-PL" sz="6000" kern="0" dirty="0"/>
              <a:t>	</a:t>
            </a:r>
            <a:r>
              <a:rPr lang="pl-PL" sz="6000" kern="0" dirty="0">
                <a:solidFill>
                  <a:srgbClr val="7EA002"/>
                </a:solidFill>
              </a:rPr>
              <a:t>Program priorytetowy </a:t>
            </a:r>
            <a:br>
              <a:rPr lang="pl-PL" sz="6000" kern="0" dirty="0">
                <a:solidFill>
                  <a:srgbClr val="7EA002"/>
                </a:solidFill>
              </a:rPr>
            </a:br>
            <a:r>
              <a:rPr lang="pl-PL" sz="6000" kern="0" dirty="0">
                <a:solidFill>
                  <a:srgbClr val="7EA002"/>
                </a:solidFill>
              </a:rPr>
              <a:t>	   „Czyste Powietrze”</a:t>
            </a:r>
            <a:endParaRPr lang="pl-PL" sz="6000" dirty="0">
              <a:solidFill>
                <a:srgbClr val="7EA00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D2ED9-2557-47DB-AF5D-73DDB5CBF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02837A-0CC4-47C0-9BC3-63BB0A02AA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FA4C7E8-DAF5-4282-8C53-4C1A4740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218" y="2816248"/>
            <a:ext cx="10153683" cy="2171507"/>
          </a:xfrm>
        </p:spPr>
        <p:txBody>
          <a:bodyPr/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Kielce, 5.12.2018 r.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6CF030-A983-4A4C-B5CB-8B4D102A4D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9682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DA0FC35-92CC-4E28-89E2-70A97A0C78E9}"/>
              </a:ext>
            </a:extLst>
          </p:cNvPr>
          <p:cNvSpPr txBox="1"/>
          <p:nvPr/>
        </p:nvSpPr>
        <p:spPr>
          <a:xfrm>
            <a:off x="767407" y="5373216"/>
            <a:ext cx="1130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(***) tylko w przypadku podłączenia nowego źródła     (****) z wyłączeniem kosztu ponoszonego przez operatora sieci dystrybucyjnej w przypadku </a:t>
            </a:r>
            <a:r>
              <a:rPr lang="pl-PL" sz="1400" dirty="0" err="1">
                <a:latin typeface="+mn-lt"/>
              </a:rPr>
              <a:t>mikroinstalacji</a:t>
            </a:r>
            <a:r>
              <a:rPr lang="pl-PL" sz="1400" dirty="0">
                <a:latin typeface="+mn-lt"/>
              </a:rPr>
              <a:t> fotowoltaicznej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BC50D22-A0C5-4526-AC40-55B4DBB476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3373" y="1340768"/>
          <a:ext cx="11305255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3445759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9499884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049377249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700" u="none" strike="noStrike" dirty="0">
                          <a:effectLst/>
                        </a:rPr>
                        <a:t>Nazwa elementu przedsięwzięcia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Jednostka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Maksymalny jednostkowy koszt kwalifikowany na jeden budynek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69568704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przyłącza i instalacja wewnętrzna gazowa/olejowa (***)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5 000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83888697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przyłącze cieplne (***)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10 000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00530921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przyłącze i instalacje wewnętrzne elektroenergetyczne (****)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8 000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3543531871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id="{2539F434-4E2D-42F9-9FDF-9EA0AF3FE9D1}"/>
              </a:ext>
            </a:extLst>
          </p:cNvPr>
          <p:cNvSpPr txBox="1">
            <a:spLocks/>
          </p:cNvSpPr>
          <p:nvPr/>
        </p:nvSpPr>
        <p:spPr>
          <a:xfrm>
            <a:off x="3477816" y="420957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(3)</a:t>
            </a: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59E4E8A-E43C-4498-94F9-EA70AF009D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6A21EC0-DCF0-4FB9-A1EB-B032E9233E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9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90" y="1467496"/>
            <a:ext cx="33123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Koszty 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mikroinstalacji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fotowoltaicznej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 kolektorów słonecznych mogą zostać dofinansowane w 100% wyłącznie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w formie pożyczki.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w gospodarstwie domowym wnioskodawcy.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Kwota ta jest określona we wniosku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o dofinansowanie; zmiana kwoty miesięcznego dochodu w trakcie oceny wniosku lub w trakcie realizacji przedsięwzięcia nie wpływa na zmianę intensywności dofinansowania.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5" y="1340768"/>
          <a:ext cx="8496945" cy="3999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3563">
                  <a:extLst>
                    <a:ext uri="{9D8B030D-6E8A-4147-A177-3AD203B41FA5}">
                      <a16:colId xmlns:a16="http://schemas.microsoft.com/office/drawing/2014/main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val="2990836209"/>
                    </a:ext>
                  </a:extLst>
                </a:gridCol>
              </a:tblGrid>
              <a:tr h="49771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Grupa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Kwota miesięcznego dochodu / osoba w PLN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Dotacja</a:t>
                      </a:r>
                      <a:br>
                        <a:rPr lang="pl-PL" sz="1050" dirty="0"/>
                      </a:br>
                      <a:br>
                        <a:rPr lang="pl-PL" sz="1050" dirty="0"/>
                      </a:br>
                      <a:r>
                        <a:rPr lang="pl-PL" sz="900" dirty="0"/>
                        <a:t>(procent kosztów kwalifikowanych przewidzianych do wsparcia dotacyjnego)</a:t>
                      </a:r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3771"/>
                  </a:ext>
                </a:extLst>
              </a:tr>
              <a:tr h="6359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uzupełnienie do wartości dotacji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pozostałe koszty kwalifikowane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170847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600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90%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74628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II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601 - 800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80%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20%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734213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III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801 - 1 000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70%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18836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IV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1 001</a:t>
                      </a:r>
                      <a:r>
                        <a:rPr lang="pl-PL" sz="1400" u="none" strike="noStrike" baseline="0" dirty="0">
                          <a:effectLst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</a:rPr>
                        <a:t>- 1 200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60%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40%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5722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1 201 - 1 400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50%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50%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087714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VI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1 401 - 1 600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40%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60%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8387047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VII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powyżej 1 600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30%*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70%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5002363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608168" y="5291917"/>
            <a:ext cx="37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*</a:t>
            </a:r>
            <a:r>
              <a:rPr lang="pl-PL" sz="1400" dirty="0">
                <a:latin typeface="+mn-lt"/>
              </a:rPr>
              <a:t>od 2019 r. dotacja zawierająca ulgę podatkową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3477816" y="38471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3953304-A7CE-4A25-A2BD-F6D87B4924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FD43F47-3FDD-454C-B46B-F26D2DEFC8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1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1356B996-1465-414F-9304-8A595672DE75}"/>
              </a:ext>
            </a:extLst>
          </p:cNvPr>
          <p:cNvSpPr/>
          <p:nvPr/>
        </p:nvSpPr>
        <p:spPr>
          <a:xfrm>
            <a:off x="695400" y="1273323"/>
            <a:ext cx="10730408" cy="4603949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Przedsięwzięcie nie może być realizowane w budynkach wykorzystywanych sezonowo</a:t>
            </a:r>
            <a:b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(np. domki letniskowe)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altLang="pl-PL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Nowo montowane kotły na paliwo stałe (biomasę/węgiel ) muszą spełniać wymogi</a:t>
            </a:r>
            <a:b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rozporządzenia Komisji (UE) 2015/1189 (</a:t>
            </a:r>
            <a:r>
              <a:rPr lang="pl-PL" altLang="pl-PL" sz="20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ekoprojekt</a:t>
            </a: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- wymogi od 01.01.2020r.)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Kotły na paliwa gazowe i olej opałowy do celów grzewczych muszą spełniać wymogi klasy efektywności energetycznej minimum A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Pompy ciepła do celów grzewczych muszą spełniać wymogi klasy efektywności energetycznej minimum A+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Zmodernizowane przegrody zewnętrzne (ściany, okna, drzwi) muszą spełniać normy określone</a:t>
            </a:r>
            <a:b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Warunkach Technicznych, obowiązujących od 31.12.2020 r.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3477816" y="29259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CD484C-7D6B-4B2B-877F-AF815A3F79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B247856-C9D5-416A-AF25-31341CA06C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4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9670DCCE-1BC9-495A-AE83-2990884F3F28}"/>
              </a:ext>
            </a:extLst>
          </p:cNvPr>
          <p:cNvSpPr/>
          <p:nvPr/>
        </p:nvSpPr>
        <p:spPr>
          <a:xfrm>
            <a:off x="695400" y="1628800"/>
            <a:ext cx="10730408" cy="4032449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r>
              <a:rPr lang="pl-PL" altLang="pl-PL" sz="1900" b="1" dirty="0">
                <a:solidFill>
                  <a:schemeClr val="accent3">
                    <a:lumMod val="50000"/>
                  </a:schemeClr>
                </a:solidFill>
              </a:rPr>
              <a:t>Warunki dla wszystkich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  <a:t>W przypadku montażu indywidualnego źródła ciepła realizacja inwestycji może być wspierana jedynie w sytuacji, gdy podłączenie do sieci ciepłowniczej na danym obszarze nie jest możliwe lub nie jest uzasadnione ekonomicznie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  <a:t>Warunkiem montażu kotła opalanego węglem jest brak możliwości podłączenia lub brak uzasadnienia ekonomicznego podłączenia do sieci ciepłowniczej lub sieci dystrybucji gazu</a:t>
            </a:r>
          </a:p>
          <a:p>
            <a:pPr lvl="1">
              <a:spcAft>
                <a:spcPts val="600"/>
              </a:spcAft>
            </a:pPr>
            <a:r>
              <a:rPr lang="pl-PL" altLang="pl-PL" sz="1900" b="1" dirty="0">
                <a:solidFill>
                  <a:schemeClr val="accent3">
                    <a:lumMod val="50000"/>
                  </a:schemeClr>
                </a:solidFill>
              </a:rPr>
              <a:t>Warunki dla nowych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  <a:t>W budynku nowo budowanym finansowany jest jedynie zakup i montaż źródła ciepła wraz </a:t>
            </a:r>
            <a:b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  <a:t>z przyłączami oraz mikroinstalacja fotowoltaiczna i kolektory słoneczne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3">
                    <a:lumMod val="50000"/>
                  </a:schemeClr>
                </a:solidFill>
              </a:rPr>
              <a:t>Wymiana źródła ciepła jest możliwa jedynie w przypadku, gdy przegrody spełniają/ będą spełniać normy określone w Warunkach Technicznych, obowiązujących od 31.12.2020 r.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9E19794-7761-4667-B03D-BF2DE0BBECCE}"/>
              </a:ext>
            </a:extLst>
          </p:cNvPr>
          <p:cNvSpPr txBox="1">
            <a:spLocks/>
          </p:cNvSpPr>
          <p:nvPr/>
        </p:nvSpPr>
        <p:spPr>
          <a:xfrm>
            <a:off x="3455673" y="379636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D88B43-D0CF-47D2-8976-774043BA82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A3700F-3B5D-4D7B-9A93-4EA567045D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76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8DF9770-93E8-41F2-80CB-6644DD6721EE}"/>
              </a:ext>
            </a:extLst>
          </p:cNvPr>
          <p:cNvSpPr/>
          <p:nvPr/>
        </p:nvSpPr>
        <p:spPr>
          <a:xfrm>
            <a:off x="479376" y="1628800"/>
            <a:ext cx="11233248" cy="3888432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Zdobądź wiedzę</a:t>
            </a:r>
          </a:p>
          <a:p>
            <a:pPr algn="ctr">
              <a:spcAft>
                <a:spcPts val="600"/>
              </a:spcAft>
              <a:defRPr/>
            </a:pPr>
            <a:endParaRPr lang="pl-PL" sz="28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Zapoznaj się ze szczegółami naboru: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programem priorytetowym, formularzem wniosku,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załącznikami oraz instrukcjami do nich,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a także regulaminem naboru.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b="1" i="1" dirty="0">
                <a:solidFill>
                  <a:schemeClr val="bg1"/>
                </a:solidFill>
              </a:rPr>
              <a:t>Dokumenty są dostępne na stronach internetowych </a:t>
            </a:r>
            <a:r>
              <a:rPr lang="pl-PL" sz="2400" b="1" i="1" dirty="0" err="1">
                <a:solidFill>
                  <a:schemeClr val="bg1"/>
                </a:solidFill>
              </a:rPr>
              <a:t>WFOŚiGW</a:t>
            </a:r>
            <a:r>
              <a:rPr lang="pl-PL" sz="2400" b="1" i="1" dirty="0">
                <a:solidFill>
                  <a:schemeClr val="bg1"/>
                </a:solidFill>
              </a:rPr>
              <a:t> lub w ich siedzibach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CE79F24C-2765-4CA9-9F84-189DCE9FD763}"/>
              </a:ext>
            </a:extLst>
          </p:cNvPr>
          <p:cNvSpPr txBox="1">
            <a:spLocks/>
          </p:cNvSpPr>
          <p:nvPr/>
        </p:nvSpPr>
        <p:spPr>
          <a:xfrm>
            <a:off x="3791744" y="420957"/>
            <a:ext cx="820891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PIERWSZY</a:t>
            </a:r>
            <a:endParaRPr lang="pl-PL" sz="16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6861BC-5E21-4472-BA41-37EA856662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56D143-543E-4839-8B10-9324FE512C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75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9018F95D-BA6E-413D-80D5-AC9450E2ADE7}"/>
              </a:ext>
            </a:extLst>
          </p:cNvPr>
          <p:cNvSpPr txBox="1">
            <a:spLocks/>
          </p:cNvSpPr>
          <p:nvPr/>
        </p:nvSpPr>
        <p:spPr>
          <a:xfrm>
            <a:off x="3791744" y="420957"/>
            <a:ext cx="813690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DRUGI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6405084-C44B-4EC4-B0F7-86F22A421AC4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Zbadaj potrzeby budynku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800" dirty="0"/>
          </a:p>
          <a:p>
            <a:pPr algn="ctr">
              <a:spcAft>
                <a:spcPts val="600"/>
              </a:spcAft>
              <a:defRPr/>
            </a:pPr>
            <a:r>
              <a:rPr lang="pl-PL" altLang="pl-PL" sz="2400" dirty="0"/>
              <a:t>Chodzi o stan obecny i potrzeby budynku,</a:t>
            </a:r>
            <a:br>
              <a:rPr lang="pl-PL" altLang="pl-PL" sz="2400" dirty="0"/>
            </a:br>
            <a:r>
              <a:rPr lang="pl-PL" altLang="pl-PL" sz="2400" dirty="0"/>
              <a:t>które powinny zostać określone w audycie energetycznym</a:t>
            </a:r>
            <a:br>
              <a:rPr lang="pl-PL" altLang="pl-PL" sz="2400" dirty="0"/>
            </a:br>
            <a:r>
              <a:rPr lang="pl-PL" altLang="pl-PL" sz="2400" dirty="0"/>
              <a:t>lub przedstawione w uproszczonej analizie energetycznej zweryfikowanej przez przedstawiciela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 przed realizacją przedsięwzięcia.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E34E08-792A-438C-9CE7-36AB6D3DF7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80B8066-C690-4CB1-B794-7227D0FFE1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2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4">
            <a:extLst>
              <a:ext uri="{FF2B5EF4-FFF2-40B4-BE49-F238E27FC236}">
                <a16:creationId xmlns:a16="http://schemas.microsoft.com/office/drawing/2014/main" id="{AECAEDFE-2F15-44C1-9E0B-9F3407C8AE22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Wypełnij i złóż wniosek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/>
          </a:p>
          <a:p>
            <a:pPr algn="ctr">
              <a:defRPr/>
            </a:pPr>
            <a:r>
              <a:rPr lang="pl-PL" altLang="pl-PL" sz="2400" dirty="0"/>
              <a:t>Pamiętaj o wytycznych w tym zakresie</a:t>
            </a:r>
            <a:br>
              <a:rPr lang="pl-PL" altLang="pl-PL" sz="2400" dirty="0"/>
            </a:br>
            <a:r>
              <a:rPr lang="pl-PL" altLang="pl-PL" sz="2400" dirty="0"/>
              <a:t>na stronie właściwego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,</a:t>
            </a:r>
            <a:br>
              <a:rPr lang="pl-PL" altLang="pl-PL" sz="2400" dirty="0"/>
            </a:br>
            <a:r>
              <a:rPr lang="pl-PL" altLang="pl-PL" sz="2400" dirty="0"/>
              <a:t>w tym o liście wymaganych dokumentów</a:t>
            </a:r>
            <a:br>
              <a:rPr lang="pl-PL" altLang="pl-PL" sz="2400" dirty="0"/>
            </a:br>
            <a:r>
              <a:rPr lang="pl-PL" altLang="pl-PL" sz="2400" dirty="0"/>
              <a:t>(np. dokumenty potwierdzające dochód).</a:t>
            </a:r>
            <a:endParaRPr lang="pl-PL" alt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/>
          </p:nvPr>
        </p:nvGraphicFramePr>
        <p:xfrm>
          <a:off x="9044256" y="1628800"/>
          <a:ext cx="296865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kument" r:id="rId4" imgW="5762038" imgH="8388121" progId="Word.Document.12">
                  <p:embed/>
                </p:oleObj>
              </mc:Choice>
              <mc:Fallback>
                <p:oleObj name="Dokument" r:id="rId4" imgW="5762038" imgH="8388121" progId="Word.Document.12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4256" y="1628800"/>
                        <a:ext cx="2968650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id="{00474799-F89E-4993-82FE-6C5C5E972313}"/>
              </a:ext>
            </a:extLst>
          </p:cNvPr>
          <p:cNvSpPr txBox="1">
            <a:spLocks/>
          </p:cNvSpPr>
          <p:nvPr/>
        </p:nvSpPr>
        <p:spPr>
          <a:xfrm>
            <a:off x="3719736" y="288031"/>
            <a:ext cx="829317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TRZECI</a:t>
            </a:r>
            <a:endParaRPr lang="pl-PL" sz="16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8FEA19-4934-44D2-A1E2-32E65412D3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471937-6A94-470D-B0C9-357CC2107D3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70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2D722C00-46F9-4663-893E-1655D8E1F49B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Terminy, sposób składania wniosków i ich rozpatrywania określone zostaną</a:t>
            </a:r>
            <a:b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ogłoszeniu o naborze, które zamieszczone będzie na stronie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Wnioski beneficjentów będą przyjmowane i obsługiwane przez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Wniosek może być wypełniony: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wersji elektronicznej i przesłany elektronicznie z wykorzystaniem kwalifikowanego podpisu elektronicznego w aplikacji internetowej 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wersji elektronicznej w aplikacji internetowej, przesłany elektronicznie bez podpisu elektronicznego i złożony w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w wersji papierowej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wersji papierowej, pobranej ze strony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 lub w siedzibie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r>
              <a:rPr lang="pl-PL" altLang="pl-PL" sz="2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</a:t>
            </a:r>
            <a:r>
              <a:rPr lang="pl-PL" altLang="pl-PL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podpisany i złożony w </a:t>
            </a:r>
            <a:r>
              <a:rPr lang="pl-PL" altLang="pl-PL" sz="2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025691D-74A1-4E54-8FAA-A1AF6D496FA3}"/>
              </a:ext>
            </a:extLst>
          </p:cNvPr>
          <p:cNvSpPr txBox="1">
            <a:spLocks/>
          </p:cNvSpPr>
          <p:nvPr/>
        </p:nvSpPr>
        <p:spPr>
          <a:xfrm>
            <a:off x="3477816" y="404586"/>
            <a:ext cx="84508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Wniosek o dofinansowanie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D516941-2958-486A-A190-E97AD2D6F4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41DACD-AA71-4D6E-B629-DD937796D6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58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695400" y="1340768"/>
            <a:ext cx="10730408" cy="4176464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endParaRPr lang="pl-PL" alt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3">
                    <a:lumMod val="50000"/>
                  </a:schemeClr>
                </a:solidFill>
              </a:rPr>
              <a:t>Etap wniosku: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Dokumenty potwierdzające wysokość dochodu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Dokumenty potwierdzające prawo własności budynku, np. umowa sprzedaży </a:t>
            </a:r>
            <a:b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</a:b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w formie aktu notarialnego, jeżeli we wniosku nie podano informacji na temat numeru księgi wieczystej i numeru działki</a:t>
            </a:r>
            <a:endParaRPr lang="pl-PL" altLang="pl-PL" sz="2400" dirty="0">
              <a:solidFill>
                <a:schemeClr val="accent3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Audyt energetyczny budynku, jeśli został wykonany i na jego podstawie przyjęto dane do wniosku (dokument nieobowiązkowy) </a:t>
            </a:r>
          </a:p>
          <a:p>
            <a:pPr lvl="1">
              <a:spcAft>
                <a:spcPts val="600"/>
              </a:spcAft>
              <a:buSzPct val="100000"/>
              <a:defRPr/>
            </a:pPr>
            <a:b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D5A0D2E1-72A7-4DE6-B023-884D6A387BB9}"/>
              </a:ext>
            </a:extLst>
          </p:cNvPr>
          <p:cNvSpPr txBox="1">
            <a:spLocks/>
          </p:cNvSpPr>
          <p:nvPr/>
        </p:nvSpPr>
        <p:spPr>
          <a:xfrm>
            <a:off x="3741168" y="404664"/>
            <a:ext cx="818748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9EA92FC-1CF1-4117-A8AC-03B7984DA1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0A5C960-45C2-4AD8-B1A0-F7D5E8C5A1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6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7E21C15D-FA55-48FD-BCBA-6BFB8C3B5D5C}"/>
              </a:ext>
            </a:extLst>
          </p:cNvPr>
          <p:cNvSpPr txBox="1">
            <a:spLocks/>
          </p:cNvSpPr>
          <p:nvPr/>
        </p:nvSpPr>
        <p:spPr>
          <a:xfrm>
            <a:off x="3719736" y="404586"/>
            <a:ext cx="828092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CZWARTY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C76AA03C-18FE-43EE-A851-8B0F84084E51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 złożeniu wniosku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Odbędzie się wizytacja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która potwierdzi, czy stan budynku jest zgodny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 danymi we wniosku.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162F90D-6DF1-4BAB-A859-26EFA4652F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E095440-0E7B-4413-8E09-F2BD35C268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78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546016" y="1514593"/>
            <a:ext cx="2823266" cy="1649147"/>
          </a:xfrm>
          <a:prstGeom prst="roundRect">
            <a:avLst>
              <a:gd name="adj" fmla="val 5325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Cel programu</a:t>
            </a:r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651CD670-37F2-4AEA-BE79-9B6AD4FC07C3}"/>
              </a:ext>
            </a:extLst>
          </p:cNvPr>
          <p:cNvSpPr/>
          <p:nvPr/>
        </p:nvSpPr>
        <p:spPr>
          <a:xfrm>
            <a:off x="583790" y="3224159"/>
            <a:ext cx="2823266" cy="976882"/>
          </a:xfrm>
          <a:prstGeom prst="roundRect">
            <a:avLst>
              <a:gd name="adj" fmla="val 8783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Budżet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1B92D279-9B7C-446C-88A5-D88F6C885A00}"/>
              </a:ext>
            </a:extLst>
          </p:cNvPr>
          <p:cNvSpPr/>
          <p:nvPr/>
        </p:nvSpPr>
        <p:spPr>
          <a:xfrm>
            <a:off x="598339" y="4276139"/>
            <a:ext cx="2823266" cy="1545032"/>
          </a:xfrm>
          <a:prstGeom prst="roundRect">
            <a:avLst>
              <a:gd name="adj" fmla="val 5273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Forma dofinansowania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3791743" y="1523089"/>
            <a:ext cx="6404834" cy="1649147"/>
          </a:xfrm>
          <a:prstGeom prst="roundRect">
            <a:avLst>
              <a:gd name="adj" fmla="val 665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Poprawa efektywności energetycznej zmniejszenie/ uniknięcie emisji zanieczyszczeń powietrza pochodzących </a:t>
            </a:r>
          </a:p>
          <a:p>
            <a:pPr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z jednorodzinnych budynków mieszkalnych, </a:t>
            </a:r>
            <a:r>
              <a:rPr lang="pl-PL" sz="2000" u="sng" dirty="0">
                <a:solidFill>
                  <a:schemeClr val="accent3">
                    <a:lumMod val="50000"/>
                  </a:schemeClr>
                </a:solidFill>
              </a:rPr>
              <a:t>należących do osób fizycznych.</a:t>
            </a: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DD360A29-0425-4302-88CF-06B761F99BFC}"/>
              </a:ext>
            </a:extLst>
          </p:cNvPr>
          <p:cNvSpPr/>
          <p:nvPr/>
        </p:nvSpPr>
        <p:spPr>
          <a:xfrm>
            <a:off x="3791743" y="3217157"/>
            <a:ext cx="6404834" cy="976882"/>
          </a:xfrm>
          <a:prstGeom prst="roundRect">
            <a:avLst>
              <a:gd name="adj" fmla="val 990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103 mld zł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B6698BA3-A8EC-4430-83F2-CC5A0D566E20}"/>
              </a:ext>
            </a:extLst>
          </p:cNvPr>
          <p:cNvSpPr/>
          <p:nvPr/>
        </p:nvSpPr>
        <p:spPr>
          <a:xfrm>
            <a:off x="3792115" y="4278271"/>
            <a:ext cx="6404834" cy="1545032"/>
          </a:xfrm>
          <a:prstGeom prst="roundRect">
            <a:avLst>
              <a:gd name="adj" fmla="val 5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Dotacja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Pożyczka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Nabór wniosków prowadzony jest w trybie ciągłym </a:t>
            </a:r>
          </a:p>
        </p:txBody>
      </p:sp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3791743" y="404586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91A2525-0794-4980-9B5F-EFBDC10AB4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821171"/>
            <a:ext cx="12241720" cy="103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3F6CEE-AEFC-469C-8B60-B46CBE527A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81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27353"/>
              </p:ext>
            </p:extLst>
          </p:nvPr>
        </p:nvGraphicFramePr>
        <p:xfrm>
          <a:off x="9128193" y="1484784"/>
          <a:ext cx="3041563" cy="424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4" imgW="5762038" imgH="8765980" progId="Word.Document.8">
                  <p:embed/>
                </p:oleObj>
              </mc:Choice>
              <mc:Fallback>
                <p:oleObj name="Document" r:id="rId4" imgW="5762038" imgH="8765980" progId="Word.Document.8">
                  <p:embed/>
                  <p:pic>
                    <p:nvPicPr>
                      <p:cNvPr id="3" name="Obi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93" y="1484784"/>
                        <a:ext cx="3041563" cy="424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393BF62-B1D7-4D4F-B820-C0C4B629F73C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Podpisz umowę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32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przygotuje umowę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pozytywnym rozpatrzeniu Twojego wniosku.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C15ADEEA-4FE5-448F-A96D-78B57D36753F}"/>
              </a:ext>
            </a:extLst>
          </p:cNvPr>
          <p:cNvSpPr txBox="1">
            <a:spLocks/>
          </p:cNvSpPr>
          <p:nvPr/>
        </p:nvSpPr>
        <p:spPr>
          <a:xfrm>
            <a:off x="3719736" y="370079"/>
            <a:ext cx="8175269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PIĄTY</a:t>
            </a:r>
            <a:endParaRPr lang="pl-PL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645F4C6-34B3-4E99-AEFD-A9ABB8F6C7C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58EA057-32BA-43E6-B952-E82ECD42487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81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730796" y="1340768"/>
            <a:ext cx="10730408" cy="4176464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3">
                    <a:lumMod val="50000"/>
                  </a:schemeClr>
                </a:solidFill>
              </a:rPr>
              <a:t>Etap umowy: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Obowiązkowe: ustanowienie zabezpieczenia zwrotu środków (np. weksel)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Jeżeli dotyczy: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Oświadczenie współwłaściciela/li jednorodzinnego domu mieszkalnego</a:t>
            </a:r>
            <a:b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 wyrażeniu zgody na realizację przedsięwzięcia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Oświadczenie współmałżonka o wyrażeniu zgody na zawarcie umowy dotacji/pożyczki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Zgłoszenie zamiaru wykonania prac budowlanych lub ostateczna decyzja</a:t>
            </a:r>
            <a:b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 pozwoleniu na budowę (okazanie), jeśli nie były okazane podczas</a:t>
            </a:r>
            <a:b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wizytacji dopuszczającej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F1A0D24-CB04-4B62-8207-0C3B2D966F4B}"/>
              </a:ext>
            </a:extLst>
          </p:cNvPr>
          <p:cNvSpPr txBox="1">
            <a:spLocks/>
          </p:cNvSpPr>
          <p:nvPr/>
        </p:nvSpPr>
        <p:spPr>
          <a:xfrm>
            <a:off x="3647728" y="385561"/>
            <a:ext cx="828092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93E455-7CC4-4722-B784-AEC7D939E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9AA67E-DBD8-44AB-B065-424B3E253D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91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CA0E8679-C4D2-4033-85DD-77DBCBCA5076}"/>
              </a:ext>
            </a:extLst>
          </p:cNvPr>
          <p:cNvSpPr txBox="1">
            <a:spLocks/>
          </p:cNvSpPr>
          <p:nvPr/>
        </p:nvSpPr>
        <p:spPr>
          <a:xfrm>
            <a:off x="3475754" y="451721"/>
            <a:ext cx="852490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SZÓSTY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2E30F111-185A-4DB6-B309-F59A59DE45C3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Złóż wniosek o płatność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Środki mogą być wypłacone w kilku transzach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zrealizowaniu poszczególnych etapów 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Jeśli pojawią się zmiany, wystąp o odpowiednie zmiany w umowie.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2164392-EF6A-43A1-9AD2-15C14BD08F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2A8D08E-D4A9-440B-A2C3-BBE4FB52F9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23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56D68785-BD72-47AB-8E02-71B4EC934967}"/>
              </a:ext>
            </a:extLst>
          </p:cNvPr>
          <p:cNvSpPr/>
          <p:nvPr/>
        </p:nvSpPr>
        <p:spPr>
          <a:xfrm>
            <a:off x="730796" y="1340768"/>
            <a:ext cx="10730408" cy="4032448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3200" b="1" dirty="0">
                <a:solidFill>
                  <a:schemeClr val="accent3">
                    <a:lumMod val="50000"/>
                  </a:schemeClr>
                </a:solidFill>
              </a:rPr>
              <a:t>Etap rozliczenia:</a:t>
            </a:r>
            <a:endParaRPr lang="pl-PL" altLang="pl-PL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Wniosek o płatność z protokołem częściowym lub końcowym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Dokumenty księgowe (np. faktury) potwierdzające zakup materiałów i usług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Dokumenty potwierdzające dokonanie płatności (np. potwierdzenie przelewu) w przypadku płatności na rachunek beneficjenta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913149AA-D16B-4E14-B7C4-10F7D337E85A}"/>
              </a:ext>
            </a:extLst>
          </p:cNvPr>
          <p:cNvSpPr txBox="1">
            <a:spLocks/>
          </p:cNvSpPr>
          <p:nvPr/>
        </p:nvSpPr>
        <p:spPr>
          <a:xfrm>
            <a:off x="3719736" y="296653"/>
            <a:ext cx="828092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D49A56-2E41-4362-B979-D4C53DC2B1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733255"/>
            <a:ext cx="12241720" cy="112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E491B8-0F1B-4C57-A2AF-F7A2A2145C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8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17C012E3-F49E-4D38-8318-813F6EAFFC03}"/>
              </a:ext>
            </a:extLst>
          </p:cNvPr>
          <p:cNvSpPr txBox="1">
            <a:spLocks/>
          </p:cNvSpPr>
          <p:nvPr/>
        </p:nvSpPr>
        <p:spPr>
          <a:xfrm>
            <a:off x="3791744" y="404586"/>
            <a:ext cx="813690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SIÓDMY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0C0C364F-B41F-43BE-B2CA-9A485C63E60A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Zakończenie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Wizyta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potwierdzi realizację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Dodatkowo, możliwa jest kontrola przedsięwzięcia w okresie jego trwałości (utrzymania projektu) w terminie do 3 lat.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F2ABBB-E99B-49DF-A4C3-82842DD792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B69887-B1E5-476F-B619-A447340B0A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1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D87B375A-A95D-45F0-8C19-248CE4E80408}"/>
              </a:ext>
            </a:extLst>
          </p:cNvPr>
          <p:cNvSpPr txBox="1">
            <a:spLocks/>
          </p:cNvSpPr>
          <p:nvPr/>
        </p:nvSpPr>
        <p:spPr>
          <a:xfrm>
            <a:off x="3477816" y="435358"/>
            <a:ext cx="84508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ÓSMY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90C35C66-1EDB-45F0-B0A6-6B7F587C0705}"/>
              </a:ext>
            </a:extLst>
          </p:cNvPr>
          <p:cNvSpPr/>
          <p:nvPr/>
        </p:nvSpPr>
        <p:spPr>
          <a:xfrm>
            <a:off x="1351856" y="1628800"/>
            <a:ext cx="9034103" cy="3744416"/>
          </a:xfrm>
          <a:prstGeom prst="roundRect">
            <a:avLst>
              <a:gd name="adj" fmla="val 21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Rozliczenie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Nastąpi po pozytywnej weryfikacji realizacji przedsięwzięcia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przez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3F1ACE-D015-41A2-8C91-45812A64C8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9E4275-627F-4F88-805C-4D3D7A7216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58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61B1BFAC-BAC0-4C39-8D37-98ECB4C62DE3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pl-PL" sz="2800" b="1" dirty="0" err="1">
                <a:solidFill>
                  <a:schemeClr val="accent3">
                    <a:lumMod val="50000"/>
                  </a:schemeClr>
                </a:solidFill>
              </a:rPr>
              <a:t>WFOŚiGW</a:t>
            </a: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 dokonuje kontroli przedsięwzięć samodzielnie</a:t>
            </a:r>
            <a:b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lub przez wskazane osoby.</a:t>
            </a:r>
          </a:p>
          <a:p>
            <a:pPr algn="ctr">
              <a:defRPr/>
            </a:pP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Okres trwałości wynosi 3 lata od zakończenia przedsięwzięcia.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F55583A-46D3-4AEF-9C19-9709666802D7}"/>
              </a:ext>
            </a:extLst>
          </p:cNvPr>
          <p:cNvSpPr txBox="1">
            <a:spLocks/>
          </p:cNvSpPr>
          <p:nvPr/>
        </p:nvSpPr>
        <p:spPr>
          <a:xfrm>
            <a:off x="3477816" y="420957"/>
            <a:ext cx="8492455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Kontrola dofinansowanej inwestycji 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515741-98B4-4622-845B-BA72915EA9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6055899"/>
            <a:ext cx="8492455" cy="112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06D911-AA54-4568-83BA-CDAE98F366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1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7200" y="2178050"/>
            <a:ext cx="8229600" cy="685800"/>
          </a:xfrm>
        </p:spPr>
        <p:txBody>
          <a:bodyPr/>
          <a:lstStyle/>
          <a:p>
            <a:pPr algn="r" eaLnBrk="1" hangingPunct="1"/>
            <a:r>
              <a:rPr lang="pl-PL" altLang="pl-PL" sz="4000" dirty="0"/>
              <a:t>Dziękuję za uwagę</a:t>
            </a: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1727200" y="5068888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Symbol zastępczy zawartości 2">
            <a:extLst/>
          </p:cNvPr>
          <p:cNvSpPr txBox="1">
            <a:spLocks/>
          </p:cNvSpPr>
          <p:nvPr/>
        </p:nvSpPr>
        <p:spPr>
          <a:xfrm>
            <a:off x="1697038" y="2960688"/>
            <a:ext cx="8229600" cy="2011362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</a:endParaRPr>
          </a:p>
        </p:txBody>
      </p:sp>
      <p:sp>
        <p:nvSpPr>
          <p:cNvPr id="70663" name="Symbol zastępczy numeru slajdu 1">
            <a:extLst/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cs typeface="+mn-cs"/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017179-076D-4F8B-BBE8-AE02AE423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23938"/>
            <a:ext cx="5636882" cy="301012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48713D3-A73F-410E-A23A-F4D63EFEF69D}"/>
              </a:ext>
            </a:extLst>
          </p:cNvPr>
          <p:cNvSpPr/>
          <p:nvPr/>
        </p:nvSpPr>
        <p:spPr>
          <a:xfrm>
            <a:off x="4125618" y="325935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Renata Ciesielska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r.ciesielska@wfos.com.pl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tel. 041-33-35-237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887 447 731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70A958-5F08-415B-A80F-E90235F7A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DEB8D3B-AF01-41AC-8B03-F090A117211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314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88" y="3766732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1628800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5678" y="1628800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3635" y="1633208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28800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4479" y="3766732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47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001" y="3766731"/>
            <a:ext cx="1527195" cy="181272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E6B6172-C5FC-4808-AED9-E688805946D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5803A30-41E0-4C92-99EB-25D5F7D2D61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9DA3D185-75B3-41A0-BF18-5463F79BF138}"/>
              </a:ext>
            </a:extLst>
          </p:cNvPr>
          <p:cNvSpPr/>
          <p:nvPr/>
        </p:nvSpPr>
        <p:spPr>
          <a:xfrm>
            <a:off x="623392" y="1628800"/>
            <a:ext cx="11161240" cy="4032449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</a:rPr>
              <a:t>Okres, w którym mogą być ponoszone koszty kwalifikowane: od 01.01.2018 r. do 30.06.2029 r.</a:t>
            </a:r>
            <a:endParaRPr lang="pl-PL" sz="2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</a:rPr>
              <a:t>Maksymalne koszty kwalifikowane, od których jest liczona wysokość dotacji – </a:t>
            </a:r>
            <a:r>
              <a:rPr lang="pl-PL" sz="2100" b="1" dirty="0">
                <a:solidFill>
                  <a:schemeClr val="accent3">
                    <a:lumMod val="50000"/>
                  </a:schemeClr>
                </a:solidFill>
              </a:rPr>
              <a:t>53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Minimalna wartość kosztów kwalifikowanych przedsięwzięcia – </a:t>
            </a:r>
            <a:r>
              <a:rPr lang="pl-PL" sz="2100" b="1" dirty="0">
                <a:solidFill>
                  <a:schemeClr val="accent3">
                    <a:lumMod val="50000"/>
                  </a:schemeClr>
                </a:solidFill>
              </a:rPr>
              <a:t>7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Oprocentowanie zmienne pożyczki – nie więcej niż WIBOR 3M +70 punktów bazowych</a:t>
            </a:r>
            <a:b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ale </a:t>
            </a:r>
            <a:r>
              <a:rPr lang="pl-PL" sz="2100" b="1" dirty="0">
                <a:solidFill>
                  <a:schemeClr val="accent3">
                    <a:lumMod val="50000"/>
                  </a:schemeClr>
                </a:solidFill>
              </a:rPr>
              <a:t>nie mniej niż 2% rocznie</a:t>
            </a:r>
            <a:endParaRPr lang="pl-PL" sz="21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Planowany okres spłaty pożyczki: </a:t>
            </a:r>
            <a:r>
              <a:rPr lang="pl-PL" sz="2100" b="1" dirty="0">
                <a:solidFill>
                  <a:schemeClr val="accent3">
                    <a:lumMod val="50000"/>
                  </a:schemeClr>
                </a:solidFill>
              </a:rPr>
              <a:t>180 miesięcy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Możliwa karencja (zwłoka) w spłacie: </a:t>
            </a:r>
            <a:r>
              <a:rPr lang="pl-PL" sz="2100" b="1" dirty="0">
                <a:solidFill>
                  <a:schemeClr val="accent3">
                    <a:lumMod val="50000"/>
                  </a:schemeClr>
                </a:solidFill>
              </a:rPr>
              <a:t>nie dłużej niż do zakończenia realizacji przedsięwzięcia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Udział powierzchni, na której prowadzona jest działalność gospodarcza, w całkowitej ogrzewanej powierzchni budynku, pomniejsza koszt kwalifikowany przedsięwzięcia</a:t>
            </a:r>
            <a:endParaRPr lang="pl-PL" sz="2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3719736" y="404586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l-PL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 ker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Warunki dofinansowania – aspekty finansowe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47A0348-5AB0-403C-A0E0-D5398141B2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B3B5758-647C-44E6-BC3E-00FD477470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8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31145864-3682-41D4-A431-56FE12D8AF21}"/>
              </a:ext>
            </a:extLst>
          </p:cNvPr>
          <p:cNvSpPr/>
          <p:nvPr/>
        </p:nvSpPr>
        <p:spPr>
          <a:xfrm>
            <a:off x="730796" y="1268760"/>
            <a:ext cx="10730408" cy="4392489"/>
          </a:xfrm>
          <a:prstGeom prst="roundRect">
            <a:avLst>
              <a:gd name="adj" fmla="val 36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Okres realizacji przedsięwzięcia: 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do 24 miesięcy od daty zawarcia umowy o dofinansowanie, lecz nie później niż do 30.06.2029 r.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Dofinansowaniu podlegają przedsięwzięcia rozpoczęte nie wcześniej niż</a:t>
            </a:r>
            <a:b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12 miesięcy przed dniem złożenia wniosku o dofinansowanie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Przedsięwzięcie nie może zostać zakończone przed dniem złożenia wniosku</a:t>
            </a:r>
            <a:b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 dofinansowanie; data zakończenia realizacji będzie potwierdzona</a:t>
            </a:r>
            <a:b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w protokole końcowym 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3390900" y="39438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584E5C-B0F5-4A79-8E98-BB17829BCF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6AB3B0-4658-4203-81AC-2BA0E949D0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83331"/>
              </p:ext>
            </p:extLst>
          </p:nvPr>
        </p:nvGraphicFramePr>
        <p:xfrm>
          <a:off x="227348" y="1110195"/>
          <a:ext cx="11737304" cy="42507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572579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Pozwolenie na budowę </a:t>
                      </a:r>
                      <a:br>
                        <a:rPr lang="pl-PL" sz="1300" dirty="0"/>
                      </a:br>
                      <a:r>
                        <a:rPr lang="pl-PL" sz="1300" dirty="0"/>
                        <a:t>wydane do 15.12.2002 r., </a:t>
                      </a:r>
                      <a:endParaRPr lang="pl-PL" sz="13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Pozwolenie na budowę </a:t>
                      </a:r>
                      <a:br>
                        <a:rPr lang="pl-PL" sz="1300" dirty="0"/>
                      </a:br>
                      <a:r>
                        <a:rPr lang="pl-PL" sz="1300" dirty="0"/>
                        <a:t>wydane po 15.12.2002 r.</a:t>
                      </a:r>
                      <a:endParaRPr lang="pl-PL" sz="13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955994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stare, niespełniające wymagań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nowe, spełniające wymagania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stare, niespełniające wymagań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nowe, spełniające wymagania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Wymiana źródła ciepła* 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59843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Docieplanie ścian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29940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Wymiana stolarki zewnętrznej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Montaż lub modernizacja instalacji wewnętrznych centralnego ogrzewania 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  <a:tr h="59843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sng" strike="noStrike" dirty="0">
                          <a:effectLst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651046" y="5415851"/>
            <a:ext cx="11341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* wymiana lub montaż indywidualnego źródła ciepła są możliwe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3445329" y="133542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4EE1AAE-464A-4E48-A2BE-CC6528B196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" y="5640965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F8E8B0-0EEC-45DE-84E7-B791CA1E0E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9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1340768"/>
          <a:ext cx="11737304" cy="3002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87468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206576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78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Budynek nowo budowany</a:t>
                      </a:r>
                      <a:endParaRPr lang="pl-PL" sz="13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Brak źródła ciepła</a:t>
                      </a:r>
                      <a:endParaRPr lang="pl-PL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Istniejące źródło ciepła spełnia wymagania programu</a:t>
                      </a:r>
                      <a:endParaRPr lang="pl-PL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19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Zakup i montaż źródła ciepła** 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9316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Zastosowanie instalacji odnawialnych źródeł energii: kolektory słoneczne;</a:t>
                      </a:r>
                    </a:p>
                    <a:p>
                      <a:pPr lvl="1" algn="l" fontAlgn="ctr"/>
                      <a:r>
                        <a:rPr lang="pl-PL" sz="1400" u="none" strike="noStrike" dirty="0" err="1">
                          <a:effectLst/>
                        </a:rPr>
                        <a:t>mikroinstalacja</a:t>
                      </a:r>
                      <a:r>
                        <a:rPr lang="pl-PL" sz="1400" u="none" strike="noStrike" baseline="0" dirty="0">
                          <a:effectLst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sng" strike="noStrike" dirty="0">
                          <a:effectLst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5601444" y="4578513"/>
            <a:ext cx="63367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+mn-lt"/>
              </a:rPr>
              <a:t>* warunkiem przystąpienia do programu jest spełnianie przez przegrody norm izolacyjności określonych w Warunkach Technicznych obowiązujących od 31.12.2020 r.</a:t>
            </a:r>
            <a:br>
              <a:rPr lang="pl-PL" sz="1100" dirty="0">
                <a:latin typeface="+mn-lt"/>
              </a:rPr>
            </a:br>
            <a:endParaRPr lang="pl-PL" sz="1100" dirty="0">
              <a:latin typeface="+mn-lt"/>
            </a:endParaRPr>
          </a:p>
          <a:p>
            <a:r>
              <a:rPr lang="pl-PL" sz="1100" dirty="0">
                <a:latin typeface="+mn-lt"/>
              </a:rPr>
              <a:t>** wymiana lub montaż indywidualnego źródła ciepła są możliwe,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3405808" y="404664"/>
            <a:ext cx="878619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9D6D190-1FC1-4187-8DB5-4506FE9E9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9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0598194-7056-4014-A159-B45FFB96A2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98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1340768"/>
          <a:ext cx="11737304" cy="26146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822063">
                <a:tc>
                  <a:txBody>
                    <a:bodyPr/>
                    <a:lstStyle/>
                    <a:p>
                      <a:pPr lvl="1" algn="l"/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 na</a:t>
                      </a:r>
                      <a:r>
                        <a:rPr lang="pl-PL" sz="1300" baseline="0" dirty="0"/>
                        <a:t> </a:t>
                      </a:r>
                      <a:r>
                        <a:rPr lang="pl-PL" sz="1300" dirty="0"/>
                        <a:t>jeden budynek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audyt energetyczny budynku przed realizacją przedsięwzięcia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530211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związana z modernizacją, przebudową dachu (części konstrukcyjnych dachu)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wraz z dociepleniem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modernizacji instalacji wewnętrznych oraz wymiany źródła ciepła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ekspertyza ornitologiczna i chiropterologiczna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500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ADADF3-3028-4F01-9828-ED7E0972FB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344" y="3903510"/>
          <a:ext cx="11737305" cy="1869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0725300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0359657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619404772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913711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docieplenie </a:t>
                      </a:r>
                      <a:r>
                        <a:rPr lang="pl-PL" sz="1400" baseline="0" dirty="0"/>
                        <a:t>przegród budowlanych oraz uzasadnione prace towarzyszące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przegrody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757294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wymiana stolarki zewnętrznej, w tym: okien, okien połaciowych, drzwi balkonowych, powierzchni przezroczystych nieotwieralnych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700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22936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wymiana drzwi zewnętrznych/bram</a:t>
                      </a:r>
                      <a:r>
                        <a:rPr lang="pl-PL" sz="1400" baseline="0" dirty="0"/>
                        <a:t> garażowych</a:t>
                      </a:r>
                      <a:endParaRPr lang="pl-PL" sz="1400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2000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3399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5951984" y="574201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* koszty przekraczające wartości w tabelach stanowią koszty niekwalifikowane 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9DA409D5-D168-4A98-B3AA-285163B5D42F}"/>
              </a:ext>
            </a:extLst>
          </p:cNvPr>
          <p:cNvSpPr txBox="1">
            <a:spLocks/>
          </p:cNvSpPr>
          <p:nvPr/>
        </p:nvSpPr>
        <p:spPr>
          <a:xfrm>
            <a:off x="3411049" y="404586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latin typeface="Arial" charset="0"/>
              </a:rPr>
              <a:t>Maksymalny jednostkowy poziom kosztów kwalifikowanych pojedynczego elementu przedsięwzięcia (1)*</a:t>
            </a:r>
            <a:endParaRPr lang="pl-PL" sz="2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6FFD68C-C840-4721-ABC0-2A967A76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3099"/>
            <a:ext cx="12192000" cy="11900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E7A261-654B-4A65-9FBC-691B7A605E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86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2C58885-5D94-4926-AE9A-F503A5EC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04211"/>
              </p:ext>
            </p:extLst>
          </p:nvPr>
        </p:nvGraphicFramePr>
        <p:xfrm>
          <a:off x="191344" y="1340768"/>
          <a:ext cx="11737305" cy="41653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730110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294609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54154343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200" u="none" strike="noStrike" dirty="0">
                          <a:effectLst/>
                        </a:rPr>
                        <a:t>Nazwa elementu przedsięwzięcia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Jednostka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Maksymalny jednostkowy koszt kwalifikowany na jeden budynek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86633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węzeł cieplny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399472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kotły na paliwo stałe (biomasa) wraz z systemem odprowadzania spalin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20 000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63569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kotły na paliwo stałe (węgiel) wraz z systemem odprowadzania spalin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94319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system ogrzewania elektrycznego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02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kotły gazowe kondensacyjne, olejowe, system odprowadzania spalin, zbiornik na gaz/olej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6085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pompy ciepła powietrzne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66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pompy ciepła odbierające ciepło z gruntu lub wody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45 000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8805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instalacje wewnętrzne ogrzewania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15 000</a:t>
                      </a:r>
                      <a:r>
                        <a:rPr lang="pl-PL" sz="1400" u="none" strike="noStrike" baseline="0" dirty="0">
                          <a:effectLst/>
                        </a:rPr>
                        <a:t>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080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wentylacja mechaniczna wraz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</a:t>
                      </a:r>
                      <a:r>
                        <a:rPr lang="pl-PL" sz="1400" u="none" strike="noStrike" baseline="0" dirty="0">
                          <a:effectLst/>
                        </a:rPr>
                        <a:t>  10 000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54052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kolektory słoneczne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8 000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71762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</a:rPr>
                        <a:t>mikroinstalacja fotowoltaiczna**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17950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E74057F-D776-44B7-B56F-E0ECAA51756A}"/>
              </a:ext>
            </a:extLst>
          </p:cNvPr>
          <p:cNvSpPr txBox="1"/>
          <p:nvPr/>
        </p:nvSpPr>
        <p:spPr>
          <a:xfrm>
            <a:off x="5879976" y="5555584"/>
            <a:ext cx="604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(**) Koszt kwalifikowany instalacji za 1KWp wynosi maksymalnie 6000 zł. </a:t>
            </a:r>
            <a:endParaRPr lang="pl-PL" sz="1400" strike="sngStrike" dirty="0">
              <a:latin typeface="+mn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477F654F-4C51-410E-B99E-C37193730CAC}"/>
              </a:ext>
            </a:extLst>
          </p:cNvPr>
          <p:cNvSpPr txBox="1">
            <a:spLocks/>
          </p:cNvSpPr>
          <p:nvPr/>
        </p:nvSpPr>
        <p:spPr>
          <a:xfrm>
            <a:off x="3477816" y="384672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(2)</a:t>
            </a: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CB258F-7FDA-4CBA-A918-D17589461E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4" y="5912854"/>
            <a:ext cx="1224172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3D15826-322A-47FC-BCDD-85C7D5B3B1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57"/>
            <a:ext cx="339090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628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11850</TotalTime>
  <Words>1417</Words>
  <Application>Microsoft Office PowerPoint</Application>
  <PresentationFormat>Panoramiczny</PresentationFormat>
  <Paragraphs>378</Paragraphs>
  <Slides>27</Slides>
  <Notes>24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Motyw pakietu Office</vt:lpstr>
      <vt:lpstr>Dokument</vt:lpstr>
      <vt:lpstr>Document</vt:lpstr>
      <vt:lpstr>   Program priorytetowy      „Czyste Powietrze”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Katarzyna Kitlińska</cp:lastModifiedBy>
  <cp:revision>989</cp:revision>
  <cp:lastPrinted>2017-06-07T12:36:25Z</cp:lastPrinted>
  <dcterms:created xsi:type="dcterms:W3CDTF">2014-08-06T13:18:13Z</dcterms:created>
  <dcterms:modified xsi:type="dcterms:W3CDTF">2018-12-04T19:04:10Z</dcterms:modified>
</cp:coreProperties>
</file>