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59"/>
  </p:notesMasterIdLst>
  <p:handoutMasterIdLst>
    <p:handoutMasterId r:id="rId60"/>
  </p:handoutMasterIdLst>
  <p:sldIdLst>
    <p:sldId id="771" r:id="rId3"/>
    <p:sldId id="704" r:id="rId4"/>
    <p:sldId id="774" r:id="rId5"/>
    <p:sldId id="851" r:id="rId6"/>
    <p:sldId id="798" r:id="rId7"/>
    <p:sldId id="799" r:id="rId8"/>
    <p:sldId id="873" r:id="rId9"/>
    <p:sldId id="801" r:id="rId10"/>
    <p:sldId id="800" r:id="rId11"/>
    <p:sldId id="802" r:id="rId12"/>
    <p:sldId id="803" r:id="rId13"/>
    <p:sldId id="869" r:id="rId14"/>
    <p:sldId id="804" r:id="rId15"/>
    <p:sldId id="810" r:id="rId16"/>
    <p:sldId id="809" r:id="rId17"/>
    <p:sldId id="811" r:id="rId18"/>
    <p:sldId id="814" r:id="rId19"/>
    <p:sldId id="812" r:id="rId20"/>
    <p:sldId id="813" r:id="rId21"/>
    <p:sldId id="815" r:id="rId22"/>
    <p:sldId id="816" r:id="rId23"/>
    <p:sldId id="875" r:id="rId24"/>
    <p:sldId id="777" r:id="rId25"/>
    <p:sldId id="817" r:id="rId26"/>
    <p:sldId id="818" r:id="rId27"/>
    <p:sldId id="819" r:id="rId28"/>
    <p:sldId id="820" r:id="rId29"/>
    <p:sldId id="844" r:id="rId30"/>
    <p:sldId id="821" r:id="rId31"/>
    <p:sldId id="822" r:id="rId32"/>
    <p:sldId id="826" r:id="rId33"/>
    <p:sldId id="872" r:id="rId34"/>
    <p:sldId id="852" r:id="rId35"/>
    <p:sldId id="827" r:id="rId36"/>
    <p:sldId id="831" r:id="rId37"/>
    <p:sldId id="865" r:id="rId38"/>
    <p:sldId id="830" r:id="rId39"/>
    <p:sldId id="864" r:id="rId40"/>
    <p:sldId id="828" r:id="rId41"/>
    <p:sldId id="832" r:id="rId42"/>
    <p:sldId id="829" r:id="rId43"/>
    <p:sldId id="836" r:id="rId44"/>
    <p:sldId id="837" r:id="rId45"/>
    <p:sldId id="866" r:id="rId46"/>
    <p:sldId id="853" r:id="rId47"/>
    <p:sldId id="855" r:id="rId48"/>
    <p:sldId id="856" r:id="rId49"/>
    <p:sldId id="854" r:id="rId50"/>
    <p:sldId id="857" r:id="rId51"/>
    <p:sldId id="858" r:id="rId52"/>
    <p:sldId id="874" r:id="rId53"/>
    <p:sldId id="862" r:id="rId54"/>
    <p:sldId id="840" r:id="rId55"/>
    <p:sldId id="871" r:id="rId56"/>
    <p:sldId id="861" r:id="rId57"/>
    <p:sldId id="839" r:id="rId58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E9"/>
    <a:srgbClr val="FFFF66"/>
    <a:srgbClr val="D5E3CF"/>
    <a:srgbClr val="5F7901"/>
    <a:srgbClr val="548235"/>
    <a:srgbClr val="FFFF99"/>
    <a:srgbClr val="7EA002"/>
    <a:srgbClr val="99C202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86839" autoAdjust="0"/>
  </p:normalViewPr>
  <p:slideViewPr>
    <p:cSldViewPr>
      <p:cViewPr varScale="1">
        <p:scale>
          <a:sx n="96" d="100"/>
          <a:sy n="96" d="100"/>
        </p:scale>
        <p:origin x="178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4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830"/>
    </p:cViewPr>
  </p:sorter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5339D9-E3C6-4CAB-B4B5-7408557581CA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99F86EA-7ACA-4F86-AB71-574AAED0C873}">
      <dgm:prSet custT="1"/>
      <dgm:spPr>
        <a:solidFill>
          <a:srgbClr val="548235"/>
        </a:solidFill>
        <a:ln>
          <a:solidFill>
            <a:srgbClr val="5F7901"/>
          </a:solidFill>
        </a:ln>
      </dgm:spPr>
      <dgm:t>
        <a:bodyPr/>
        <a:lstStyle/>
        <a:p>
          <a:r>
            <a:rPr lang="pl-PL" sz="1600" b="1" dirty="0">
              <a:solidFill>
                <a:schemeClr val="tx1"/>
              </a:solidFill>
            </a:rPr>
            <a:t>1.1.1 Wspieranie wytwarzania i dystrybucji energii z OZE </a:t>
          </a:r>
        </a:p>
      </dgm:t>
    </dgm:pt>
    <dgm:pt modelId="{402F61A2-3E96-43B9-BEE7-4BF025E3D22E}" type="parTrans" cxnId="{CEBDF1B3-14B1-4EFD-921C-05A9A1834149}">
      <dgm:prSet/>
      <dgm:spPr/>
      <dgm:t>
        <a:bodyPr/>
        <a:lstStyle/>
        <a:p>
          <a:endParaRPr lang="pl-PL"/>
        </a:p>
      </dgm:t>
    </dgm:pt>
    <dgm:pt modelId="{9199C74D-B79C-48B1-A7C3-8EE973AB8205}" type="sibTrans" cxnId="{CEBDF1B3-14B1-4EFD-921C-05A9A1834149}">
      <dgm:prSet/>
      <dgm:spPr>
        <a:ln w="76200">
          <a:solidFill>
            <a:srgbClr val="548235"/>
          </a:solidFill>
        </a:ln>
      </dgm:spPr>
      <dgm:t>
        <a:bodyPr/>
        <a:lstStyle/>
        <a:p>
          <a:endParaRPr lang="pl-PL"/>
        </a:p>
      </dgm:t>
    </dgm:pt>
    <dgm:pt modelId="{C4F76EC2-CB5F-4899-8259-A314BC1F670A}">
      <dgm:prSet custT="1"/>
      <dgm:spPr>
        <a:noFill/>
        <a:ln>
          <a:solidFill>
            <a:srgbClr val="D5E3CF"/>
          </a:solidFill>
        </a:ln>
      </dgm:spPr>
      <dgm:t>
        <a:bodyPr/>
        <a:lstStyle/>
        <a:p>
          <a:r>
            <a:rPr lang="pl-PL" sz="1600" b="1" dirty="0">
              <a:solidFill>
                <a:schemeClr val="tx1"/>
              </a:solidFill>
            </a:rPr>
            <a:t>1.2 Efektywność energetyczna w przedsiębiorstwie </a:t>
          </a:r>
          <a:endParaRPr lang="pl-PL" sz="1600" b="1" dirty="0"/>
        </a:p>
      </dgm:t>
    </dgm:pt>
    <dgm:pt modelId="{FBDAD5A7-B413-495D-A75B-5A4EB78D1F34}" type="parTrans" cxnId="{8BE44DE4-46B4-4B82-A509-EDE25AEFDE79}">
      <dgm:prSet/>
      <dgm:spPr/>
      <dgm:t>
        <a:bodyPr/>
        <a:lstStyle/>
        <a:p>
          <a:endParaRPr lang="pl-PL"/>
        </a:p>
      </dgm:t>
    </dgm:pt>
    <dgm:pt modelId="{4BDBF5F1-4383-44D8-8B75-671739D092A7}" type="sibTrans" cxnId="{8BE44DE4-46B4-4B82-A509-EDE25AEFDE79}">
      <dgm:prSet/>
      <dgm:spPr>
        <a:ln w="76200">
          <a:solidFill>
            <a:srgbClr val="5F7901"/>
          </a:solidFill>
        </a:ln>
      </dgm:spPr>
      <dgm:t>
        <a:bodyPr/>
        <a:lstStyle/>
        <a:p>
          <a:endParaRPr lang="pl-PL"/>
        </a:p>
      </dgm:t>
    </dgm:pt>
    <dgm:pt modelId="{8AF84C8D-39C6-4585-8EDA-223079366E82}">
      <dgm:prSet custT="1"/>
      <dgm:spPr>
        <a:solidFill>
          <a:schemeClr val="bg1"/>
        </a:solidFill>
        <a:ln>
          <a:solidFill>
            <a:srgbClr val="D5E3CF"/>
          </a:solidFill>
        </a:ln>
      </dgm:spPr>
      <dgm:t>
        <a:bodyPr/>
        <a:lstStyle/>
        <a:p>
          <a:r>
            <a:rPr lang="pl-PL" altLang="pl-PL" sz="16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1.3.1 Efektywność energetyczna w budynkach użyteczności publicznej</a:t>
          </a:r>
          <a:endParaRPr lang="pl-PL" sz="1600" b="1" dirty="0">
            <a:solidFill>
              <a:schemeClr val="tx1"/>
            </a:solidFill>
          </a:endParaRPr>
        </a:p>
      </dgm:t>
    </dgm:pt>
    <dgm:pt modelId="{63200F43-D2B0-4ACE-9641-5BFBD8FFFDCF}" type="parTrans" cxnId="{6E2E47CE-F96F-40B3-B445-6BE3402D1200}">
      <dgm:prSet/>
      <dgm:spPr/>
      <dgm:t>
        <a:bodyPr/>
        <a:lstStyle/>
        <a:p>
          <a:endParaRPr lang="pl-PL"/>
        </a:p>
      </dgm:t>
    </dgm:pt>
    <dgm:pt modelId="{014D7E67-85F1-4880-8234-88070892EEE7}" type="sibTrans" cxnId="{6E2E47CE-F96F-40B3-B445-6BE3402D1200}">
      <dgm:prSet/>
      <dgm:spPr>
        <a:ln w="76200">
          <a:solidFill>
            <a:srgbClr val="5F7901"/>
          </a:solidFill>
        </a:ln>
      </dgm:spPr>
      <dgm:t>
        <a:bodyPr/>
        <a:lstStyle/>
        <a:p>
          <a:endParaRPr lang="pl-PL"/>
        </a:p>
      </dgm:t>
    </dgm:pt>
    <dgm:pt modelId="{22F282D6-253A-4C81-8CE5-DE407481032F}">
      <dgm:prSet custT="1"/>
      <dgm:spPr>
        <a:solidFill>
          <a:schemeClr val="bg1"/>
        </a:solidFill>
        <a:ln>
          <a:solidFill>
            <a:srgbClr val="D5E3CF"/>
          </a:solidFill>
        </a:ln>
      </dgm:spPr>
      <dgm:t>
        <a:bodyPr/>
        <a:lstStyle/>
        <a:p>
          <a:r>
            <a:rPr lang="pl-PL" altLang="pl-PL" sz="16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1.3.2 Efektywność energetyczna w sektorze mieszkaniowym</a:t>
          </a:r>
          <a:endParaRPr lang="pl-PL" sz="1600" b="1" dirty="0">
            <a:solidFill>
              <a:schemeClr val="tx1"/>
            </a:solidFill>
          </a:endParaRPr>
        </a:p>
      </dgm:t>
    </dgm:pt>
    <dgm:pt modelId="{B6497571-7222-4595-A0B4-225C264308B3}" type="parTrans" cxnId="{A83878D1-3941-44D6-9A67-7D88A7EC3FBB}">
      <dgm:prSet/>
      <dgm:spPr/>
      <dgm:t>
        <a:bodyPr/>
        <a:lstStyle/>
        <a:p>
          <a:endParaRPr lang="pl-PL"/>
        </a:p>
      </dgm:t>
    </dgm:pt>
    <dgm:pt modelId="{83B67C14-8EC6-44E8-B93E-FB19FCEECEEF}" type="sibTrans" cxnId="{A83878D1-3941-44D6-9A67-7D88A7EC3FBB}">
      <dgm:prSet/>
      <dgm:spPr>
        <a:ln w="76200">
          <a:solidFill>
            <a:srgbClr val="5F7901"/>
          </a:solidFill>
        </a:ln>
      </dgm:spPr>
      <dgm:t>
        <a:bodyPr/>
        <a:lstStyle/>
        <a:p>
          <a:endParaRPr lang="pl-PL"/>
        </a:p>
      </dgm:t>
    </dgm:pt>
    <dgm:pt modelId="{AD6ABD45-CC01-45CF-AFFE-210B71DEF2D3}">
      <dgm:prSet custT="1"/>
      <dgm:spPr>
        <a:solidFill>
          <a:schemeClr val="bg1"/>
        </a:solidFill>
        <a:ln>
          <a:solidFill>
            <a:srgbClr val="EBF1E9"/>
          </a:solidFill>
        </a:ln>
      </dgm:spPr>
      <dgm:t>
        <a:bodyPr/>
        <a:lstStyle/>
        <a:p>
          <a:r>
            <a:rPr lang="pl-PL" sz="1600" b="1" dirty="0">
              <a:solidFill>
                <a:schemeClr val="tx1"/>
              </a:solidFill>
            </a:rPr>
            <a:t>1.6.2 Sieci ciepłownicze </a:t>
          </a:r>
          <a:br>
            <a:rPr lang="pl-PL" sz="1600" b="1" dirty="0">
              <a:solidFill>
                <a:schemeClr val="tx1"/>
              </a:solidFill>
            </a:rPr>
          </a:br>
          <a:r>
            <a:rPr lang="pl-PL" sz="1600" b="1" dirty="0">
              <a:solidFill>
                <a:schemeClr val="tx1"/>
              </a:solidFill>
            </a:rPr>
            <a:t>i chłodnicze dla źródeł wysokosprawnej kogeneracji</a:t>
          </a:r>
        </a:p>
      </dgm:t>
    </dgm:pt>
    <dgm:pt modelId="{66C6CFC2-5AFB-4178-B024-67F2830F4796}" type="parTrans" cxnId="{F964DC75-5D09-4542-8F58-51BD19768F2B}">
      <dgm:prSet/>
      <dgm:spPr/>
      <dgm:t>
        <a:bodyPr/>
        <a:lstStyle/>
        <a:p>
          <a:endParaRPr lang="pl-PL"/>
        </a:p>
      </dgm:t>
    </dgm:pt>
    <dgm:pt modelId="{CCAA6CAE-750B-40B9-9F9B-EE2C5465F598}" type="sibTrans" cxnId="{F964DC75-5D09-4542-8F58-51BD19768F2B}">
      <dgm:prSet/>
      <dgm:spPr>
        <a:ln w="76200">
          <a:solidFill>
            <a:srgbClr val="5F7901"/>
          </a:solidFill>
        </a:ln>
      </dgm:spPr>
      <dgm:t>
        <a:bodyPr/>
        <a:lstStyle/>
        <a:p>
          <a:endParaRPr lang="pl-PL"/>
        </a:p>
      </dgm:t>
    </dgm:pt>
    <dgm:pt modelId="{600DF78C-DBD6-4AFA-A811-2A19DD27FEBA}">
      <dgm:prSet custT="1"/>
      <dgm:spPr>
        <a:solidFill>
          <a:schemeClr val="accent3">
            <a:lumMod val="60000"/>
            <a:lumOff val="40000"/>
          </a:schemeClr>
        </a:solidFill>
        <a:ln>
          <a:solidFill>
            <a:srgbClr val="EBF1E9"/>
          </a:solidFill>
        </a:ln>
      </dgm:spPr>
      <dgm:t>
        <a:bodyPr/>
        <a:lstStyle/>
        <a:p>
          <a:r>
            <a:rPr lang="pl-PL" sz="1600" b="1" dirty="0">
              <a:solidFill>
                <a:schemeClr val="tx1"/>
              </a:solidFill>
            </a:rPr>
            <a:t>1.5 Efektywna dystrybucja ciepła i chłodu</a:t>
          </a:r>
          <a:endParaRPr lang="pl-PL" sz="1600" b="1" dirty="0"/>
        </a:p>
      </dgm:t>
    </dgm:pt>
    <dgm:pt modelId="{7E4832F3-9C6F-4594-9C1F-67595961C928}" type="parTrans" cxnId="{EA35121E-9B0F-4C1B-B49E-0CBBFF1E0DC3}">
      <dgm:prSet/>
      <dgm:spPr/>
      <dgm:t>
        <a:bodyPr/>
        <a:lstStyle/>
        <a:p>
          <a:endParaRPr lang="pl-PL"/>
        </a:p>
      </dgm:t>
    </dgm:pt>
    <dgm:pt modelId="{E58CB660-A303-4CDD-A35F-F4F802EE89CF}" type="sibTrans" cxnId="{EA35121E-9B0F-4C1B-B49E-0CBBFF1E0DC3}">
      <dgm:prSet/>
      <dgm:spPr>
        <a:ln w="76200">
          <a:solidFill>
            <a:srgbClr val="5F7901"/>
          </a:solidFill>
        </a:ln>
      </dgm:spPr>
      <dgm:t>
        <a:bodyPr/>
        <a:lstStyle/>
        <a:p>
          <a:endParaRPr lang="pl-PL"/>
        </a:p>
      </dgm:t>
    </dgm:pt>
    <dgm:pt modelId="{8397426C-0B64-4427-9D6F-B1E2AE3BE540}">
      <dgm:prSet custT="1"/>
      <dgm:spPr>
        <a:solidFill>
          <a:srgbClr val="548235"/>
        </a:solidFill>
        <a:ln>
          <a:solidFill>
            <a:srgbClr val="5F7901"/>
          </a:solidFill>
        </a:ln>
      </dgm:spPr>
      <dgm:t>
        <a:bodyPr/>
        <a:lstStyle/>
        <a:p>
          <a:r>
            <a:rPr lang="pl-PL" sz="1600" b="1" dirty="0">
              <a:solidFill>
                <a:schemeClr val="tx1"/>
              </a:solidFill>
            </a:rPr>
            <a:t>1.6.1 Źródła wysokosprawnej kogeneracji</a:t>
          </a:r>
        </a:p>
      </dgm:t>
    </dgm:pt>
    <dgm:pt modelId="{3D6EAA97-2FF9-4288-85D7-EE526E8AE337}" type="parTrans" cxnId="{02484FA5-2C0C-4788-B17D-20DC0B090C8F}">
      <dgm:prSet/>
      <dgm:spPr/>
      <dgm:t>
        <a:bodyPr/>
        <a:lstStyle/>
        <a:p>
          <a:endParaRPr lang="pl-PL"/>
        </a:p>
      </dgm:t>
    </dgm:pt>
    <dgm:pt modelId="{0A290C4C-457F-4961-8505-285B05F3B774}" type="sibTrans" cxnId="{02484FA5-2C0C-4788-B17D-20DC0B090C8F}">
      <dgm:prSet/>
      <dgm:spPr>
        <a:ln w="76200">
          <a:solidFill>
            <a:srgbClr val="5F7901"/>
          </a:solidFill>
        </a:ln>
      </dgm:spPr>
      <dgm:t>
        <a:bodyPr/>
        <a:lstStyle/>
        <a:p>
          <a:endParaRPr lang="pl-PL"/>
        </a:p>
      </dgm:t>
    </dgm:pt>
    <dgm:pt modelId="{94402C17-87A9-4884-9E91-649A04D5189A}" type="pres">
      <dgm:prSet presAssocID="{575339D9-E3C6-4CAB-B4B5-7408557581CA}" presName="cycle" presStyleCnt="0">
        <dgm:presLayoutVars>
          <dgm:dir/>
          <dgm:resizeHandles val="exact"/>
        </dgm:presLayoutVars>
      </dgm:prSet>
      <dgm:spPr/>
    </dgm:pt>
    <dgm:pt modelId="{B599F738-D0C2-402B-A4C3-4B8D4EFA3C80}" type="pres">
      <dgm:prSet presAssocID="{C99F86EA-7ACA-4F86-AB71-574AAED0C873}" presName="node" presStyleLbl="node1" presStyleIdx="0" presStyleCnt="7" custScaleX="214660" custScaleY="95633" custRadScaleRad="98237" custRadScaleInc="4039">
        <dgm:presLayoutVars>
          <dgm:bulletEnabled val="1"/>
        </dgm:presLayoutVars>
      </dgm:prSet>
      <dgm:spPr/>
    </dgm:pt>
    <dgm:pt modelId="{75D5F5B1-BBBD-4427-8A5B-6841F2CB804C}" type="pres">
      <dgm:prSet presAssocID="{C99F86EA-7ACA-4F86-AB71-574AAED0C873}" presName="spNode" presStyleCnt="0"/>
      <dgm:spPr/>
    </dgm:pt>
    <dgm:pt modelId="{5870461C-5BA2-43A0-993E-3F588D429C5D}" type="pres">
      <dgm:prSet presAssocID="{9199C74D-B79C-48B1-A7C3-8EE973AB8205}" presName="sibTrans" presStyleLbl="sibTrans1D1" presStyleIdx="0" presStyleCnt="7"/>
      <dgm:spPr/>
    </dgm:pt>
    <dgm:pt modelId="{4B9A0879-4A76-4EAC-9271-957CC730065E}" type="pres">
      <dgm:prSet presAssocID="{C4F76EC2-CB5F-4899-8259-A314BC1F670A}" presName="node" presStyleLbl="node1" presStyleIdx="1" presStyleCnt="7" custScaleX="199494" custScaleY="114936" custRadScaleRad="102897" custRadScaleInc="69302">
        <dgm:presLayoutVars>
          <dgm:bulletEnabled val="1"/>
        </dgm:presLayoutVars>
      </dgm:prSet>
      <dgm:spPr/>
    </dgm:pt>
    <dgm:pt modelId="{BFC84F59-8717-49BB-92FC-F75836A527DA}" type="pres">
      <dgm:prSet presAssocID="{C4F76EC2-CB5F-4899-8259-A314BC1F670A}" presName="spNode" presStyleCnt="0"/>
      <dgm:spPr/>
    </dgm:pt>
    <dgm:pt modelId="{B4FBA3DA-FEB3-4A96-B56E-7061113A5613}" type="pres">
      <dgm:prSet presAssocID="{4BDBF5F1-4383-44D8-8B75-671739D092A7}" presName="sibTrans" presStyleLbl="sibTrans1D1" presStyleIdx="1" presStyleCnt="7"/>
      <dgm:spPr/>
    </dgm:pt>
    <dgm:pt modelId="{713B4DFB-C251-4F9C-B570-C8CBD7779B02}" type="pres">
      <dgm:prSet presAssocID="{8AF84C8D-39C6-4585-8EDA-223079366E82}" presName="node" presStyleLbl="node1" presStyleIdx="2" presStyleCnt="7" custScaleX="210268" custScaleY="117386" custRadScaleRad="102243" custRadScaleInc="-39956">
        <dgm:presLayoutVars>
          <dgm:bulletEnabled val="1"/>
        </dgm:presLayoutVars>
      </dgm:prSet>
      <dgm:spPr/>
    </dgm:pt>
    <dgm:pt modelId="{73B2AFA1-EC98-46B8-8D9D-B9D9837AD7BE}" type="pres">
      <dgm:prSet presAssocID="{8AF84C8D-39C6-4585-8EDA-223079366E82}" presName="spNode" presStyleCnt="0"/>
      <dgm:spPr/>
    </dgm:pt>
    <dgm:pt modelId="{E2180261-6C00-4550-9D10-3F6AF7A2159D}" type="pres">
      <dgm:prSet presAssocID="{014D7E67-85F1-4880-8234-88070892EEE7}" presName="sibTrans" presStyleLbl="sibTrans1D1" presStyleIdx="2" presStyleCnt="7"/>
      <dgm:spPr/>
    </dgm:pt>
    <dgm:pt modelId="{F975F5A9-F70A-4BF5-B722-105F9706FB2B}" type="pres">
      <dgm:prSet presAssocID="{22F282D6-253A-4C81-8CE5-DE407481032F}" presName="node" presStyleLbl="node1" presStyleIdx="3" presStyleCnt="7" custScaleX="215369" custScaleY="116881" custRadScaleRad="102273" custRadScaleInc="-103279">
        <dgm:presLayoutVars>
          <dgm:bulletEnabled val="1"/>
        </dgm:presLayoutVars>
      </dgm:prSet>
      <dgm:spPr/>
    </dgm:pt>
    <dgm:pt modelId="{52DA5CD6-462A-48A9-B446-E7B0EEF62DE9}" type="pres">
      <dgm:prSet presAssocID="{22F282D6-253A-4C81-8CE5-DE407481032F}" presName="spNode" presStyleCnt="0"/>
      <dgm:spPr/>
    </dgm:pt>
    <dgm:pt modelId="{8794F750-38C9-4DBE-81B5-599C3BFEF016}" type="pres">
      <dgm:prSet presAssocID="{83B67C14-8EC6-44E8-B93E-FB19FCEECEEF}" presName="sibTrans" presStyleLbl="sibTrans1D1" presStyleIdx="3" presStyleCnt="7"/>
      <dgm:spPr/>
    </dgm:pt>
    <dgm:pt modelId="{E7C31D3A-4283-4621-BEA3-4CB0EDCF99D2}" type="pres">
      <dgm:prSet presAssocID="{600DF78C-DBD6-4AFA-A811-2A19DD27FEBA}" presName="node" presStyleLbl="node1" presStyleIdx="4" presStyleCnt="7" custScaleX="214688" custScaleY="113652" custRadScaleRad="97058" custRadScaleInc="83218">
        <dgm:presLayoutVars>
          <dgm:bulletEnabled val="1"/>
        </dgm:presLayoutVars>
      </dgm:prSet>
      <dgm:spPr/>
    </dgm:pt>
    <dgm:pt modelId="{0593931A-DFC6-4600-A469-37AEFAFC20F3}" type="pres">
      <dgm:prSet presAssocID="{600DF78C-DBD6-4AFA-A811-2A19DD27FEBA}" presName="spNode" presStyleCnt="0"/>
      <dgm:spPr/>
    </dgm:pt>
    <dgm:pt modelId="{64F2EFF5-82E2-4D76-ACEE-45A9D5EDE84B}" type="pres">
      <dgm:prSet presAssocID="{E58CB660-A303-4CDD-A35F-F4F802EE89CF}" presName="sibTrans" presStyleLbl="sibTrans1D1" presStyleIdx="4" presStyleCnt="7"/>
      <dgm:spPr/>
    </dgm:pt>
    <dgm:pt modelId="{539E44EF-22D4-4438-91CD-1D3314119282}" type="pres">
      <dgm:prSet presAssocID="{8397426C-0B64-4427-9D6F-B1E2AE3BE540}" presName="node" presStyleLbl="node1" presStyleIdx="5" presStyleCnt="7" custScaleX="216221" custScaleY="115601" custRadScaleRad="96056" custRadScaleInc="37388">
        <dgm:presLayoutVars>
          <dgm:bulletEnabled val="1"/>
        </dgm:presLayoutVars>
      </dgm:prSet>
      <dgm:spPr/>
    </dgm:pt>
    <dgm:pt modelId="{8F90F5DD-DAA7-4A08-818C-BF08578A8DB2}" type="pres">
      <dgm:prSet presAssocID="{8397426C-0B64-4427-9D6F-B1E2AE3BE540}" presName="spNode" presStyleCnt="0"/>
      <dgm:spPr/>
    </dgm:pt>
    <dgm:pt modelId="{BE98FB1A-7865-4321-8252-846001DB6E99}" type="pres">
      <dgm:prSet presAssocID="{0A290C4C-457F-4961-8505-285B05F3B774}" presName="sibTrans" presStyleLbl="sibTrans1D1" presStyleIdx="5" presStyleCnt="7"/>
      <dgm:spPr/>
    </dgm:pt>
    <dgm:pt modelId="{6C184788-1474-4406-8028-47CB94EE560B}" type="pres">
      <dgm:prSet presAssocID="{AD6ABD45-CC01-45CF-AFFE-210B71DEF2D3}" presName="node" presStyleLbl="node1" presStyleIdx="6" presStyleCnt="7" custScaleX="218248" custScaleY="118875" custRadScaleRad="98548" custRadScaleInc="-61845">
        <dgm:presLayoutVars>
          <dgm:bulletEnabled val="1"/>
        </dgm:presLayoutVars>
      </dgm:prSet>
      <dgm:spPr/>
    </dgm:pt>
    <dgm:pt modelId="{35F7791C-DB03-48CE-89AE-02D4260CDD68}" type="pres">
      <dgm:prSet presAssocID="{AD6ABD45-CC01-45CF-AFFE-210B71DEF2D3}" presName="spNode" presStyleCnt="0"/>
      <dgm:spPr/>
    </dgm:pt>
    <dgm:pt modelId="{C96B8C24-B2E6-4DAE-B424-3758DEF0C18A}" type="pres">
      <dgm:prSet presAssocID="{CCAA6CAE-750B-40B9-9F9B-EE2C5465F598}" presName="sibTrans" presStyleLbl="sibTrans1D1" presStyleIdx="6" presStyleCnt="7"/>
      <dgm:spPr/>
    </dgm:pt>
  </dgm:ptLst>
  <dgm:cxnLst>
    <dgm:cxn modelId="{8C00CB0C-D6A7-4A91-8CB0-3A94812DB20C}" type="presOf" srcId="{4BDBF5F1-4383-44D8-8B75-671739D092A7}" destId="{B4FBA3DA-FEB3-4A96-B56E-7061113A5613}" srcOrd="0" destOrd="0" presId="urn:microsoft.com/office/officeart/2005/8/layout/cycle6"/>
    <dgm:cxn modelId="{EA35121E-9B0F-4C1B-B49E-0CBBFF1E0DC3}" srcId="{575339D9-E3C6-4CAB-B4B5-7408557581CA}" destId="{600DF78C-DBD6-4AFA-A811-2A19DD27FEBA}" srcOrd="4" destOrd="0" parTransId="{7E4832F3-9C6F-4594-9C1F-67595961C928}" sibTransId="{E58CB660-A303-4CDD-A35F-F4F802EE89CF}"/>
    <dgm:cxn modelId="{05958F23-5BAA-4A13-BFBB-4824483B07A0}" type="presOf" srcId="{AD6ABD45-CC01-45CF-AFFE-210B71DEF2D3}" destId="{6C184788-1474-4406-8028-47CB94EE560B}" srcOrd="0" destOrd="0" presId="urn:microsoft.com/office/officeart/2005/8/layout/cycle6"/>
    <dgm:cxn modelId="{717B2D39-4CBF-4C74-B54B-B35F9DFD6648}" type="presOf" srcId="{C4F76EC2-CB5F-4899-8259-A314BC1F670A}" destId="{4B9A0879-4A76-4EAC-9271-957CC730065E}" srcOrd="0" destOrd="0" presId="urn:microsoft.com/office/officeart/2005/8/layout/cycle6"/>
    <dgm:cxn modelId="{71A03B3C-6E3B-48CE-A3A5-243606DF158E}" type="presOf" srcId="{014D7E67-85F1-4880-8234-88070892EEE7}" destId="{E2180261-6C00-4550-9D10-3F6AF7A2159D}" srcOrd="0" destOrd="0" presId="urn:microsoft.com/office/officeart/2005/8/layout/cycle6"/>
    <dgm:cxn modelId="{B5719440-9C4A-43F6-B1E1-A016A10C5D4A}" type="presOf" srcId="{0A290C4C-457F-4961-8505-285B05F3B774}" destId="{BE98FB1A-7865-4321-8252-846001DB6E99}" srcOrd="0" destOrd="0" presId="urn:microsoft.com/office/officeart/2005/8/layout/cycle6"/>
    <dgm:cxn modelId="{E8D4D55E-6ED9-4461-A7C4-763E69F3362E}" type="presOf" srcId="{E58CB660-A303-4CDD-A35F-F4F802EE89CF}" destId="{64F2EFF5-82E2-4D76-ACEE-45A9D5EDE84B}" srcOrd="0" destOrd="0" presId="urn:microsoft.com/office/officeart/2005/8/layout/cycle6"/>
    <dgm:cxn modelId="{A4C02861-9BB4-409C-8C12-A538AFB34929}" type="presOf" srcId="{83B67C14-8EC6-44E8-B93E-FB19FCEECEEF}" destId="{8794F750-38C9-4DBE-81B5-599C3BFEF016}" srcOrd="0" destOrd="0" presId="urn:microsoft.com/office/officeart/2005/8/layout/cycle6"/>
    <dgm:cxn modelId="{6BE1C049-4EDD-43B4-B3DF-BB2DA5889B94}" type="presOf" srcId="{C99F86EA-7ACA-4F86-AB71-574AAED0C873}" destId="{B599F738-D0C2-402B-A4C3-4B8D4EFA3C80}" srcOrd="0" destOrd="0" presId="urn:microsoft.com/office/officeart/2005/8/layout/cycle6"/>
    <dgm:cxn modelId="{6182EB4E-243D-4B67-9699-D51E6C99A0FA}" type="presOf" srcId="{575339D9-E3C6-4CAB-B4B5-7408557581CA}" destId="{94402C17-87A9-4884-9E91-649A04D5189A}" srcOrd="0" destOrd="0" presId="urn:microsoft.com/office/officeart/2005/8/layout/cycle6"/>
    <dgm:cxn modelId="{F964DC75-5D09-4542-8F58-51BD19768F2B}" srcId="{575339D9-E3C6-4CAB-B4B5-7408557581CA}" destId="{AD6ABD45-CC01-45CF-AFFE-210B71DEF2D3}" srcOrd="6" destOrd="0" parTransId="{66C6CFC2-5AFB-4178-B024-67F2830F4796}" sibTransId="{CCAA6CAE-750B-40B9-9F9B-EE2C5465F598}"/>
    <dgm:cxn modelId="{60679B7C-60B3-47BC-A3C7-FCC129571DDB}" type="presOf" srcId="{8397426C-0B64-4427-9D6F-B1E2AE3BE540}" destId="{539E44EF-22D4-4438-91CD-1D3314119282}" srcOrd="0" destOrd="0" presId="urn:microsoft.com/office/officeart/2005/8/layout/cycle6"/>
    <dgm:cxn modelId="{02484FA5-2C0C-4788-B17D-20DC0B090C8F}" srcId="{575339D9-E3C6-4CAB-B4B5-7408557581CA}" destId="{8397426C-0B64-4427-9D6F-B1E2AE3BE540}" srcOrd="5" destOrd="0" parTransId="{3D6EAA97-2FF9-4288-85D7-EE526E8AE337}" sibTransId="{0A290C4C-457F-4961-8505-285B05F3B774}"/>
    <dgm:cxn modelId="{CEBDF1B3-14B1-4EFD-921C-05A9A1834149}" srcId="{575339D9-E3C6-4CAB-B4B5-7408557581CA}" destId="{C99F86EA-7ACA-4F86-AB71-574AAED0C873}" srcOrd="0" destOrd="0" parTransId="{402F61A2-3E96-43B9-BEE7-4BF025E3D22E}" sibTransId="{9199C74D-B79C-48B1-A7C3-8EE973AB8205}"/>
    <dgm:cxn modelId="{A855E2C2-BC72-498D-83E0-98F6D4F87985}" type="presOf" srcId="{8AF84C8D-39C6-4585-8EDA-223079366E82}" destId="{713B4DFB-C251-4F9C-B570-C8CBD7779B02}" srcOrd="0" destOrd="0" presId="urn:microsoft.com/office/officeart/2005/8/layout/cycle6"/>
    <dgm:cxn modelId="{8B5D32C7-EF5F-4458-AA89-895EB0758912}" type="presOf" srcId="{600DF78C-DBD6-4AFA-A811-2A19DD27FEBA}" destId="{E7C31D3A-4283-4621-BEA3-4CB0EDCF99D2}" srcOrd="0" destOrd="0" presId="urn:microsoft.com/office/officeart/2005/8/layout/cycle6"/>
    <dgm:cxn modelId="{6E2E47CE-F96F-40B3-B445-6BE3402D1200}" srcId="{575339D9-E3C6-4CAB-B4B5-7408557581CA}" destId="{8AF84C8D-39C6-4585-8EDA-223079366E82}" srcOrd="2" destOrd="0" parTransId="{63200F43-D2B0-4ACE-9641-5BFBD8FFFDCF}" sibTransId="{014D7E67-85F1-4880-8234-88070892EEE7}"/>
    <dgm:cxn modelId="{A83878D1-3941-44D6-9A67-7D88A7EC3FBB}" srcId="{575339D9-E3C6-4CAB-B4B5-7408557581CA}" destId="{22F282D6-253A-4C81-8CE5-DE407481032F}" srcOrd="3" destOrd="0" parTransId="{B6497571-7222-4595-A0B4-225C264308B3}" sibTransId="{83B67C14-8EC6-44E8-B93E-FB19FCEECEEF}"/>
    <dgm:cxn modelId="{C2448CD3-7998-4435-8DD5-65B52A0B1A7C}" type="presOf" srcId="{CCAA6CAE-750B-40B9-9F9B-EE2C5465F598}" destId="{C96B8C24-B2E6-4DAE-B424-3758DEF0C18A}" srcOrd="0" destOrd="0" presId="urn:microsoft.com/office/officeart/2005/8/layout/cycle6"/>
    <dgm:cxn modelId="{8BE44DE4-46B4-4B82-A509-EDE25AEFDE79}" srcId="{575339D9-E3C6-4CAB-B4B5-7408557581CA}" destId="{C4F76EC2-CB5F-4899-8259-A314BC1F670A}" srcOrd="1" destOrd="0" parTransId="{FBDAD5A7-B413-495D-A75B-5A4EB78D1F34}" sibTransId="{4BDBF5F1-4383-44D8-8B75-671739D092A7}"/>
    <dgm:cxn modelId="{EDCD80F0-4DBA-4AEA-9752-2C8CCC5B58D2}" type="presOf" srcId="{9199C74D-B79C-48B1-A7C3-8EE973AB8205}" destId="{5870461C-5BA2-43A0-993E-3F588D429C5D}" srcOrd="0" destOrd="0" presId="urn:microsoft.com/office/officeart/2005/8/layout/cycle6"/>
    <dgm:cxn modelId="{2BDB6BFC-044B-4BB7-9229-4EFDA85A8460}" type="presOf" srcId="{22F282D6-253A-4C81-8CE5-DE407481032F}" destId="{F975F5A9-F70A-4BF5-B722-105F9706FB2B}" srcOrd="0" destOrd="0" presId="urn:microsoft.com/office/officeart/2005/8/layout/cycle6"/>
    <dgm:cxn modelId="{51DD24D2-665E-48A2-A5C5-53DCF4617C60}" type="presParOf" srcId="{94402C17-87A9-4884-9E91-649A04D5189A}" destId="{B599F738-D0C2-402B-A4C3-4B8D4EFA3C80}" srcOrd="0" destOrd="0" presId="urn:microsoft.com/office/officeart/2005/8/layout/cycle6"/>
    <dgm:cxn modelId="{2AC2848B-48A5-4C65-94EA-03D73CD19D81}" type="presParOf" srcId="{94402C17-87A9-4884-9E91-649A04D5189A}" destId="{75D5F5B1-BBBD-4427-8A5B-6841F2CB804C}" srcOrd="1" destOrd="0" presId="urn:microsoft.com/office/officeart/2005/8/layout/cycle6"/>
    <dgm:cxn modelId="{2EE341E9-BDC4-4E2E-9FD4-61623E96001B}" type="presParOf" srcId="{94402C17-87A9-4884-9E91-649A04D5189A}" destId="{5870461C-5BA2-43A0-993E-3F588D429C5D}" srcOrd="2" destOrd="0" presId="urn:microsoft.com/office/officeart/2005/8/layout/cycle6"/>
    <dgm:cxn modelId="{BD798B28-2F67-4D2C-A9BF-453C18D2F94F}" type="presParOf" srcId="{94402C17-87A9-4884-9E91-649A04D5189A}" destId="{4B9A0879-4A76-4EAC-9271-957CC730065E}" srcOrd="3" destOrd="0" presId="urn:microsoft.com/office/officeart/2005/8/layout/cycle6"/>
    <dgm:cxn modelId="{075C3668-FD5D-44B7-8071-09CE8E80DD88}" type="presParOf" srcId="{94402C17-87A9-4884-9E91-649A04D5189A}" destId="{BFC84F59-8717-49BB-92FC-F75836A527DA}" srcOrd="4" destOrd="0" presId="urn:microsoft.com/office/officeart/2005/8/layout/cycle6"/>
    <dgm:cxn modelId="{13C718EF-330C-4FDD-BBE5-0945A13C2943}" type="presParOf" srcId="{94402C17-87A9-4884-9E91-649A04D5189A}" destId="{B4FBA3DA-FEB3-4A96-B56E-7061113A5613}" srcOrd="5" destOrd="0" presId="urn:microsoft.com/office/officeart/2005/8/layout/cycle6"/>
    <dgm:cxn modelId="{DB4E22B5-DE5C-4A3C-84FC-6F33DB94E4F9}" type="presParOf" srcId="{94402C17-87A9-4884-9E91-649A04D5189A}" destId="{713B4DFB-C251-4F9C-B570-C8CBD7779B02}" srcOrd="6" destOrd="0" presId="urn:microsoft.com/office/officeart/2005/8/layout/cycle6"/>
    <dgm:cxn modelId="{26D6A1C6-16CE-4E93-9DD8-1B16DA981BFD}" type="presParOf" srcId="{94402C17-87A9-4884-9E91-649A04D5189A}" destId="{73B2AFA1-EC98-46B8-8D9D-B9D9837AD7BE}" srcOrd="7" destOrd="0" presId="urn:microsoft.com/office/officeart/2005/8/layout/cycle6"/>
    <dgm:cxn modelId="{F03B7712-4CC1-479C-B2D1-2C3193DEAE08}" type="presParOf" srcId="{94402C17-87A9-4884-9E91-649A04D5189A}" destId="{E2180261-6C00-4550-9D10-3F6AF7A2159D}" srcOrd="8" destOrd="0" presId="urn:microsoft.com/office/officeart/2005/8/layout/cycle6"/>
    <dgm:cxn modelId="{15638DB5-19A1-42AA-B28A-4B9954C2402F}" type="presParOf" srcId="{94402C17-87A9-4884-9E91-649A04D5189A}" destId="{F975F5A9-F70A-4BF5-B722-105F9706FB2B}" srcOrd="9" destOrd="0" presId="urn:microsoft.com/office/officeart/2005/8/layout/cycle6"/>
    <dgm:cxn modelId="{3439BA0C-293B-485E-B0F1-A32120037000}" type="presParOf" srcId="{94402C17-87A9-4884-9E91-649A04D5189A}" destId="{52DA5CD6-462A-48A9-B446-E7B0EEF62DE9}" srcOrd="10" destOrd="0" presId="urn:microsoft.com/office/officeart/2005/8/layout/cycle6"/>
    <dgm:cxn modelId="{5655D57A-B86D-4358-B3FE-7798BF322B8C}" type="presParOf" srcId="{94402C17-87A9-4884-9E91-649A04D5189A}" destId="{8794F750-38C9-4DBE-81B5-599C3BFEF016}" srcOrd="11" destOrd="0" presId="urn:microsoft.com/office/officeart/2005/8/layout/cycle6"/>
    <dgm:cxn modelId="{E106F46A-715B-4595-9693-FD2453C649C5}" type="presParOf" srcId="{94402C17-87A9-4884-9E91-649A04D5189A}" destId="{E7C31D3A-4283-4621-BEA3-4CB0EDCF99D2}" srcOrd="12" destOrd="0" presId="urn:microsoft.com/office/officeart/2005/8/layout/cycle6"/>
    <dgm:cxn modelId="{806E563D-304F-4D77-8DC3-082CF31C1267}" type="presParOf" srcId="{94402C17-87A9-4884-9E91-649A04D5189A}" destId="{0593931A-DFC6-4600-A469-37AEFAFC20F3}" srcOrd="13" destOrd="0" presId="urn:microsoft.com/office/officeart/2005/8/layout/cycle6"/>
    <dgm:cxn modelId="{88A140AC-D06A-4982-B5C0-47487E608B47}" type="presParOf" srcId="{94402C17-87A9-4884-9E91-649A04D5189A}" destId="{64F2EFF5-82E2-4D76-ACEE-45A9D5EDE84B}" srcOrd="14" destOrd="0" presId="urn:microsoft.com/office/officeart/2005/8/layout/cycle6"/>
    <dgm:cxn modelId="{C7EEB0FF-5E64-4970-B998-C2149CBAE627}" type="presParOf" srcId="{94402C17-87A9-4884-9E91-649A04D5189A}" destId="{539E44EF-22D4-4438-91CD-1D3314119282}" srcOrd="15" destOrd="0" presId="urn:microsoft.com/office/officeart/2005/8/layout/cycle6"/>
    <dgm:cxn modelId="{3B8F260B-16F5-4810-8B74-A155FDD7E065}" type="presParOf" srcId="{94402C17-87A9-4884-9E91-649A04D5189A}" destId="{8F90F5DD-DAA7-4A08-818C-BF08578A8DB2}" srcOrd="16" destOrd="0" presId="urn:microsoft.com/office/officeart/2005/8/layout/cycle6"/>
    <dgm:cxn modelId="{16462E66-809E-4F55-BE13-B66CE00B6B44}" type="presParOf" srcId="{94402C17-87A9-4884-9E91-649A04D5189A}" destId="{BE98FB1A-7865-4321-8252-846001DB6E99}" srcOrd="17" destOrd="0" presId="urn:microsoft.com/office/officeart/2005/8/layout/cycle6"/>
    <dgm:cxn modelId="{BE5CA2D1-8B88-424E-AE5A-FF6E9EA5ED63}" type="presParOf" srcId="{94402C17-87A9-4884-9E91-649A04D5189A}" destId="{6C184788-1474-4406-8028-47CB94EE560B}" srcOrd="18" destOrd="0" presId="urn:microsoft.com/office/officeart/2005/8/layout/cycle6"/>
    <dgm:cxn modelId="{C5CFBDEC-5E36-403A-8C4C-13D5BB6D1AB9}" type="presParOf" srcId="{94402C17-87A9-4884-9E91-649A04D5189A}" destId="{35F7791C-DB03-48CE-89AE-02D4260CDD68}" srcOrd="19" destOrd="0" presId="urn:microsoft.com/office/officeart/2005/8/layout/cycle6"/>
    <dgm:cxn modelId="{713E8A00-871C-4419-8B08-95DD6796BA51}" type="presParOf" srcId="{94402C17-87A9-4884-9E91-649A04D5189A}" destId="{C96B8C24-B2E6-4DAE-B424-3758DEF0C18A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9F738-D0C2-402B-A4C3-4B8D4EFA3C80}">
      <dsp:nvSpPr>
        <dsp:cNvPr id="0" name=""/>
        <dsp:cNvSpPr/>
      </dsp:nvSpPr>
      <dsp:spPr>
        <a:xfrm>
          <a:off x="2305814" y="16775"/>
          <a:ext cx="2631379" cy="761997"/>
        </a:xfrm>
        <a:prstGeom prst="roundRect">
          <a:avLst/>
        </a:prstGeom>
        <a:solidFill>
          <a:srgbClr val="548235"/>
        </a:solidFill>
        <a:ln w="25400" cap="flat" cmpd="sng" algn="ctr">
          <a:solidFill>
            <a:srgbClr val="5F790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</a:rPr>
            <a:t>1.1.1 Wspieranie wytwarzania i dystrybucji energii z OZE </a:t>
          </a:r>
        </a:p>
      </dsp:txBody>
      <dsp:txXfrm>
        <a:off x="2343012" y="53973"/>
        <a:ext cx="2556983" cy="687601"/>
      </dsp:txXfrm>
    </dsp:sp>
    <dsp:sp modelId="{5870461C-5BA2-43A0-993E-3F588D429C5D}">
      <dsp:nvSpPr>
        <dsp:cNvPr id="0" name=""/>
        <dsp:cNvSpPr/>
      </dsp:nvSpPr>
      <dsp:spPr>
        <a:xfrm>
          <a:off x="1191392" y="626884"/>
          <a:ext cx="4554269" cy="4554269"/>
        </a:xfrm>
        <a:custGeom>
          <a:avLst/>
          <a:gdLst/>
          <a:ahLst/>
          <a:cxnLst/>
          <a:rect l="0" t="0" r="0" b="0"/>
          <a:pathLst>
            <a:path>
              <a:moveTo>
                <a:pt x="3101337" y="154393"/>
              </a:moveTo>
              <a:arcTo wR="2277134" hR="2277134" stAng="17473190" swAng="1031915"/>
            </a:path>
          </a:pathLst>
        </a:custGeom>
        <a:noFill/>
        <a:ln w="76200" cap="flat" cmpd="sng" algn="ctr">
          <a:solidFill>
            <a:srgbClr val="548235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A0879-4A76-4EAC-9271-957CC730065E}">
      <dsp:nvSpPr>
        <dsp:cNvPr id="0" name=""/>
        <dsp:cNvSpPr/>
      </dsp:nvSpPr>
      <dsp:spPr>
        <a:xfrm>
          <a:off x="4465162" y="1124223"/>
          <a:ext cx="2445469" cy="915802"/>
        </a:xfrm>
        <a:prstGeom prst="roundRect">
          <a:avLst/>
        </a:prstGeom>
        <a:noFill/>
        <a:ln w="25400" cap="flat" cmpd="sng" algn="ctr">
          <a:solidFill>
            <a:srgbClr val="D5E3C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</a:rPr>
            <a:t>1.2 Efektywność energetyczna w przedsiębiorstwie </a:t>
          </a:r>
          <a:endParaRPr lang="pl-PL" sz="1600" b="1" kern="1200" dirty="0"/>
        </a:p>
      </dsp:txBody>
      <dsp:txXfrm>
        <a:off x="4509868" y="1168929"/>
        <a:ext cx="2356057" cy="826390"/>
      </dsp:txXfrm>
    </dsp:sp>
    <dsp:sp modelId="{B4FBA3DA-FEB3-4A96-B56E-7061113A5613}">
      <dsp:nvSpPr>
        <dsp:cNvPr id="0" name=""/>
        <dsp:cNvSpPr/>
      </dsp:nvSpPr>
      <dsp:spPr>
        <a:xfrm>
          <a:off x="1316772" y="-22237"/>
          <a:ext cx="4554269" cy="4554269"/>
        </a:xfrm>
        <a:custGeom>
          <a:avLst/>
          <a:gdLst/>
          <a:ahLst/>
          <a:cxnLst/>
          <a:rect l="0" t="0" r="0" b="0"/>
          <a:pathLst>
            <a:path>
              <a:moveTo>
                <a:pt x="4544456" y="2065953"/>
              </a:moveTo>
              <a:arcTo wR="2277134" hR="2277134" stAng="21280724" swAng="548936"/>
            </a:path>
          </a:pathLst>
        </a:custGeom>
        <a:noFill/>
        <a:ln w="76200" cap="flat" cmpd="sng" algn="ctr">
          <a:solidFill>
            <a:srgbClr val="5F790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B4DFB-C251-4F9C-B570-C8CBD7779B02}">
      <dsp:nvSpPr>
        <dsp:cNvPr id="0" name=""/>
        <dsp:cNvSpPr/>
      </dsp:nvSpPr>
      <dsp:spPr>
        <a:xfrm>
          <a:off x="4574915" y="2410607"/>
          <a:ext cx="2577540" cy="935323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D5E3C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1600" b="1" kern="1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1.3.1 Efektywność energetyczna w budynkach użyteczności publicznej</a:t>
          </a:r>
          <a:endParaRPr lang="pl-PL" sz="1600" b="1" kern="1200" dirty="0">
            <a:solidFill>
              <a:schemeClr val="tx1"/>
            </a:solidFill>
          </a:endParaRPr>
        </a:p>
      </dsp:txBody>
      <dsp:txXfrm>
        <a:off x="4620574" y="2456266"/>
        <a:ext cx="2486222" cy="844005"/>
      </dsp:txXfrm>
    </dsp:sp>
    <dsp:sp modelId="{E2180261-6C00-4550-9D10-3F6AF7A2159D}">
      <dsp:nvSpPr>
        <dsp:cNvPr id="0" name=""/>
        <dsp:cNvSpPr/>
      </dsp:nvSpPr>
      <dsp:spPr>
        <a:xfrm>
          <a:off x="1268968" y="548692"/>
          <a:ext cx="4554269" cy="4554269"/>
        </a:xfrm>
        <a:custGeom>
          <a:avLst/>
          <a:gdLst/>
          <a:ahLst/>
          <a:cxnLst/>
          <a:rect l="0" t="0" r="0" b="0"/>
          <a:pathLst>
            <a:path>
              <a:moveTo>
                <a:pt x="4492819" y="2802572"/>
              </a:moveTo>
              <a:arcTo wR="2277134" hR="2277134" stAng="800457" swAng="812800"/>
            </a:path>
          </a:pathLst>
        </a:custGeom>
        <a:noFill/>
        <a:ln w="76200" cap="flat" cmpd="sng" algn="ctr">
          <a:solidFill>
            <a:srgbClr val="5F790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75F5A9-F70A-4BF5-B722-105F9706FB2B}">
      <dsp:nvSpPr>
        <dsp:cNvPr id="0" name=""/>
        <dsp:cNvSpPr/>
      </dsp:nvSpPr>
      <dsp:spPr>
        <a:xfrm>
          <a:off x="3875158" y="3860527"/>
          <a:ext cx="2640070" cy="93130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D5E3C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1600" b="1" kern="1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1.3.2 Efektywność energetyczna w sektorze mieszkaniowym</a:t>
          </a:r>
          <a:endParaRPr lang="pl-PL" sz="1600" b="1" kern="1200" dirty="0">
            <a:solidFill>
              <a:schemeClr val="tx1"/>
            </a:solidFill>
          </a:endParaRPr>
        </a:p>
      </dsp:txBody>
      <dsp:txXfrm>
        <a:off x="3920620" y="3905989"/>
        <a:ext cx="2549146" cy="840376"/>
      </dsp:txXfrm>
    </dsp:sp>
    <dsp:sp modelId="{8794F750-38C9-4DBE-81B5-599C3BFEF016}">
      <dsp:nvSpPr>
        <dsp:cNvPr id="0" name=""/>
        <dsp:cNvSpPr/>
      </dsp:nvSpPr>
      <dsp:spPr>
        <a:xfrm>
          <a:off x="1509302" y="343218"/>
          <a:ext cx="4554269" cy="4554269"/>
        </a:xfrm>
        <a:custGeom>
          <a:avLst/>
          <a:gdLst/>
          <a:ahLst/>
          <a:cxnLst/>
          <a:rect l="0" t="0" r="0" b="0"/>
          <a:pathLst>
            <a:path>
              <a:moveTo>
                <a:pt x="2949323" y="4452797"/>
              </a:moveTo>
              <a:arcTo wR="2277134" hR="2277134" stAng="4369863" swAng="2113549"/>
            </a:path>
          </a:pathLst>
        </a:custGeom>
        <a:noFill/>
        <a:ln w="76200" cap="flat" cmpd="sng" algn="ctr">
          <a:solidFill>
            <a:srgbClr val="5F790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31D3A-4283-4621-BEA3-4CB0EDCF99D2}">
      <dsp:nvSpPr>
        <dsp:cNvPr id="0" name=""/>
        <dsp:cNvSpPr/>
      </dsp:nvSpPr>
      <dsp:spPr>
        <a:xfrm>
          <a:off x="858542" y="3875370"/>
          <a:ext cx="2631722" cy="90557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rgbClr val="EBF1E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</a:rPr>
            <a:t>1.5 Efektywna dystrybucja ciepła i chłodu</a:t>
          </a:r>
          <a:endParaRPr lang="pl-PL" sz="1600" b="1" kern="1200" dirty="0"/>
        </a:p>
      </dsp:txBody>
      <dsp:txXfrm>
        <a:off x="902748" y="3919576"/>
        <a:ext cx="2543310" cy="817159"/>
      </dsp:txXfrm>
    </dsp:sp>
    <dsp:sp modelId="{64F2EFF5-82E2-4D76-ACEE-45A9D5EDE84B}">
      <dsp:nvSpPr>
        <dsp:cNvPr id="0" name=""/>
        <dsp:cNvSpPr/>
      </dsp:nvSpPr>
      <dsp:spPr>
        <a:xfrm>
          <a:off x="1426106" y="402233"/>
          <a:ext cx="4554269" cy="4554269"/>
        </a:xfrm>
        <a:custGeom>
          <a:avLst/>
          <a:gdLst/>
          <a:ahLst/>
          <a:cxnLst/>
          <a:rect l="0" t="0" r="0" b="0"/>
          <a:pathLst>
            <a:path>
              <a:moveTo>
                <a:pt x="336298" y="3468142"/>
              </a:moveTo>
              <a:arcTo wR="2277134" hR="2277134" stAng="8907861" swAng="870161"/>
            </a:path>
          </a:pathLst>
        </a:custGeom>
        <a:noFill/>
        <a:ln w="76200" cap="flat" cmpd="sng" algn="ctr">
          <a:solidFill>
            <a:srgbClr val="5F790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E44EF-22D4-4438-91CD-1D3314119282}">
      <dsp:nvSpPr>
        <dsp:cNvPr id="0" name=""/>
        <dsp:cNvSpPr/>
      </dsp:nvSpPr>
      <dsp:spPr>
        <a:xfrm>
          <a:off x="95725" y="2419680"/>
          <a:ext cx="2650514" cy="921101"/>
        </a:xfrm>
        <a:prstGeom prst="roundRect">
          <a:avLst/>
        </a:prstGeom>
        <a:solidFill>
          <a:srgbClr val="548235"/>
        </a:solidFill>
        <a:ln w="25400" cap="flat" cmpd="sng" algn="ctr">
          <a:solidFill>
            <a:srgbClr val="5F790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</a:rPr>
            <a:t>1.6.1 Źródła wysokosprawnej kogeneracji</a:t>
          </a:r>
        </a:p>
      </dsp:txBody>
      <dsp:txXfrm>
        <a:off x="140689" y="2464644"/>
        <a:ext cx="2560586" cy="831173"/>
      </dsp:txXfrm>
    </dsp:sp>
    <dsp:sp modelId="{BE98FB1A-7865-4321-8252-846001DB6E99}">
      <dsp:nvSpPr>
        <dsp:cNvPr id="0" name=""/>
        <dsp:cNvSpPr/>
      </dsp:nvSpPr>
      <dsp:spPr>
        <a:xfrm>
          <a:off x="1414116" y="14296"/>
          <a:ext cx="4554269" cy="4554269"/>
        </a:xfrm>
        <a:custGeom>
          <a:avLst/>
          <a:gdLst/>
          <a:ahLst/>
          <a:cxnLst/>
          <a:rect l="0" t="0" r="0" b="0"/>
          <a:pathLst>
            <a:path>
              <a:moveTo>
                <a:pt x="3412" y="2401748"/>
              </a:moveTo>
              <a:arcTo wR="2277134" hR="2277134" stAng="10611779" swAng="539207"/>
            </a:path>
          </a:pathLst>
        </a:custGeom>
        <a:noFill/>
        <a:ln w="76200" cap="flat" cmpd="sng" algn="ctr">
          <a:solidFill>
            <a:srgbClr val="5F790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184788-1474-4406-8028-47CB94EE560B}">
      <dsp:nvSpPr>
        <dsp:cNvPr id="0" name=""/>
        <dsp:cNvSpPr/>
      </dsp:nvSpPr>
      <dsp:spPr>
        <a:xfrm>
          <a:off x="274831" y="1108535"/>
          <a:ext cx="2675362" cy="94718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EBF1E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</a:rPr>
            <a:t>1.6.2 Sieci ciepłownicze </a:t>
          </a:r>
          <a:br>
            <a:rPr lang="pl-PL" sz="1600" b="1" kern="1200" dirty="0">
              <a:solidFill>
                <a:schemeClr val="tx1"/>
              </a:solidFill>
            </a:rPr>
          </a:br>
          <a:r>
            <a:rPr lang="pl-PL" sz="1600" b="1" kern="1200" dirty="0">
              <a:solidFill>
                <a:schemeClr val="tx1"/>
              </a:solidFill>
            </a:rPr>
            <a:t>i chłodnicze dla źródeł wysokosprawnej kogeneracji</a:t>
          </a:r>
        </a:p>
      </dsp:txBody>
      <dsp:txXfrm>
        <a:off x="321069" y="1154773"/>
        <a:ext cx="2582886" cy="854712"/>
      </dsp:txXfrm>
    </dsp:sp>
    <dsp:sp modelId="{C96B8C24-B2E6-4DAE-B424-3758DEF0C18A}">
      <dsp:nvSpPr>
        <dsp:cNvPr id="0" name=""/>
        <dsp:cNvSpPr/>
      </dsp:nvSpPr>
      <dsp:spPr>
        <a:xfrm>
          <a:off x="1563028" y="608110"/>
          <a:ext cx="4554269" cy="4554269"/>
        </a:xfrm>
        <a:custGeom>
          <a:avLst/>
          <a:gdLst/>
          <a:ahLst/>
          <a:cxnLst/>
          <a:rect l="0" t="0" r="0" b="0"/>
          <a:pathLst>
            <a:path>
              <a:moveTo>
                <a:pt x="857901" y="496370"/>
              </a:moveTo>
              <a:arcTo wR="2277134" hR="2277134" stAng="13886752" swAng="964035"/>
            </a:path>
          </a:pathLst>
        </a:custGeom>
        <a:noFill/>
        <a:ln w="76200" cap="flat" cmpd="sng" algn="ctr">
          <a:solidFill>
            <a:srgbClr val="5F790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60AA54B-8235-4D2F-B3E9-8109A92DB9C9}" type="datetimeFigureOut">
              <a:rPr lang="pl-PL"/>
              <a:pPr>
                <a:defRPr/>
              </a:pPr>
              <a:t>05.12.2018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5659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164"/>
            <a:ext cx="2945659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E37FFBE-9F15-4491-8A8E-F5CC61ED325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4936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2D7024D-0A64-4D11-B32F-186E04CC53A3}" type="datetimeFigureOut">
              <a:rPr lang="pl-PL"/>
              <a:pPr>
                <a:defRPr/>
              </a:pPr>
              <a:t>05.12.2018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4876"/>
            <a:ext cx="5438140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dirty="0"/>
              <a:t>Kliknij, aby edytować style wzorca tekstu</a:t>
            </a:r>
          </a:p>
          <a:p>
            <a:pPr lvl="1"/>
            <a:r>
              <a:rPr lang="pl-PL" noProof="0" dirty="0"/>
              <a:t>Drugi poziom</a:t>
            </a:r>
          </a:p>
          <a:p>
            <a:pPr lvl="2"/>
            <a:r>
              <a:rPr lang="pl-PL" noProof="0" dirty="0"/>
              <a:t>Trzeci poziom</a:t>
            </a:r>
          </a:p>
          <a:p>
            <a:pPr lvl="3"/>
            <a:r>
              <a:rPr lang="pl-PL" noProof="0" dirty="0"/>
              <a:t>Czwarty poziom</a:t>
            </a:r>
          </a:p>
          <a:p>
            <a:pPr lvl="4"/>
            <a:r>
              <a:rPr lang="pl-PL" noProof="0" dirty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5659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164"/>
            <a:ext cx="2945659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4C4B1DE-3EA0-489F-AED5-D6785301A9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2431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9220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7988BB-1879-49AB-8C58-711D985EBF33}" type="slidenum">
              <a:rPr lang="pl-PL" altLang="pl-PL" smtClean="0"/>
              <a:pPr>
                <a:spcBef>
                  <a:spcPct val="0"/>
                </a:spcBef>
              </a:pPr>
              <a:t>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02781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8657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4201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Dyrektywa Parlamentu Europejskiego i Rady (UE) 2015/2193 z dnia 25 listopada 2015r. w sprawie ograniczenia emisji niektórych zanieczyszczeń do powietrza ze średnich obiektów energetycznego spalania jako obiekty energetycznego spalania </a:t>
            </a:r>
            <a:r>
              <a:rPr lang="pl-PL" b="1" dirty="0">
                <a:solidFill>
                  <a:srgbClr val="FF0000"/>
                </a:solidFill>
              </a:rPr>
              <a:t>(dalej Dyrektywa MCP).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7600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Złożenie wniosku do programu jest uwarunkowane wcześniejszym przeprowadzeniem audytu energetycznego (wykonanego zgodnie z Zaleceniami przygotowania audytu energetycznego zamieszczonymi na stronie NFOŚiGW), w co najmniej jednym z poniższych zakresów:</a:t>
            </a:r>
          </a:p>
          <a:p>
            <a:r>
              <a:rPr lang="pl-PL" dirty="0"/>
              <a:t>a) Audyty energetyczne budynków przemysłowych</a:t>
            </a:r>
          </a:p>
          <a:p>
            <a:r>
              <a:rPr lang="pl-PL" dirty="0"/>
              <a:t>b) Audyty energetyczne wewnętrznych sieci ciepłowniczych</a:t>
            </a:r>
          </a:p>
          <a:p>
            <a:r>
              <a:rPr lang="pl-PL" dirty="0"/>
              <a:t>c) Audyty energetyczne źródeł ciepła, energii elektrycznej i chłodu</a:t>
            </a:r>
          </a:p>
          <a:p>
            <a:r>
              <a:rPr lang="pl-PL" dirty="0"/>
              <a:t>d) Audyty energetyczne procesów technologicznych</a:t>
            </a:r>
          </a:p>
          <a:p>
            <a:r>
              <a:rPr lang="pl-PL" dirty="0"/>
              <a:t>e) Audyty elektroenergetyczne – optymalizacja zużycia energii elektrycznej w budynkach, instalacjach i wewnętrznych sieciach przesyłowych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8026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Faza B+R dotyczy przedsięwzięć, które </a:t>
            </a:r>
            <a:r>
              <a:rPr lang="pl-PL" b="1" dirty="0"/>
              <a:t>obejmują wyłącznie prace rozwojowe</a:t>
            </a:r>
            <a:r>
              <a:rPr lang="pl-PL" dirty="0"/>
              <a:t>. Jako prace rozwojowe, należy rozumieć prace rozwojowe, o których mowa w art. 2 pkt 4 Ustawy z dnia 30 kwietnia 2010 r. o zasadach finansowania nauki. Beneficjent może powierzyć realizację części prac B+R w projekcie podwykonawcy.</a:t>
            </a:r>
          </a:p>
          <a:p>
            <a:endParaRPr lang="pl-PL" dirty="0"/>
          </a:p>
          <a:p>
            <a:r>
              <a:rPr lang="pl-PL" dirty="0"/>
              <a:t>Dofinansowanie w formie dotacji. Maksymalny poziom dofinansowania w przypadku:</a:t>
            </a:r>
          </a:p>
          <a:p>
            <a:endParaRPr lang="pl-PL" dirty="0"/>
          </a:p>
          <a:p>
            <a:r>
              <a:rPr lang="pl-PL" dirty="0"/>
              <a:t>    mikro i małych przedsiębiorstw – stanowi do 80% kosztów kwalifikowanych;</a:t>
            </a:r>
          </a:p>
          <a:p>
            <a:r>
              <a:rPr lang="pl-PL" dirty="0"/>
              <a:t>    średnich przedsiębiorstw – stanowi do 70% kosztów kwalifikowanych;</a:t>
            </a:r>
          </a:p>
          <a:p>
            <a:r>
              <a:rPr lang="pl-PL" dirty="0"/>
              <a:t>    dużych przedsiębiorstw – stanowi do 60% kosztów kwalifikowanych.</a:t>
            </a:r>
          </a:p>
          <a:p>
            <a:endParaRPr lang="pl-PL" dirty="0"/>
          </a:p>
          <a:p>
            <a:r>
              <a:rPr lang="pl-PL" dirty="0"/>
              <a:t>Dofinansowanie w formie pożyczki. Maksymalny poziom dofinansowania – do 85 % kosztów kwalifikowanych,</a:t>
            </a:r>
          </a:p>
          <a:p>
            <a:endParaRPr lang="pl-PL" dirty="0"/>
          </a:p>
          <a:p>
            <a:r>
              <a:rPr lang="pl-PL" dirty="0"/>
              <a:t>przy czym możliwe jest łączenie tych dwóch form wsparcia – w takim przypadku dofinansowanie w formie pożyczki jest udzielane jako uzupełnienie do 100% kosztów kwalifikowanych, po uwzględnieniu kwoty dotacji, z zastrzeżeniem, że w przypadku projektów </a:t>
            </a:r>
            <a:r>
              <a:rPr lang="pl-PL" b="1" dirty="0" err="1"/>
              <a:t>project</a:t>
            </a:r>
            <a:r>
              <a:rPr lang="pl-PL" b="1" dirty="0"/>
              <a:t> </a:t>
            </a:r>
            <a:r>
              <a:rPr lang="pl-PL" b="1" dirty="0" err="1"/>
              <a:t>finance</a:t>
            </a:r>
            <a:r>
              <a:rPr lang="pl-PL" b="1" dirty="0"/>
              <a:t> </a:t>
            </a:r>
            <a:r>
              <a:rPr lang="pl-PL" dirty="0"/>
              <a:t>Wnioskodawca jest </a:t>
            </a:r>
            <a:r>
              <a:rPr lang="pl-PL" b="1" dirty="0"/>
              <a:t>zobowiązany do pokrycia 15% kosztów </a:t>
            </a:r>
            <a:r>
              <a:rPr lang="pl-PL" dirty="0"/>
              <a:t>kwalifikowanych przedsięwzięcia ze środków własnych wniesionych w postaci udziału kapitału zakładowego pokrytego wkładem pieniężnym (środki własne nie obejmują: kredytów bankowych, emisji obligacji, pożyczek właścicielskich, pożyczek udzielonych przez inne podmioty itp.). W przypadku tych projektów poziom dofinansowania pożyczką i dotacją nie może przekraczać 85% kosztów kwalifikowanych.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8748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r>
              <a:rPr lang="pl-PL" dirty="0"/>
              <a:t>W przypadku  projektów</a:t>
            </a:r>
            <a:r>
              <a:rPr lang="pl-PL" baseline="0" dirty="0"/>
              <a:t> </a:t>
            </a:r>
            <a:r>
              <a:rPr lang="pl-PL" dirty="0"/>
              <a:t>realizowanych    </a:t>
            </a:r>
            <a:r>
              <a:rPr lang="pl-PL" b="1" dirty="0"/>
              <a:t>w    formule    </a:t>
            </a:r>
            <a:r>
              <a:rPr lang="pl-PL" b="1" dirty="0" err="1"/>
              <a:t>project</a:t>
            </a:r>
            <a:r>
              <a:rPr lang="pl-PL" b="1" dirty="0"/>
              <a:t>    </a:t>
            </a:r>
            <a:r>
              <a:rPr lang="pl-PL" b="1" dirty="0" err="1"/>
              <a:t>finance</a:t>
            </a:r>
            <a:r>
              <a:rPr lang="pl-PL" b="1" baseline="0" dirty="0"/>
              <a:t> </a:t>
            </a:r>
            <a:r>
              <a:rPr lang="pl-PL" dirty="0"/>
              <a:t>wysokość udzielonego dofinansowania będzie ustalana dla każdego z</a:t>
            </a:r>
            <a:r>
              <a:rPr lang="pl-PL" baseline="0" dirty="0"/>
              <a:t> </a:t>
            </a:r>
            <a:r>
              <a:rPr lang="pl-PL" dirty="0"/>
              <a:t>projektów.</a:t>
            </a:r>
          </a:p>
          <a:p>
            <a:r>
              <a:rPr lang="pl-PL" dirty="0"/>
              <a:t>W</a:t>
            </a:r>
            <a:r>
              <a:rPr lang="pl-PL" baseline="0" dirty="0"/>
              <a:t> </a:t>
            </a:r>
            <a:r>
              <a:rPr lang="pl-PL" dirty="0"/>
              <a:t>ramach fazy W niniejszego programu </a:t>
            </a:r>
            <a:r>
              <a:rPr lang="pl-PL" b="1" dirty="0"/>
              <a:t>Beneficjenci</a:t>
            </a:r>
            <a:r>
              <a:rPr lang="pl-PL" dirty="0"/>
              <a:t> wskazani w ust. 7.4, działający w</a:t>
            </a:r>
          </a:p>
          <a:p>
            <a:r>
              <a:rPr lang="pl-PL" b="1" dirty="0"/>
              <a:t>formie spółki z ograniczoną odpowiedzialnością lub spółki akcyjnej </a:t>
            </a:r>
            <a:r>
              <a:rPr lang="pl-PL" dirty="0"/>
              <a:t>mogą ubiegać się o </a:t>
            </a:r>
            <a:r>
              <a:rPr lang="pl-PL" b="1" dirty="0">
                <a:solidFill>
                  <a:srgbClr val="FF0000"/>
                </a:solidFill>
              </a:rPr>
              <a:t>wniesienie środków NFOŚiGW na podwyższenie kapitału </a:t>
            </a:r>
            <a:r>
              <a:rPr lang="pl-PL" b="1" dirty="0"/>
              <a:t>zakładowego </a:t>
            </a:r>
            <a:r>
              <a:rPr lang="pl-PL" dirty="0"/>
              <a:t>poprzez objęcie udziałów/akcji  po cenie nominalnej, na działania zgodne z ust. 7.5 niniejszego programu, w</a:t>
            </a:r>
          </a:p>
          <a:p>
            <a:r>
              <a:rPr lang="pl-PL" dirty="0"/>
              <a:t>zamian za emitowane przez siebie udziały lub akcje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4550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r>
              <a:rPr lang="pl-PL" dirty="0"/>
              <a:t>W przypadku  projektów</a:t>
            </a:r>
            <a:r>
              <a:rPr lang="pl-PL" baseline="0" dirty="0"/>
              <a:t> </a:t>
            </a:r>
            <a:r>
              <a:rPr lang="pl-PL" dirty="0"/>
              <a:t>realizowanych    </a:t>
            </a:r>
            <a:r>
              <a:rPr lang="pl-PL" b="1" dirty="0"/>
              <a:t>w    formule    </a:t>
            </a:r>
            <a:r>
              <a:rPr lang="pl-PL" b="1" dirty="0" err="1"/>
              <a:t>project</a:t>
            </a:r>
            <a:r>
              <a:rPr lang="pl-PL" b="1" dirty="0"/>
              <a:t>    </a:t>
            </a:r>
            <a:r>
              <a:rPr lang="pl-PL" b="1" dirty="0" err="1"/>
              <a:t>finance</a:t>
            </a:r>
            <a:r>
              <a:rPr lang="pl-PL" b="1" baseline="0" dirty="0"/>
              <a:t> </a:t>
            </a:r>
            <a:r>
              <a:rPr lang="pl-PL" dirty="0"/>
              <a:t>wysokość udzielonego dofinansowania będzie ustalana dla każdego z</a:t>
            </a:r>
            <a:r>
              <a:rPr lang="pl-PL" baseline="0" dirty="0"/>
              <a:t> </a:t>
            </a:r>
            <a:r>
              <a:rPr lang="pl-PL" dirty="0"/>
              <a:t>projektów.</a:t>
            </a:r>
          </a:p>
          <a:p>
            <a:r>
              <a:rPr lang="pl-PL" dirty="0"/>
              <a:t>W</a:t>
            </a:r>
            <a:r>
              <a:rPr lang="pl-PL" baseline="0" dirty="0"/>
              <a:t> </a:t>
            </a:r>
            <a:r>
              <a:rPr lang="pl-PL" dirty="0"/>
              <a:t>ramach fazy W niniejszego programu </a:t>
            </a:r>
            <a:r>
              <a:rPr lang="pl-PL" b="1" dirty="0"/>
              <a:t>Beneficjenci</a:t>
            </a:r>
            <a:r>
              <a:rPr lang="pl-PL" dirty="0"/>
              <a:t> wskazani w ust. 7.4, działający w</a:t>
            </a:r>
          </a:p>
          <a:p>
            <a:r>
              <a:rPr lang="pl-PL" b="1" dirty="0"/>
              <a:t>formie spółki z ograniczoną odpowiedzialnością lub spółki akcyjnej </a:t>
            </a:r>
            <a:r>
              <a:rPr lang="pl-PL" dirty="0"/>
              <a:t>mogą ubiegać się o </a:t>
            </a:r>
            <a:r>
              <a:rPr lang="pl-PL" b="1" dirty="0">
                <a:solidFill>
                  <a:srgbClr val="FF0000"/>
                </a:solidFill>
              </a:rPr>
              <a:t>wniesienie środków NFOŚiGW na podwyższenie kapitału </a:t>
            </a:r>
            <a:r>
              <a:rPr lang="pl-PL" b="1" dirty="0"/>
              <a:t>zakładowego </a:t>
            </a:r>
            <a:r>
              <a:rPr lang="pl-PL" dirty="0"/>
              <a:t>poprzez objęcie udziałów/akcji  po cenie nominalnej, na działania zgodne z ust. 7.5 niniejszego programu, w</a:t>
            </a:r>
          </a:p>
          <a:p>
            <a:r>
              <a:rPr lang="pl-PL" dirty="0"/>
              <a:t>zamian za emitowane przez siebie udziały lub akcje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0303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52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86556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53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3026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54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0702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1693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55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5631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6381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6419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9868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dirty="0"/>
              <a:t>Maksymalna kwota dofinansowania projektu w ramach konkursu (jeśli dotyczy) Maksymalny udział dofinansowania w wydatkach kwalifikowalnych na poziomie projektu jest ustalany zgodnie z przepisami pomocy publicznej, nie więcej niż 75%, z uwzględnieniem Metodyki wyliczenia maksymalnej wysokości dofinansowania ze środków UE</a:t>
            </a:r>
          </a:p>
          <a:p>
            <a:endParaRPr lang="pl-PL" dirty="0"/>
          </a:p>
          <a:p>
            <a:r>
              <a:rPr lang="pl-PL" dirty="0"/>
              <a:t>Pomoc publiczna nie więcej niż 85%, </a:t>
            </a:r>
          </a:p>
          <a:p>
            <a:endParaRPr lang="pl-PL" dirty="0"/>
          </a:p>
          <a:p>
            <a:r>
              <a:rPr lang="pl-PL" dirty="0"/>
              <a:t>W ramach Działania 1.2 wsparcie mogą uzyskać przedsięwzięcia wynikające z przeprowadzonego audytu energetycznego przedsiębiorstwa, zgodne z obwieszczeniem Ministra Energii z dnia 23 listopada 2016 r. w sprawie szczegółowego wykazu przedsięwzięć służących poprawie efektywności energetycznej (M. P. z 2016 r. poz. 1184), mające na celu poprawę efektywności energetycznej, a także zmierzające ku temu zmiany technologiczne w istniejących obiektach, instalacjach i urządzeniach technicznych, w tym m.in.:</a:t>
            </a:r>
          </a:p>
          <a:p>
            <a:r>
              <a:rPr lang="pl-PL" dirty="0"/>
              <a:t>1) przebudowa linii produkcyjnych na bardziej efektywne energetycznie;</a:t>
            </a:r>
          </a:p>
          <a:p>
            <a:r>
              <a:rPr lang="pl-PL" dirty="0"/>
              <a:t>2) głęboka, kompleksowa modernizacja energetyczna budynków w przedsiębiorstwach;</a:t>
            </a:r>
          </a:p>
          <a:p>
            <a:r>
              <a:rPr lang="pl-PL" dirty="0"/>
              <a:t>3) zastosowanie technologii efektywnych energetycznie w przedsiębiorstwach, poprzez przebudowę lub wymianę na energooszczędne urządzenia i instalacje technologiczne, oświetlenie, oraz ciągi transportowe linii produkcyjnych;</a:t>
            </a:r>
          </a:p>
          <a:p>
            <a:r>
              <a:rPr lang="pl-PL" dirty="0"/>
              <a:t>4) budowa lub przebudowa lokalnych źródeł ciepła (w tym wymiana źródła na instalację OZE);</a:t>
            </a:r>
          </a:p>
          <a:p>
            <a:r>
              <a:rPr lang="pl-PL" dirty="0"/>
              <a:t>5) zastosowanie technologii odzysku energii wraz z systemem wykorzystania energii ciepła odpadowego w ramach przedsiębiorstwa.</a:t>
            </a:r>
          </a:p>
          <a:p>
            <a:r>
              <a:rPr lang="pl-PL" dirty="0"/>
              <a:t>Integralną częścią projektu powinno być wprowadzenie inteligentnych systemów zarządzania energią w przedsiębiorstwie (o ile: beneficjent nie posiada już takiego systemu dotyczącego zarządzania danym komponentem gospodarki energetycznej przedsiębiorstwa, jest to uzasadnione ekonomicznie i wynika z audytu energetycznego).</a:t>
            </a:r>
          </a:p>
          <a:p>
            <a:r>
              <a:rPr lang="pl-PL" dirty="0"/>
              <a:t>2. Projekty z zakresu modernizacji energetycznej budynków zwiększające efektywność energetyczną w wyniku realizacji projektu poniżej 25% (w przeliczeniu na energię końcową) nie będą kwalifikowały się do dofinansowania.</a:t>
            </a:r>
          </a:p>
          <a:p>
            <a:r>
              <a:rPr lang="pl-PL" dirty="0"/>
              <a:t>3. Wnioskodawca nie może ubiegać o dofinansowanie projektu w ramach postępowania konkursowego, jeśli projekt ten w momencie ogłoszenia Konkursu widnieje w wykazie projektów zidentyfikowanych POIiŚ lub aplikuje bądź uzyskał dofinansowanie w ramach RPO</a:t>
            </a:r>
          </a:p>
          <a:p>
            <a:endParaRPr lang="pl-PL" dirty="0"/>
          </a:p>
          <a:p>
            <a:r>
              <a:rPr lang="pl-PL" dirty="0"/>
              <a:t>Pełny audyt energetyczny obejmuje praktycznie wszystkie obszary związane z zużyciem energii w zakładzie, począwszy od kompleksowego audytu dotyczącego całej gospodarki cieplnej zakładu poprzez audyty budynków do audytów pojedynczych urządzeń</a:t>
            </a:r>
          </a:p>
          <a:p>
            <a:r>
              <a:rPr lang="pl-PL" dirty="0"/>
              <a:t>1 § 8 - projekt z dnia 5.02.2016 r. – Rozporządzenie Ministra Energii w sprawie szczegółowego zakresu i sposobu sporządzania audytu efektywności energetycznej, wzoru karty audytu efektywności energetycznej oraz metod obliczania oszczędności energii</a:t>
            </a:r>
          </a:p>
          <a:p>
            <a:r>
              <a:rPr lang="pl-PL" dirty="0"/>
              <a:t>i wyspecjalizowanych ciągów technologicznych. Generuje to naturalny podział audytów na następujące rodzaje:</a:t>
            </a:r>
          </a:p>
          <a:p>
            <a:r>
              <a:rPr lang="pl-PL" dirty="0"/>
              <a:t> audyt pełny bilansowy wymagający wykonania pełnego bilansu energetycznego audytowanego obiektu, instalacji lub procesu technologicznego</a:t>
            </a:r>
          </a:p>
          <a:p>
            <a:r>
              <a:rPr lang="pl-PL" dirty="0"/>
              <a:t> audyt o ograniczonym zakresie (uproszczony) dotyczy pojedynczego urządzenia, instalacji lub linii technologicznej (np. sieć ciepłownicza, kocioł/kotłownia, instalacja sprężonego powietrza itp.)</a:t>
            </a:r>
          </a:p>
          <a:p>
            <a:endParaRPr lang="pl-PL" dirty="0"/>
          </a:p>
          <a:p>
            <a:r>
              <a:rPr lang="pl-PL" dirty="0"/>
              <a:t>Z uwagi na najczęściej spotykane rodzaje przedsięwzięć skutkujących zmniejszeniem zużycia energii wyróżniono typy audytów jak poniżej:</a:t>
            </a:r>
          </a:p>
          <a:p>
            <a:r>
              <a:rPr lang="pl-PL" dirty="0"/>
              <a:t>1. Audyty energetyczne budynków przemysłowych</a:t>
            </a:r>
          </a:p>
          <a:p>
            <a:r>
              <a:rPr lang="pl-PL" dirty="0"/>
              <a:t>2. Audyty energetyczne wewnętrznych sieci ciepłowniczych</a:t>
            </a:r>
          </a:p>
          <a:p>
            <a:r>
              <a:rPr lang="pl-PL" dirty="0"/>
              <a:t>3. Audyty energetyczne źródeł ciepła, energii elektrycznej i chłodu</a:t>
            </a:r>
          </a:p>
          <a:p>
            <a:r>
              <a:rPr lang="pl-PL" dirty="0"/>
              <a:t>4. Audyty energetyczne procesów technologicznych</a:t>
            </a:r>
          </a:p>
          <a:p>
            <a:r>
              <a:rPr lang="pl-PL" dirty="0"/>
              <a:t>5. Audyty elektroenergetyczne – optymalizacja zużycia energii elektrycznej w budynkach, instalacjach i wewnętrznych sieciach przesyłowych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800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u="sng" dirty="0">
                <a:solidFill>
                  <a:schemeClr val="tx2"/>
                </a:solidFill>
              </a:rPr>
              <a:t>Efektywny system ciepłowniczy i chłodniczy </a:t>
            </a:r>
            <a:r>
              <a:rPr lang="pl-PL" dirty="0">
                <a:solidFill>
                  <a:schemeClr val="tx2"/>
                </a:solidFill>
              </a:rPr>
              <a:t>oznacza system ciepłowniczy lub chłodniczy</a:t>
            </a:r>
            <a:r>
              <a:rPr lang="pl-PL" b="1" dirty="0">
                <a:solidFill>
                  <a:schemeClr val="tx2"/>
                </a:solidFill>
              </a:rPr>
              <a:t>, w którym do produkcji ciepła lub chłodu wykorzystuje się</a:t>
            </a:r>
            <a:r>
              <a:rPr lang="pl-PL" dirty="0">
                <a:solidFill>
                  <a:schemeClr val="tx2"/>
                </a:solidFill>
              </a:rPr>
              <a:t>:</a:t>
            </a:r>
          </a:p>
          <a:p>
            <a:pPr marL="285711" indent="-285711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</a:rPr>
              <a:t>w co najmniej 50 % energię ze źródeł odnawialnych, </a:t>
            </a:r>
          </a:p>
          <a:p>
            <a:pPr marL="285711" indent="-285711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</a:rPr>
              <a:t>lub w co najmniej 50 % ciepło odpadowe, </a:t>
            </a:r>
          </a:p>
          <a:p>
            <a:pPr marL="285711" indent="-285711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</a:rPr>
              <a:t>lub w co najmniej 75 % ciepło pochodzące z kogeneracji, </a:t>
            </a:r>
          </a:p>
          <a:p>
            <a:pPr marL="285711" indent="-285711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</a:rPr>
              <a:t>lub w co najmniej 50 % wykorzystuje się połączenie takiej energii i ciepła.</a:t>
            </a:r>
          </a:p>
          <a:p>
            <a:pPr defTabSz="914276">
              <a:defRPr/>
            </a:pPr>
            <a:r>
              <a:rPr lang="pl-PL" b="1" dirty="0"/>
              <a:t>Definicja wg Art. 2, pkt 41)  </a:t>
            </a:r>
            <a:r>
              <a:rPr lang="pl-PL" dirty="0"/>
              <a:t>Dyrektywy Parlamentu Europejskiego i Rady 2012/27/UE z dnia 25 października 2012 r. w sprawie efektywności energetycznej (…) </a:t>
            </a:r>
            <a:endParaRPr lang="pl-PL" b="1" dirty="0"/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5527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/>
              <a:t>Efekt uzależniony od poziomu emisji CO2 do wysokości dotacji i PM</a:t>
            </a:r>
          </a:p>
          <a:p>
            <a:r>
              <a:rPr lang="pl-PL" dirty="0"/>
              <a:t>W przypadku instalacji spalania paliw o nominalnej mocy cieplnej mniejsze lub równej 20 MW:</a:t>
            </a:r>
          </a:p>
          <a:p>
            <a:r>
              <a:rPr lang="pl-PL" dirty="0"/>
              <a:t> budowa, uzasadnionych pod względem ekonomicznym, nowych jednostek wysokosprawnej kogeneracji o jak najmniejszej z możliwych emisji CO2 oraz innych zanieczyszczeń powietrza (w przypadku paliw pochodzących z OZE lub paliw kopalnych). W przypadku nowych jednostek kogeneracji powinno zostać osiągnięte co najmniej 10% uzysku efektywności energetycznej w porównaniu do rozdzielonej produkcji energii cieplnej i elektrycznej przy zastosowaniu najlepszych dostępnych technologii</a:t>
            </a:r>
          </a:p>
          <a:p>
            <a:r>
              <a:rPr lang="pl-PL" dirty="0"/>
              <a:t> przebudowa istniejących instalacji na instalacje wykorzystujące jednostki wysokosprawnej kogeneracji skutkująca redukcją CO2 o co najmniej 30% w porównaniu do strumienia ciepła w istniejącej instalacji. </a:t>
            </a:r>
          </a:p>
          <a:p>
            <a:r>
              <a:rPr lang="pl-PL" dirty="0"/>
              <a:t>Dopuszczona jest pomoc inwestycyjna dla jednostek wysokosprawnej kogeneracji spalających paliwa kopalne pod warunkiem, że jednostki te nie zastępują urządzeń o niższej emisji, a inne alternatywne rozwiązania byłyby mniej efektywne i bardziej emisyjne;</a:t>
            </a:r>
          </a:p>
          <a:p>
            <a:endParaRPr lang="pl-PL" dirty="0"/>
          </a:p>
          <a:p>
            <a:r>
              <a:rPr lang="pl-PL" dirty="0"/>
              <a:t>Realizacja kompleksowych projektów (spełniających kryteria z punktów 1 lub 2 dotyczących budowy nowych lub przebudowy istniejących jednostek wysokosprawnej kogeneracji wraz z sieciami ciepłowniczymi lub sieciami chłodu, dzięki którym możliwe będzie wykorzystania ciepła / chłodu powstałego w danej instalacji.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211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Głównie na cele komunalno-bytowe </a:t>
            </a:r>
            <a:r>
              <a:rPr lang="pl-PL" dirty="0"/>
              <a:t>.Poddziałanie 1.6.2 jest dedykowane projektom, </a:t>
            </a:r>
            <a:r>
              <a:rPr lang="pl-PL" b="1" dirty="0"/>
              <a:t>wynikającym z planów gospodarki niskoemisyjnej</a:t>
            </a:r>
            <a:r>
              <a:rPr lang="pl-PL" dirty="0"/>
              <a:t>, w ramach których zostanie zapewniona koordynacja pomiędzy inwestycjami, dotyczącymi wysokosprawnej kogeneracji, głębokiej i kompleksowej modernizacji energetycznej budynków oraz rozbudowy i modernizacji infrastruktury dystrybucyjnej ciepła. Wspierana będzie budowa </a:t>
            </a:r>
            <a:r>
              <a:rPr lang="pl-PL" b="1" dirty="0"/>
              <a:t>nowych sieci ciepłowniczych/chłodniczych </a:t>
            </a:r>
            <a:r>
              <a:rPr lang="pl-PL" dirty="0"/>
              <a:t>wraz z niezbędnymi przyłączami i węzłami ciepłowniczymi, mająca na celu przyłączenie nowej mocy cieplnej, </a:t>
            </a:r>
            <a:r>
              <a:rPr lang="pl-PL" b="1" dirty="0"/>
              <a:t>niezwiązanej z zastępowaniem istniejących, lokalnych źródeł ciepła</a:t>
            </a:r>
            <a:r>
              <a:rPr lang="pl-PL" dirty="0"/>
              <a:t>. Przyłączenie dotyczyć będzie nowych odbiorców (nowych budynków, nieposiadających do tej pory źródła ciepła) lub przyszłych odbiorców (tereny rozwojowe miasta). Wsparcie przyczyni się do </a:t>
            </a:r>
            <a:r>
              <a:rPr lang="pl-PL" b="1" dirty="0"/>
              <a:t>uniknięcia potencjalnej niskiej emisji, w szczególności emisji pyłu PM10.</a:t>
            </a:r>
          </a:p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8722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8B4-9E2C-4052-BB05-6A7165FE9F9D}" type="datetimeFigureOut">
              <a:rPr lang="pl-PL" smtClean="0"/>
              <a:pPr/>
              <a:t>05.12.2018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EF28-DC22-4E54-BC1E-090E19801E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5137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8B4-9E2C-4052-BB05-6A7165FE9F9D}" type="datetimeFigureOut">
              <a:rPr lang="pl-PL" smtClean="0"/>
              <a:pPr/>
              <a:t>05.12.2018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EF28-DC22-4E54-BC1E-090E19801E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015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8B4-9E2C-4052-BB05-6A7165FE9F9D}" type="datetimeFigureOut">
              <a:rPr lang="pl-PL" smtClean="0"/>
              <a:pPr/>
              <a:t>05.12.2018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EF28-DC22-4E54-BC1E-090E19801E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0190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8B4-9E2C-4052-BB05-6A7165FE9F9D}" type="datetimeFigureOut">
              <a:rPr lang="pl-PL" smtClean="0"/>
              <a:pPr/>
              <a:t>05.12.2018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EF28-DC22-4E54-BC1E-090E19801E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1751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8B4-9E2C-4052-BB05-6A7165FE9F9D}" type="datetimeFigureOut">
              <a:rPr lang="pl-PL" smtClean="0"/>
              <a:pPr/>
              <a:t>05.12.2018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EF28-DC22-4E54-BC1E-090E19801E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0910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8B4-9E2C-4052-BB05-6A7165FE9F9D}" type="datetimeFigureOut">
              <a:rPr lang="pl-PL" smtClean="0"/>
              <a:pPr/>
              <a:t>05.12.2018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EF28-DC22-4E54-BC1E-090E19801E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746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6"/>
          <p:cNvSpPr/>
          <p:nvPr userDrawn="1"/>
        </p:nvSpPr>
        <p:spPr>
          <a:xfrm>
            <a:off x="0" y="500063"/>
            <a:ext cx="928688" cy="1071562"/>
          </a:xfrm>
          <a:prstGeom prst="rect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357174"/>
            <a:ext cx="7615262" cy="1143000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600200"/>
            <a:ext cx="7615262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>
          <a:xfrm>
            <a:off x="8639175" y="6356350"/>
            <a:ext cx="5048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F016427-E37D-4B4B-869F-20A3D685240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9335407-34AE-4B90-A871-8C953AE37F2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1AFE6A-35E2-46ED-819C-2E3A1E4F270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8B4-9E2C-4052-BB05-6A7165FE9F9D}" type="datetimeFigureOut">
              <a:rPr lang="pl-PL" smtClean="0"/>
              <a:pPr/>
              <a:t>05.12.2018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EF28-DC22-4E54-BC1E-090E19801E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622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8B4-9E2C-4052-BB05-6A7165FE9F9D}" type="datetimeFigureOut">
              <a:rPr lang="pl-PL" smtClean="0"/>
              <a:pPr/>
              <a:t>05.12.2018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EF28-DC22-4E54-BC1E-090E19801E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411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8B4-9E2C-4052-BB05-6A7165FE9F9D}" type="datetimeFigureOut">
              <a:rPr lang="pl-PL" smtClean="0"/>
              <a:pPr/>
              <a:t>05.12.2018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EF28-DC22-4E54-BC1E-090E19801E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304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8B4-9E2C-4052-BB05-6A7165FE9F9D}" type="datetimeFigureOut">
              <a:rPr lang="pl-PL" smtClean="0"/>
              <a:pPr/>
              <a:t>05.12.2018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EF28-DC22-4E54-BC1E-090E19801E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1917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8B4-9E2C-4052-BB05-6A7165FE9F9D}" type="datetimeFigureOut">
              <a:rPr lang="pl-PL" smtClean="0"/>
              <a:pPr/>
              <a:t>05.12.2018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EF28-DC22-4E54-BC1E-090E19801E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181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az 26" descr="Obraz1.jpg"/>
          <p:cNvPicPr>
            <a:picLocks noChangeAspect="1"/>
          </p:cNvPicPr>
          <p:nvPr userDrawn="1"/>
        </p:nvPicPr>
        <p:blipFill>
          <a:blip r:embed="rId6" cstate="print"/>
          <a:srcRect t="124" r="7246" b="3027"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1000125" y="357188"/>
            <a:ext cx="7686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1028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000125" y="1600200"/>
            <a:ext cx="76866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tekst</a:t>
            </a:r>
          </a:p>
          <a:p>
            <a:pPr lvl="1"/>
            <a:r>
              <a:rPr lang="pl-PL"/>
              <a:t>Drugi poziom tekstu</a:t>
            </a:r>
          </a:p>
          <a:p>
            <a:pPr lvl="2"/>
            <a:r>
              <a:rPr lang="pl-PL"/>
              <a:t>Trzeci poziom tekstu</a:t>
            </a:r>
          </a:p>
          <a:p>
            <a:pPr lvl="3"/>
            <a:r>
              <a:rPr lang="pl-PL"/>
              <a:t>Czwarty poziom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pic>
        <p:nvPicPr>
          <p:cNvPr id="1030" name="Obraz 8" descr="dekor2.png"/>
          <p:cNvPicPr>
            <a:picLocks noChangeAspect="1"/>
          </p:cNvPicPr>
          <p:nvPr userDrawn="1"/>
        </p:nvPicPr>
        <p:blipFill>
          <a:blip r:embed="rId7" cstate="print"/>
          <a:srcRect l="470" t="31482" b="38889"/>
          <a:stretch>
            <a:fillRect/>
          </a:stretch>
        </p:blipFill>
        <p:spPr bwMode="auto">
          <a:xfrm>
            <a:off x="0" y="554038"/>
            <a:ext cx="9382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 userDrawn="1"/>
        </p:nvSpPr>
        <p:spPr>
          <a:xfrm>
            <a:off x="0" y="6237288"/>
            <a:ext cx="9136063" cy="62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" name="pole tekstowe 11"/>
          <p:cNvSpPr txBox="1"/>
          <p:nvPr userDrawn="1"/>
        </p:nvSpPr>
        <p:spPr>
          <a:xfrm>
            <a:off x="214313" y="6381750"/>
            <a:ext cx="38576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Zainwestujmy razem w środowisko</a:t>
            </a:r>
          </a:p>
        </p:txBody>
      </p:sp>
      <p:pic>
        <p:nvPicPr>
          <p:cNvPr id="2" name="Obraz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9" y="6250395"/>
            <a:ext cx="5524491" cy="594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ransition spd="med">
    <p:fade thruBlk="1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just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rtl="0" fontAlgn="base">
        <a:spcBef>
          <a:spcPct val="20000"/>
        </a:spcBef>
        <a:spcAft>
          <a:spcPct val="0"/>
        </a:spcAft>
        <a:buSzPct val="70000"/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B58B4-9E2C-4052-BB05-6A7165FE9F9D}" type="datetimeFigureOut">
              <a:rPr lang="pl-PL" smtClean="0"/>
              <a:pPr/>
              <a:t>05.12.2018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3EF28-DC22-4E54-BC1E-090E19801E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472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is.gov.pl/media/66395/Harmonogram_naborow_2019_20181128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nfosigw.gov.pl/o-nfosigw/aktualnosci/art,1338,zapraszamyna-na-szkolenie-przedsiebiorcow-zainteresowanych-wsparciem-innowacyjnych-technologii-srodowiskowych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nfosigw.gov.pl/nabor-wnioskow/art,307,informacja-o-naborach-wnioskow-w-roku-2018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nfosigw.gov.pl/oferta-finansowania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radztwo-energetyczne.gov.pl/" TargetMode="External"/><Relationship Id="rId2" Type="http://schemas.openxmlformats.org/officeDocument/2006/relationships/hyperlink" Target="mailto:doradztwo@nfosigw.gov.p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nfosigw.gov.pl/o-nfosigw/doradztwo-energetyczn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8195" name="Picture 2" descr="H:\Grupy\DL\FOTOLIA\Fotolia_65208503_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0" b="4877"/>
          <a:stretch>
            <a:fillRect/>
          </a:stretch>
        </p:blipFill>
        <p:spPr bwMode="auto">
          <a:xfrm>
            <a:off x="11113" y="-100013"/>
            <a:ext cx="9144000" cy="604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rostokąt 11">
            <a:extLst/>
          </p:cNvPr>
          <p:cNvSpPr/>
          <p:nvPr/>
        </p:nvSpPr>
        <p:spPr>
          <a:xfrm>
            <a:off x="0" y="1970088"/>
            <a:ext cx="9155113" cy="538162"/>
          </a:xfrm>
          <a:prstGeom prst="rect">
            <a:avLst/>
          </a:prstGeom>
          <a:solidFill>
            <a:schemeClr val="bg1">
              <a:lumMod val="95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1" name="Prostokąt 30">
            <a:extLst/>
          </p:cNvPr>
          <p:cNvSpPr/>
          <p:nvPr/>
        </p:nvSpPr>
        <p:spPr>
          <a:xfrm>
            <a:off x="-2704" y="4001237"/>
            <a:ext cx="9146704" cy="954202"/>
          </a:xfrm>
          <a:prstGeom prst="rect">
            <a:avLst/>
          </a:prstGeom>
          <a:solidFill>
            <a:schemeClr val="bg1">
              <a:alpha val="63137"/>
            </a:schemeClr>
          </a:solidFill>
          <a:ln>
            <a:noFill/>
          </a:ln>
          <a:effectLst>
            <a:outerShdw blurRad="50800" dist="50800" dir="5400000" algn="ctr" rotWithShape="0">
              <a:schemeClr val="bg1"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431925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>
                <a:solidFill>
                  <a:schemeClr val="tx1"/>
                </a:solidFill>
              </a:rPr>
              <a:t>	W ramach Projektu </a:t>
            </a:r>
            <a:r>
              <a:rPr lang="pl-PL" sz="1600" b="1" i="1" dirty="0">
                <a:solidFill>
                  <a:schemeClr val="tx1"/>
                </a:solidFill>
              </a:rPr>
              <a:t>„Ogólnopolski system wsparcia doradczego </a:t>
            </a:r>
            <a:br>
              <a:rPr lang="pl-PL" sz="1600" b="1" i="1" dirty="0">
                <a:solidFill>
                  <a:schemeClr val="tx1"/>
                </a:solidFill>
              </a:rPr>
            </a:br>
            <a:r>
              <a:rPr lang="pl-PL" sz="1600" b="1" i="1" dirty="0">
                <a:solidFill>
                  <a:schemeClr val="tx1"/>
                </a:solidFill>
              </a:rPr>
              <a:t>dla sektora publicznego, mieszkaniowego oraz przedsiębiorstw w zakresie efektywności energetycznej oraz OZE”</a:t>
            </a:r>
            <a:endParaRPr lang="pl-PL" dirty="0"/>
          </a:p>
        </p:txBody>
      </p:sp>
      <p:sp>
        <p:nvSpPr>
          <p:cNvPr id="34" name="Prostokąt 33">
            <a:extLst/>
          </p:cNvPr>
          <p:cNvSpPr/>
          <p:nvPr/>
        </p:nvSpPr>
        <p:spPr>
          <a:xfrm>
            <a:off x="-2704" y="4955439"/>
            <a:ext cx="9157817" cy="1017563"/>
          </a:xfrm>
          <a:prstGeom prst="rect">
            <a:avLst/>
          </a:prstGeom>
          <a:solidFill>
            <a:schemeClr val="bg1">
              <a:lumMod val="95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600" b="1" i="1" dirty="0">
              <a:solidFill>
                <a:schemeClr val="bg1"/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i="1" dirty="0">
                <a:solidFill>
                  <a:schemeClr val="tx1"/>
                </a:solidFill>
              </a:rPr>
              <a:t>Kielce, 05 grudnia   2018r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i="1" dirty="0">
              <a:solidFill>
                <a:schemeClr val="tx1"/>
              </a:solidFill>
            </a:endParaRPr>
          </a:p>
        </p:txBody>
      </p:sp>
      <p:sp>
        <p:nvSpPr>
          <p:cNvPr id="26" name="pole tekstowe 25">
            <a:extLst/>
          </p:cNvPr>
          <p:cNvSpPr txBox="1"/>
          <p:nvPr/>
        </p:nvSpPr>
        <p:spPr>
          <a:xfrm>
            <a:off x="3254375" y="2071688"/>
            <a:ext cx="5500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i="1" dirty="0">
                <a:latin typeface="+mj-lt"/>
              </a:rPr>
              <a:t>Z a i n w e s t u j m y   r a z e m   w   ś r o d o w i s k o</a:t>
            </a:r>
          </a:p>
        </p:txBody>
      </p:sp>
      <p:sp>
        <p:nvSpPr>
          <p:cNvPr id="8200" name="pole tekstowe 31"/>
          <p:cNvSpPr txBox="1">
            <a:spLocks noChangeArrowheads="1"/>
          </p:cNvSpPr>
          <p:nvPr/>
        </p:nvSpPr>
        <p:spPr bwMode="auto">
          <a:xfrm>
            <a:off x="249237" y="2512497"/>
            <a:ext cx="8894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bg1"/>
                </a:solidFill>
              </a:rPr>
              <a:t>Narodowy Fundusz Ochrony Środowiska i Gospodarki Wodnej</a:t>
            </a:r>
          </a:p>
        </p:txBody>
      </p:sp>
      <p:sp>
        <p:nvSpPr>
          <p:cNvPr id="13" name="Prostokąt 12">
            <a:extLst/>
          </p:cNvPr>
          <p:cNvSpPr/>
          <p:nvPr/>
        </p:nvSpPr>
        <p:spPr>
          <a:xfrm>
            <a:off x="-2704" y="2906468"/>
            <a:ext cx="9157818" cy="851592"/>
          </a:xfrm>
          <a:prstGeom prst="rect">
            <a:avLst/>
          </a:prstGeom>
          <a:solidFill>
            <a:schemeClr val="bg1">
              <a:lumMod val="75000"/>
              <a:alpha val="6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pl-PL" altLang="pl-PL" sz="2800" b="1" dirty="0">
                <a:solidFill>
                  <a:srgbClr val="000000"/>
                </a:solidFill>
              </a:rPr>
              <a:t>Wsparcie inwestycji ograniczających zanieczyszczenie powietrza  ze środków POIiŚ oraz NFOŚiGW</a:t>
            </a:r>
            <a:endParaRPr lang="pl-PL" altLang="pl-PL" sz="2800" b="1" i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91" y="5958966"/>
            <a:ext cx="8019529" cy="862990"/>
          </a:xfrm>
          <a:prstGeom prst="rect">
            <a:avLst/>
          </a:prstGeom>
        </p:spPr>
      </p:pic>
      <p:pic>
        <p:nvPicPr>
          <p:cNvPr id="14" name="Obraz 13" descr="H:\Grupy\JRP\Logo Partnerów\logotyp_NFOSiGW_PDE-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5" t="27121" r="70517" b="30656"/>
          <a:stretch/>
        </p:blipFill>
        <p:spPr bwMode="auto">
          <a:xfrm>
            <a:off x="991" y="3914958"/>
            <a:ext cx="1082334" cy="1090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0437912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3200" dirty="0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Możliwości finansowania w ramach I osi </a:t>
            </a:r>
            <a:r>
              <a:rPr lang="pl-PL" sz="3200" dirty="0" err="1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POIiŚ</a:t>
            </a:r>
            <a:endParaRPr lang="pl-PL" sz="3200" dirty="0">
              <a:solidFill>
                <a:srgbClr val="5F790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0" y="404664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552438"/>
              </p:ext>
            </p:extLst>
          </p:nvPr>
        </p:nvGraphicFramePr>
        <p:xfrm>
          <a:off x="539552" y="2564904"/>
          <a:ext cx="8136904" cy="2160240"/>
        </p:xfrm>
        <a:graphic>
          <a:graphicData uri="http://schemas.openxmlformats.org/drawingml/2006/table">
            <a:tbl>
              <a:tblPr firstRow="1" bandRow="1"/>
              <a:tblGrid>
                <a:gridCol w="8136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602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/>
                        <a:t>Poddziałanie 1.2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i="0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/>
                        <a:t>Promowanie efektywności energetycznej</a:t>
                      </a:r>
                      <a:r>
                        <a:rPr lang="pl-PL" sz="1800" b="1" i="0" baseline="0" dirty="0"/>
                        <a:t> i korzystania z odnawialnych źródeł energii w przedsiębiorstwach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rgbClr val="FF0000"/>
                          </a:solidFill>
                        </a:rPr>
                        <a:t>Nie przewiduje się naborów w 2019 roku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021521"/>
      </p:ext>
    </p:extLst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3600" dirty="0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Poddziałanie 1.2.</a:t>
            </a: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0" y="404664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574978"/>
              </p:ext>
            </p:extLst>
          </p:nvPr>
        </p:nvGraphicFramePr>
        <p:xfrm>
          <a:off x="251520" y="1916832"/>
          <a:ext cx="8640960" cy="3569826"/>
        </p:xfrm>
        <a:graphic>
          <a:graphicData uri="http://schemas.openxmlformats.org/drawingml/2006/table">
            <a:tbl>
              <a:tblPr firstRow="1" bandRow="1"/>
              <a:tblGrid>
                <a:gridCol w="2490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86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Alokacja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387,9 mln PLN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Beneficjent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Przedsiębiorcy (duże przedsiębiorstwa)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1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Rodzaje przedsięwzięć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dirty="0"/>
                        <a:t>     Przedsięwzięcia wynikające z przeprowadzonego </a:t>
                      </a:r>
                      <a:r>
                        <a:rPr lang="pl-PL" sz="1600" b="1" i="0" dirty="0">
                          <a:solidFill>
                            <a:srgbClr val="FF0000"/>
                          </a:solidFill>
                        </a:rPr>
                        <a:t>audytu </a:t>
                      </a:r>
                      <a:r>
                        <a:rPr lang="pl-PL" sz="1600" b="1" i="0" dirty="0"/>
                        <a:t>energetycznego przedsiębiorstwa;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l-PL" sz="1600" b="1" i="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baseline="0" dirty="0"/>
                        <a:t>     Przedsięwzięcia </a:t>
                      </a:r>
                      <a:r>
                        <a:rPr lang="pl-PL" sz="1600" b="1" i="0" baseline="0" dirty="0">
                          <a:solidFill>
                            <a:srgbClr val="FF0000"/>
                          </a:solidFill>
                        </a:rPr>
                        <a:t>zgodne z listą obwieszczenia Ministra Energii z dnia 23.11.2016 r</a:t>
                      </a:r>
                      <a:r>
                        <a:rPr lang="pl-PL" sz="1600" b="1" i="0" baseline="0" dirty="0"/>
                        <a:t> w sprawie szczegółowego wykazu przedsięwzięć służących poprawie efektywności energetycznej, mające na celu poprawę efektywności energetycznej;</a:t>
                      </a:r>
                      <a:endParaRPr lang="pl-PL" sz="1600" b="1" i="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49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Forma finansowania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600" b="1" i="0" dirty="0"/>
                        <a:t>Finansowanie:</a:t>
                      </a:r>
                      <a:r>
                        <a:rPr lang="pl-PL" sz="1600" b="1" i="0" baseline="0" dirty="0"/>
                        <a:t> pomoc zwrotna</a:t>
                      </a:r>
                      <a:r>
                        <a:rPr lang="pl-PL" sz="1600" b="1" i="0" baseline="0" dirty="0">
                          <a:solidFill>
                            <a:srgbClr val="FF0000"/>
                          </a:solidFill>
                        </a:rPr>
                        <a:t> z premią inwestycyjną (5-15%)</a:t>
                      </a:r>
                      <a:endParaRPr lang="pl-PL" sz="1600" b="1" i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021521"/>
      </p:ext>
    </p:extLst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3364420" y="404664"/>
            <a:ext cx="5364088" cy="859060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/>
            <a:r>
              <a:rPr lang="pl-PL" sz="3600" dirty="0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Poddziałanie 1.2.</a:t>
            </a: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0" y="404664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320750"/>
              </p:ext>
            </p:extLst>
          </p:nvPr>
        </p:nvGraphicFramePr>
        <p:xfrm>
          <a:off x="539552" y="1415448"/>
          <a:ext cx="8099624" cy="4415098"/>
        </p:xfrm>
        <a:graphic>
          <a:graphicData uri="http://schemas.openxmlformats.org/drawingml/2006/table">
            <a:tbl>
              <a:tblPr firstRow="1" bandRow="1"/>
              <a:tblGrid>
                <a:gridCol w="2334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4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12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kern="1200" dirty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kern="1200" baseline="0" dirty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62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Intensywność dofinansowania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Maksymalny udział dofinansowania w wydatkach kwalifikowalnych na poziomie projektu jest ustalany </a:t>
                      </a:r>
                      <a:r>
                        <a:rPr lang="pl-PL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zgodnie z przepisami pomocy publicznej, nie więcej niż 75%,</a:t>
                      </a:r>
                      <a:r>
                        <a:rPr lang="pl-PL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l-PL" sz="18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Metodyka </a:t>
                      </a:r>
                      <a:r>
                        <a:rPr lang="pl-PL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wyliczenia maksymalnej wysokości dofinansowania ze środków UE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kern="1200" baseline="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84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Warunki dofinansowania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800" b="0" i="0" dirty="0"/>
                        <a:t> Oprocentowanie:</a:t>
                      </a:r>
                      <a:r>
                        <a:rPr lang="pl-PL" sz="1800" b="0" i="0" dirty="0">
                          <a:solidFill>
                            <a:srgbClr val="FF0000"/>
                          </a:solidFill>
                        </a:rPr>
                        <a:t> 0%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800" b="0" i="0" dirty="0"/>
                        <a:t> Luka liczona na końcu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800" b="0" i="0" dirty="0"/>
                        <a:t> Brak luki– bez umorzenia( premii) – spłata kapitału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2528642"/>
      </p:ext>
    </p:extLst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3600" dirty="0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Poddziałanie 1.2. - konkursy</a:t>
            </a: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0" y="404664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708520"/>
              </p:ext>
            </p:extLst>
          </p:nvPr>
        </p:nvGraphicFramePr>
        <p:xfrm>
          <a:off x="323528" y="2492896"/>
          <a:ext cx="8640960" cy="3107204"/>
        </p:xfrm>
        <a:graphic>
          <a:graphicData uri="http://schemas.openxmlformats.org/drawingml/2006/table">
            <a:tbl>
              <a:tblPr firstRow="1" bandRow="1"/>
              <a:tblGrid>
                <a:gridCol w="6264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4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         I Konkurs   -   nabór zakończony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Zawarto umowy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4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         II Konkurs   -   nabór zakończony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Zawarto umowy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2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         III Konkurs   -   nabór zakończony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Trwa ocena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498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          IV  Konkurs   -   zakończony 31.10.2018r                                                                    Trwa ocena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l-PL" sz="1600" b="1" i="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498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>
                          <a:solidFill>
                            <a:srgbClr val="FF0000"/>
                          </a:solidFill>
                        </a:rPr>
                        <a:t>         Nie przewiduje się naborów w 2019 roku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575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021521"/>
      </p:ext>
    </p:extLst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3200" dirty="0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Możliwości finansowania w ramach I osi </a:t>
            </a:r>
            <a:r>
              <a:rPr lang="pl-PL" sz="3200" dirty="0" err="1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POIiŚ</a:t>
            </a:r>
            <a:endParaRPr lang="pl-PL" sz="3200" dirty="0">
              <a:solidFill>
                <a:srgbClr val="5F790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0" y="404664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194894"/>
              </p:ext>
            </p:extLst>
          </p:nvPr>
        </p:nvGraphicFramePr>
        <p:xfrm>
          <a:off x="539552" y="2852936"/>
          <a:ext cx="8136904" cy="1798320"/>
        </p:xfrm>
        <a:graphic>
          <a:graphicData uri="http://schemas.openxmlformats.org/drawingml/2006/table">
            <a:tbl>
              <a:tblPr firstRow="1" bandRow="1"/>
              <a:tblGrid>
                <a:gridCol w="8136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281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/>
                        <a:t>Działanie 1.3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i="0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/>
                        <a:t>Wspieranie efektywności energetycznej w budynkach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rgbClr val="FF0000"/>
                          </a:solidFill>
                        </a:rPr>
                        <a:t>Nie przewiduje się naborów w 2019 roku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021521"/>
      </p:ext>
    </p:extLst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3600" dirty="0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Poddziałanie 1.3.1 / 1.3.2</a:t>
            </a: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0" y="404664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444612"/>
              </p:ext>
            </p:extLst>
          </p:nvPr>
        </p:nvGraphicFramePr>
        <p:xfrm>
          <a:off x="251520" y="1988840"/>
          <a:ext cx="8496944" cy="3960440"/>
        </p:xfrm>
        <a:graphic>
          <a:graphicData uri="http://schemas.openxmlformats.org/drawingml/2006/table">
            <a:tbl>
              <a:tblPr firstRow="1" bandRow="1"/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Rodzaje przedsięwzięć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dirty="0"/>
                        <a:t> Głęboka, kompleksowa modernizacja energetyczna budynków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600" b="1" i="0" baseline="0" dirty="0"/>
                        <a:t>      </a:t>
                      </a:r>
                      <a:r>
                        <a:rPr lang="pl-PL" sz="1600" b="1" i="0" dirty="0"/>
                        <a:t>użyteczności publicznej, zmierzająca do zwiększenia efektywności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600" b="1" i="0" dirty="0"/>
                        <a:t>      energetycznej budynków,</a:t>
                      </a:r>
                      <a:r>
                        <a:rPr lang="pl-PL" sz="1600" b="1" i="0" baseline="0" dirty="0"/>
                        <a:t> w tym prace związane  z:</a:t>
                      </a:r>
                    </a:p>
                    <a:p>
                      <a:pPr marL="4572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pl-PL" sz="1600" b="1" i="0" baseline="0" dirty="0"/>
                        <a:t>    </a:t>
                      </a:r>
                      <a:r>
                        <a:rPr lang="pl-PL" sz="1600" b="0" i="0" baseline="0" dirty="0"/>
                        <a:t>wymianą okien i drzwi zewnętrznych;</a:t>
                      </a:r>
                    </a:p>
                    <a:p>
                      <a:pPr marL="4572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pl-PL" sz="1600" b="0" i="0" baseline="0" dirty="0"/>
                        <a:t>     modernizacją wewnętrznej instalacji ogrzewania i       </a:t>
                      </a:r>
                    </a:p>
                    <a:p>
                      <a:pPr marL="4572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600" b="0" i="0" baseline="0" dirty="0"/>
                        <a:t>       przygotowania wody użytkowej;</a:t>
                      </a:r>
                    </a:p>
                    <a:p>
                      <a:pPr marL="4572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pl-PL" sz="1600" b="0" i="0" baseline="0" dirty="0"/>
                        <a:t>     wymianą oświetlenie na energooszczędne;</a:t>
                      </a:r>
                    </a:p>
                    <a:p>
                      <a:pPr marL="4572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pl-PL" sz="1600" b="0" i="0" baseline="0" dirty="0"/>
                        <a:t>     przebudową instalacji grzewczych;</a:t>
                      </a:r>
                    </a:p>
                    <a:p>
                      <a:pPr marL="4572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pl-PL" sz="1600" b="0" i="0" baseline="0" dirty="0"/>
                        <a:t>     budową/ przebudową systemów wentylacji mechanicznej;</a:t>
                      </a:r>
                    </a:p>
                    <a:p>
                      <a:pPr marL="4572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pl-PL" sz="1600" b="0" i="0" baseline="0" dirty="0"/>
                        <a:t>     przebudową systemów chłodzących i budową/ przebudową </a:t>
                      </a:r>
                    </a:p>
                    <a:p>
                      <a:pPr marL="4572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600" b="0" i="0" baseline="0" dirty="0"/>
                        <a:t>       klimatyzacji;</a:t>
                      </a:r>
                    </a:p>
                    <a:p>
                      <a:pPr marL="4572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pl-PL" sz="1600" b="0" i="0" baseline="0" dirty="0"/>
                        <a:t>     instalacją odnawialnych źródeł energii;</a:t>
                      </a:r>
                    </a:p>
                    <a:p>
                      <a:pPr marL="4572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pl-PL" sz="1600" b="0" i="0" baseline="0" dirty="0"/>
                        <a:t>     wprowadzaniem systemów zarządzania energią                                 </a:t>
                      </a:r>
                      <a:endParaRPr lang="pl-PL" sz="1600" b="0" i="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Prostokąt 1"/>
          <p:cNvSpPr/>
          <p:nvPr/>
        </p:nvSpPr>
        <p:spPr>
          <a:xfrm>
            <a:off x="467544" y="4653136"/>
            <a:ext cx="1800200" cy="830997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lvl="0"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>
                <a:solidFill>
                  <a:srgbClr val="FF0000"/>
                </a:solidFill>
              </a:rPr>
              <a:t>Zakres powiązany            z PGN</a:t>
            </a:r>
          </a:p>
        </p:txBody>
      </p:sp>
    </p:spTree>
    <p:extLst>
      <p:ext uri="{BB962C8B-B14F-4D97-AF65-F5344CB8AC3E}">
        <p14:creationId xmlns:p14="http://schemas.microsoft.com/office/powerpoint/2010/main" val="2666021521"/>
      </p:ext>
    </p:extLst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3600" dirty="0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Poddziałanie 1.3.1</a:t>
            </a: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0" y="404664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91828"/>
              </p:ext>
            </p:extLst>
          </p:nvPr>
        </p:nvGraphicFramePr>
        <p:xfrm>
          <a:off x="322635" y="1754792"/>
          <a:ext cx="8568952" cy="3271252"/>
        </p:xfrm>
        <a:graphic>
          <a:graphicData uri="http://schemas.openxmlformats.org/drawingml/2006/table">
            <a:tbl>
              <a:tblPr firstRow="1" bandRow="1"/>
              <a:tblGrid>
                <a:gridCol w="2469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8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323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Alokacja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1 494,5 mln PLN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6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Beneficjenci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800" b="1" i="0" dirty="0"/>
                        <a:t>    Państwowe Jednostki Budżetowe;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l-PL" sz="1800" b="1" i="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800" b="1" i="0" dirty="0"/>
                        <a:t>    Administracja rządowa</a:t>
                      </a:r>
                      <a:r>
                        <a:rPr lang="pl-PL" sz="1800" b="1" i="0" baseline="0" dirty="0"/>
                        <a:t> oraz nadzorowane lub podległe jej organy i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800" b="1" i="0" baseline="0" dirty="0"/>
                        <a:t>        jednostki organizacyjne;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l-PL" sz="1800" b="1" i="0" baseline="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800" b="1" i="0" baseline="0" dirty="0"/>
                        <a:t>    Szkoły Wyższe;</a:t>
                      </a:r>
                      <a:endParaRPr lang="pl-PL" sz="1800" b="1" i="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185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Forma finansowania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800" b="1" i="0" baseline="0" dirty="0">
                          <a:solidFill>
                            <a:schemeClr val="tx1"/>
                          </a:solidFill>
                        </a:rPr>
                        <a:t>Pomoc dotacyjna</a:t>
                      </a:r>
                      <a:endParaRPr lang="pl-PL" sz="18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021521"/>
      </p:ext>
    </p:extLst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3600" dirty="0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Poddziałanie 1.3.1 - konkursy</a:t>
            </a: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0" y="404664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656168"/>
              </p:ext>
            </p:extLst>
          </p:nvPr>
        </p:nvGraphicFramePr>
        <p:xfrm>
          <a:off x="323528" y="2492896"/>
          <a:ext cx="8640960" cy="1852494"/>
        </p:xfrm>
        <a:graphic>
          <a:graphicData uri="http://schemas.openxmlformats.org/drawingml/2006/table">
            <a:tbl>
              <a:tblPr firstRow="1" bandRow="1"/>
              <a:tblGrid>
                <a:gridCol w="6264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4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         I Konkurs   -   nabór zakończony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Zawarto umowy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4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         II Konkurs   -   nabór zakończony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Trwa ocena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4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        Nabór pozakonkursowy - zakończony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Umowa zawarta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021521"/>
      </p:ext>
    </p:extLst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3600" dirty="0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Poddziałanie 1.3.2</a:t>
            </a: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0" y="404664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295886"/>
              </p:ext>
            </p:extLst>
          </p:nvPr>
        </p:nvGraphicFramePr>
        <p:xfrm>
          <a:off x="251520" y="2348880"/>
          <a:ext cx="8640960" cy="2594838"/>
        </p:xfrm>
        <a:graphic>
          <a:graphicData uri="http://schemas.openxmlformats.org/drawingml/2006/table">
            <a:tbl>
              <a:tblPr firstRow="1" bandRow="1"/>
              <a:tblGrid>
                <a:gridCol w="2490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86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Alokacja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354,1 mln PLN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13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Beneficjenci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dirty="0"/>
                        <a:t>   Spółdzielnie Mieszkaniowe, wspólnoty</a:t>
                      </a:r>
                      <a:r>
                        <a:rPr lang="pl-PL" sz="1600" b="1" i="0" baseline="0" dirty="0"/>
                        <a:t> mieszkaniowe ze wskazanych obszarów (wskazanych w kontraktach terytorialnych) Strategiach ZIT miast wojewódzkich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endParaRPr lang="pl-PL" sz="1600" b="1" i="0" baseline="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baseline="0" dirty="0"/>
                        <a:t> miast subregionalnych oraz miast średnich,  w tym tracących funkcje społeczno-gospodarcze</a:t>
                      </a:r>
                      <a:endParaRPr lang="pl-PL" sz="1600" b="1" i="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49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Forma finansowania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600" b="1" i="0" baseline="0" dirty="0"/>
                        <a:t>Pomoc zwrotna</a:t>
                      </a:r>
                      <a:endParaRPr lang="pl-PL" sz="1600" b="1" i="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021521"/>
      </p:ext>
    </p:extLst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3600" dirty="0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Poddziałanie 1.3.2 - konkursy</a:t>
            </a: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0" y="404664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634661"/>
              </p:ext>
            </p:extLst>
          </p:nvPr>
        </p:nvGraphicFramePr>
        <p:xfrm>
          <a:off x="323528" y="2492896"/>
          <a:ext cx="8640960" cy="1852494"/>
        </p:xfrm>
        <a:graphic>
          <a:graphicData uri="http://schemas.openxmlformats.org/drawingml/2006/table">
            <a:tbl>
              <a:tblPr firstRow="1" bandRow="1"/>
              <a:tblGrid>
                <a:gridCol w="6264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4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         I Konkurs   -   nabór zakończony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Zawarto umowy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4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         II Konkurs   -   nabór zakończony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Zawarto większość umów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4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         III Konkurs   -   nabór zakończony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Trwa ocena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021521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0" y="929590"/>
            <a:ext cx="9144000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3600" dirty="0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Plan prezentacji</a:t>
            </a: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452227" y="2103830"/>
            <a:ext cx="7925221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endParaRPr lang="pl-PL" sz="2400" dirty="0"/>
          </a:p>
          <a:p>
            <a:pPr marL="342900" lvl="4" indent="-342900" algn="just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pl-PL" sz="2800" b="1" dirty="0">
                <a:latin typeface="+mn-lt"/>
              </a:rPr>
              <a:t>Informacja ogólna na temat źródeł finansowania</a:t>
            </a:r>
          </a:p>
          <a:p>
            <a:pPr marL="342900" lvl="4" indent="-342900" algn="just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pl-PL" sz="2800" b="1" dirty="0">
                <a:latin typeface="+mn-lt"/>
              </a:rPr>
              <a:t>Środki UE-POIiŚ 2014-20120 z I osi priorytetowej</a:t>
            </a:r>
          </a:p>
          <a:p>
            <a:pPr marL="342900" lvl="4" indent="-342900" algn="just" fontAlgn="auto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pl-PL" sz="2800" b="1" dirty="0">
                <a:latin typeface="+mn-lt"/>
              </a:rPr>
              <a:t>Środki własne NFOŚiGW na dofinansowanie inwestycji w zakresie efektywności </a:t>
            </a:r>
            <a:r>
              <a:rPr lang="pl-PL" sz="2400" b="1" dirty="0">
                <a:latin typeface="+mn-lt"/>
              </a:rPr>
              <a:t>energetycznej (EE) i OZE</a:t>
            </a: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0" y="332656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3200" dirty="0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Możliwości finansowania w ramach I osi </a:t>
            </a:r>
            <a:r>
              <a:rPr lang="pl-PL" sz="3200" dirty="0" err="1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POIiŚ</a:t>
            </a:r>
            <a:endParaRPr lang="pl-PL" sz="3200" dirty="0">
              <a:solidFill>
                <a:srgbClr val="5F790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0" y="404664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826985"/>
              </p:ext>
            </p:extLst>
          </p:nvPr>
        </p:nvGraphicFramePr>
        <p:xfrm>
          <a:off x="539552" y="2852936"/>
          <a:ext cx="8136904" cy="1798320"/>
        </p:xfrm>
        <a:graphic>
          <a:graphicData uri="http://schemas.openxmlformats.org/drawingml/2006/table">
            <a:tbl>
              <a:tblPr firstRow="1" bandRow="1"/>
              <a:tblGrid>
                <a:gridCol w="8136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281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/>
                        <a:t>Działanie 1.5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i="0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/>
                        <a:t>Efektywna dystrybucja ciepła i chłodu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rgbClr val="FF0000"/>
                          </a:solidFill>
                        </a:rPr>
                        <a:t>Planowany nabór w kwietniu 2019 roku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rgbClr val="FF0000"/>
                          </a:solidFill>
                        </a:rPr>
                        <a:t>Alokacja 100 mln zł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5482376"/>
            <a:ext cx="2364791" cy="47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21521"/>
      </p:ext>
    </p:extLst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3600" dirty="0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Działanie 1.5</a:t>
            </a: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0" y="404664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509480"/>
              </p:ext>
            </p:extLst>
          </p:nvPr>
        </p:nvGraphicFramePr>
        <p:xfrm>
          <a:off x="251520" y="1700808"/>
          <a:ext cx="8640960" cy="4392488"/>
        </p:xfrm>
        <a:graphic>
          <a:graphicData uri="http://schemas.openxmlformats.org/drawingml/2006/table">
            <a:tbl>
              <a:tblPr firstRow="1" bandRow="1"/>
              <a:tblGrid>
                <a:gridCol w="2490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5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86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Alokacja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23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1 33 7,8 mln PLN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2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Beneficjent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Przedsiębiorcy , JST, Spółdzielnie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46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Rodzaje przedsięwzięć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0" i="0" dirty="0"/>
                        <a:t>      Przebudowa </a:t>
                      </a:r>
                      <a:r>
                        <a:rPr lang="pl-PL" sz="1600" b="1" i="0" dirty="0">
                          <a:solidFill>
                            <a:srgbClr val="FF0000"/>
                          </a:solidFill>
                        </a:rPr>
                        <a:t>istniejących</a:t>
                      </a:r>
                      <a:r>
                        <a:rPr lang="pl-PL" sz="1600" b="1" i="0" dirty="0"/>
                        <a:t> systemów ciepłowniczych </a:t>
                      </a:r>
                      <a:r>
                        <a:rPr lang="pl-PL" sz="1600" b="0" i="0" dirty="0"/>
                        <a:t>i sieci chłodu  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600" b="0" i="0" dirty="0"/>
                        <a:t>          celem zmniejszenia strat na przesyle i dystrybucji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0" i="0" baseline="0" dirty="0"/>
                        <a:t>      </a:t>
                      </a:r>
                      <a:r>
                        <a:rPr lang="pl-PL" sz="1600" b="1" i="0" baseline="0" dirty="0"/>
                        <a:t>Budowa przyłączy do istniejących budynków </a:t>
                      </a:r>
                      <a:r>
                        <a:rPr lang="pl-PL" sz="1600" b="0" i="0" baseline="0" dirty="0"/>
                        <a:t>i instalacje węzłów      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600" b="0" i="0" baseline="0" dirty="0"/>
                        <a:t>          indywidualnych, skutkująca likwidacja węzłów grupowych;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0" i="0" baseline="0" dirty="0"/>
                        <a:t>      budowa</a:t>
                      </a:r>
                      <a:r>
                        <a:rPr lang="pl-PL" sz="1600" b="0" i="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l-PL" sz="1600" b="1" i="0" baseline="0" dirty="0">
                          <a:solidFill>
                            <a:srgbClr val="FF0000"/>
                          </a:solidFill>
                        </a:rPr>
                        <a:t>nowych </a:t>
                      </a:r>
                      <a:r>
                        <a:rPr lang="pl-PL" sz="1600" b="1" i="0" baseline="0" dirty="0"/>
                        <a:t>odcinków sieci cieplnej </a:t>
                      </a:r>
                      <a:r>
                        <a:rPr lang="pl-PL" sz="1600" b="0" i="0" baseline="0" dirty="0"/>
                        <a:t>wraz z przyłączami i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600" b="0" i="0" baseline="0" dirty="0"/>
                        <a:t>          węzłami ciepłowniczymi w celu likwidacji istniejących lokalnych     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600" b="0" i="0" baseline="0" dirty="0"/>
                        <a:t>          źródeł ciepła opalanych paliwem stałym;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0" i="0" baseline="0" dirty="0"/>
                        <a:t>     </a:t>
                      </a:r>
                      <a:r>
                        <a:rPr lang="pl-PL" sz="1600" b="1" i="0" baseline="0" dirty="0"/>
                        <a:t>podłączanie budynków do sieci ciepłowniczej </a:t>
                      </a:r>
                      <a:r>
                        <a:rPr lang="pl-PL" sz="1600" b="0" i="0" baseline="0" dirty="0"/>
                        <a:t>mające na celu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600" b="1" i="0" baseline="0" dirty="0">
                          <a:solidFill>
                            <a:srgbClr val="FF0000"/>
                          </a:solidFill>
                        </a:rPr>
                        <a:t>         likwidację indywidualnych i zbiorowych </a:t>
                      </a:r>
                      <a:r>
                        <a:rPr lang="pl-PL" sz="1600" b="0" i="0" baseline="0" dirty="0"/>
                        <a:t>źródeł niskiej emisji;                                       </a:t>
                      </a:r>
                      <a:endParaRPr lang="pl-PL" sz="1600" b="0" i="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49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Forma finansowania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600" b="1" i="0" dirty="0">
                          <a:solidFill>
                            <a:srgbClr val="FF0000"/>
                          </a:solidFill>
                        </a:rPr>
                        <a:t>Pomoc bezzwrotna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l-PL" sz="1600" b="1" i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021521"/>
      </p:ext>
    </p:extLst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3600" dirty="0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Działanie 1.5</a:t>
            </a: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0" y="404664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694749"/>
              </p:ext>
            </p:extLst>
          </p:nvPr>
        </p:nvGraphicFramePr>
        <p:xfrm>
          <a:off x="472457" y="1773124"/>
          <a:ext cx="8387656" cy="3312368"/>
        </p:xfrm>
        <a:graphic>
          <a:graphicData uri="http://schemas.openxmlformats.org/drawingml/2006/table">
            <a:tbl>
              <a:tblPr firstRow="1" bandRow="1"/>
              <a:tblGrid>
                <a:gridCol w="1397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9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123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Ważne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800" b="0" i="0" dirty="0"/>
                        <a:t>Poprawa efektywności dystrybucji ciepła i/lub chłodu głównie </a:t>
                      </a:r>
                      <a:r>
                        <a:rPr lang="pl-PL" sz="1800" b="1" i="0" dirty="0"/>
                        <a:t>na cele komunalno-bytowe dla obszarów (głównie miejskich) </a:t>
                      </a:r>
                      <a:r>
                        <a:rPr lang="pl-PL" sz="1800" b="0" i="0" dirty="0"/>
                        <a:t>posiadających przygotowane i </a:t>
                      </a:r>
                      <a:r>
                        <a:rPr lang="pl-PL" sz="1800" b="1" i="0" dirty="0"/>
                        <a:t>pozytywnie zweryfikowane przez NFOŚiGW plany gospodarki niskoemisyjnej</a:t>
                      </a:r>
                      <a:r>
                        <a:rPr lang="pl-PL" sz="1800" b="0" i="0" dirty="0"/>
                        <a:t>, w których uwzględniono potrzeby dotyczące ograniczenia emisji zanieczyszczeń, w tym głównie CO2 i PM10.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l-PL" sz="1800" b="0" i="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rgbClr val="FF0000"/>
                          </a:solidFill>
                        </a:rPr>
                        <a:t>Istniejący system ciepłowniczy l</a:t>
                      </a:r>
                      <a:r>
                        <a:rPr lang="pl-PL" sz="1800" b="0" i="0" dirty="0"/>
                        <a:t>ub chłodniczy </a:t>
                      </a:r>
                      <a:r>
                        <a:rPr lang="pl-PL" sz="1800" b="0" i="0" dirty="0">
                          <a:solidFill>
                            <a:schemeClr val="tx1"/>
                          </a:solidFill>
                        </a:rPr>
                        <a:t>na zakończenie projektu musi </a:t>
                      </a:r>
                      <a:r>
                        <a:rPr lang="pl-PL" sz="1800" b="1" i="0" dirty="0">
                          <a:solidFill>
                            <a:srgbClr val="FF0000"/>
                          </a:solidFill>
                        </a:rPr>
                        <a:t>spełniać wymóg efektywnego systemu ciepłowniczego</a:t>
                      </a:r>
                      <a:r>
                        <a:rPr lang="pl-PL" sz="1800" b="0" i="0" dirty="0"/>
                        <a:t> lub chłodniczego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041027"/>
      </p:ext>
    </p:extLst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5"/>
          <p:cNvGrpSpPr/>
          <p:nvPr/>
        </p:nvGrpSpPr>
        <p:grpSpPr>
          <a:xfrm>
            <a:off x="6919633" y="4560012"/>
            <a:ext cx="1884045" cy="1480185"/>
            <a:chOff x="0" y="0"/>
            <a:chExt cx="1884045" cy="1480185"/>
          </a:xfrm>
        </p:grpSpPr>
        <p:pic>
          <p:nvPicPr>
            <p:cNvPr id="20" name="Obraz 19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64" t="37820" r="43121" b="41513"/>
            <a:stretch/>
          </p:blipFill>
          <p:spPr bwMode="auto">
            <a:xfrm>
              <a:off x="0" y="647700"/>
              <a:ext cx="1000125" cy="8286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Obraz 20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18" t="27073" r="13525" b="42339"/>
            <a:stretch/>
          </p:blipFill>
          <p:spPr bwMode="auto">
            <a:xfrm>
              <a:off x="581025" y="0"/>
              <a:ext cx="819150" cy="112204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Obraz 21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93" t="39025" r="16005" b="33659"/>
            <a:stretch/>
          </p:blipFill>
          <p:spPr bwMode="auto">
            <a:xfrm>
              <a:off x="1095375" y="790575"/>
              <a:ext cx="788670" cy="6896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" name="Strzałka w cztery strony 2"/>
          <p:cNvSpPr/>
          <p:nvPr/>
        </p:nvSpPr>
        <p:spPr>
          <a:xfrm>
            <a:off x="2361134" y="2452512"/>
            <a:ext cx="4392488" cy="2786900"/>
          </a:xfrm>
          <a:prstGeom prst="quad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zaokrąglony 12"/>
          <p:cNvSpPr/>
          <p:nvPr/>
        </p:nvSpPr>
        <p:spPr>
          <a:xfrm>
            <a:off x="3203849" y="3309056"/>
            <a:ext cx="2592288" cy="12094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b="1" dirty="0">
                <a:solidFill>
                  <a:schemeClr val="accent3">
                    <a:lumMod val="50000"/>
                  </a:schemeClr>
                </a:solidFill>
              </a:rPr>
              <a:t>Efektywny system ciepłowniczy </a:t>
            </a:r>
            <a:br>
              <a:rPr lang="pl-PL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pl-PL" b="1" dirty="0">
                <a:solidFill>
                  <a:schemeClr val="accent3">
                    <a:lumMod val="50000"/>
                  </a:schemeClr>
                </a:solidFill>
              </a:rPr>
              <a:t>i chłodniczy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2866244" y="1535877"/>
            <a:ext cx="3312368" cy="85594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w </a:t>
            </a:r>
            <a:r>
              <a:rPr lang="pl-PL" b="1" dirty="0">
                <a:solidFill>
                  <a:schemeClr val="tx1"/>
                </a:solidFill>
              </a:rPr>
              <a:t>co najmniej 50 % </a:t>
            </a:r>
            <a:r>
              <a:rPr lang="pl-PL" dirty="0">
                <a:solidFill>
                  <a:schemeClr val="tx1"/>
                </a:solidFill>
              </a:rPr>
              <a:t>energia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ze źródeł odnawialnych</a:t>
            </a:r>
          </a:p>
        </p:txBody>
      </p:sp>
      <p:sp>
        <p:nvSpPr>
          <p:cNvPr id="17" name="Prostokąt zaokrąglony 16"/>
          <p:cNvSpPr/>
          <p:nvPr/>
        </p:nvSpPr>
        <p:spPr>
          <a:xfrm>
            <a:off x="2901194" y="5300105"/>
            <a:ext cx="3312368" cy="85594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w </a:t>
            </a:r>
            <a:r>
              <a:rPr lang="pl-PL" b="1" dirty="0">
                <a:solidFill>
                  <a:schemeClr val="tx1"/>
                </a:solidFill>
              </a:rPr>
              <a:t>co najmniej 50 % </a:t>
            </a:r>
            <a:br>
              <a:rPr lang="pl-PL" b="1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ciepło odpadowe</a:t>
            </a:r>
          </a:p>
        </p:txBody>
      </p:sp>
      <p:sp>
        <p:nvSpPr>
          <p:cNvPr id="18" name="Prostokąt zaokrąglony 17"/>
          <p:cNvSpPr/>
          <p:nvPr/>
        </p:nvSpPr>
        <p:spPr>
          <a:xfrm>
            <a:off x="323528" y="3093734"/>
            <a:ext cx="1965196" cy="163075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w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b="1" dirty="0">
                <a:solidFill>
                  <a:schemeClr val="tx1"/>
                </a:solidFill>
              </a:rPr>
              <a:t>co najmniej 75 % </a:t>
            </a:r>
            <a:br>
              <a:rPr lang="pl-PL" b="1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ciepło pochodzące 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z kogeneracji</a:t>
            </a:r>
          </a:p>
        </p:txBody>
      </p:sp>
      <p:sp>
        <p:nvSpPr>
          <p:cNvPr id="19" name="Prostokąt zaokrąglony 18"/>
          <p:cNvSpPr/>
          <p:nvPr/>
        </p:nvSpPr>
        <p:spPr>
          <a:xfrm>
            <a:off x="6919633" y="3093734"/>
            <a:ext cx="1965196" cy="163075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w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b="1" dirty="0">
                <a:solidFill>
                  <a:schemeClr val="tx1"/>
                </a:solidFill>
              </a:rPr>
              <a:t>co najmniej 50 % </a:t>
            </a:r>
            <a:br>
              <a:rPr lang="pl-PL" b="1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wykorzystuje się połączenie takiej energii i ciepła</a:t>
            </a:r>
          </a:p>
        </p:txBody>
      </p:sp>
      <p:sp>
        <p:nvSpPr>
          <p:cNvPr id="10" name="Prostokąt 9"/>
          <p:cNvSpPr/>
          <p:nvPr/>
        </p:nvSpPr>
        <p:spPr>
          <a:xfrm>
            <a:off x="284246" y="362666"/>
            <a:ext cx="8859754" cy="834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400" b="1" dirty="0" err="1">
                <a:solidFill>
                  <a:prstClr val="black"/>
                </a:solidFill>
              </a:rPr>
              <a:t>POIiŚ</a:t>
            </a:r>
            <a:r>
              <a:rPr lang="pl-PL" sz="2400" b="1" dirty="0">
                <a:solidFill>
                  <a:prstClr val="black"/>
                </a:solidFill>
              </a:rPr>
              <a:t> 2014-2020 Poddziałanie 1.5 </a:t>
            </a: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400" b="1" dirty="0">
                <a:solidFill>
                  <a:prstClr val="black"/>
                </a:solidFill>
              </a:rPr>
              <a:t>Efektywna dystrybucja ciepła i chłodu</a:t>
            </a:r>
          </a:p>
        </p:txBody>
      </p:sp>
      <p:sp>
        <p:nvSpPr>
          <p:cNvPr id="9" name="Symbol zastępczy numeru slajdu 2"/>
          <p:cNvSpPr>
            <a:spLocks noGrp="1"/>
          </p:cNvSpPr>
          <p:nvPr>
            <p:ph type="sldNum" sz="quarter" idx="4294967295"/>
          </p:nvPr>
        </p:nvSpPr>
        <p:spPr>
          <a:xfrm>
            <a:off x="8611244" y="6401221"/>
            <a:ext cx="539552" cy="268139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23</a:t>
            </a:fld>
            <a:endParaRPr lang="pl-PL" dirty="0"/>
          </a:p>
        </p:txBody>
      </p:sp>
      <p:pic>
        <p:nvPicPr>
          <p:cNvPr id="12" name="Obraz 11"/>
          <p:cNvPicPr/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610" y="2372361"/>
            <a:ext cx="2781300" cy="908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Obraz 13"/>
          <p:cNvPicPr/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18" t="27073" r="13525" b="42339"/>
          <a:stretch/>
        </p:blipFill>
        <p:spPr bwMode="auto">
          <a:xfrm>
            <a:off x="6178612" y="1248787"/>
            <a:ext cx="1028700" cy="1409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Obraz 14"/>
          <p:cNvPicPr/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4" t="37820" r="43121" b="41513"/>
          <a:stretch/>
        </p:blipFill>
        <p:spPr bwMode="auto">
          <a:xfrm>
            <a:off x="790946" y="5203547"/>
            <a:ext cx="2057400" cy="952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520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3600" dirty="0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Poddziałanie 1.5 - konkursy</a:t>
            </a: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0" y="404664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823855"/>
              </p:ext>
            </p:extLst>
          </p:nvPr>
        </p:nvGraphicFramePr>
        <p:xfrm>
          <a:off x="323528" y="2492896"/>
          <a:ext cx="8640960" cy="3087490"/>
        </p:xfrm>
        <a:graphic>
          <a:graphicData uri="http://schemas.openxmlformats.org/drawingml/2006/table">
            <a:tbl>
              <a:tblPr firstRow="1" bandRow="1"/>
              <a:tblGrid>
                <a:gridCol w="6264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4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         I Konkurs   -   nabór zakończony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Zawarto umowy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4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         II Konkurs   -   nabór zakończony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Zawarto umowy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4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         III Konkurs   -   nabór zakończony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W trakcie zawierania umów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49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         IV Konkurs   -   nabór zakończony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Trwa ocena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49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          V Konkurs   -    planowany na I kwartał 2019r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kern="1200" baseline="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021521"/>
      </p:ext>
    </p:extLst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3200" dirty="0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Możliwości finansowania w ramach I osi </a:t>
            </a:r>
            <a:r>
              <a:rPr lang="pl-PL" sz="3200" dirty="0" err="1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POIiŚ</a:t>
            </a:r>
            <a:endParaRPr lang="pl-PL" sz="3200" dirty="0">
              <a:solidFill>
                <a:srgbClr val="5F790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0" y="404664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331208"/>
              </p:ext>
            </p:extLst>
          </p:nvPr>
        </p:nvGraphicFramePr>
        <p:xfrm>
          <a:off x="503548" y="2672921"/>
          <a:ext cx="8136904" cy="2621280"/>
        </p:xfrm>
        <a:graphic>
          <a:graphicData uri="http://schemas.openxmlformats.org/drawingml/2006/table">
            <a:tbl>
              <a:tblPr firstRow="1" bandRow="1"/>
              <a:tblGrid>
                <a:gridCol w="8136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374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/>
                        <a:t>Poddziałanie 1.6.1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i="0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/>
                        <a:t>Źródła</a:t>
                      </a:r>
                      <a:r>
                        <a:rPr lang="pl-PL" sz="1800" b="1" i="0" baseline="0" dirty="0"/>
                        <a:t> wysokosprawnej kogeneracji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rgbClr val="FF0000"/>
                          </a:solidFill>
                        </a:rPr>
                        <a:t>Planowany nabór w kwietniu  2019 roku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rgbClr val="FF0000"/>
                          </a:solidFill>
                        </a:rPr>
                        <a:t>Alokacja 200 mln zł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chemeClr val="tx1"/>
                          </a:solidFill>
                        </a:rPr>
                        <a:t>kwota alokacji planowanego naboru może ulec zmianie w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chemeClr val="tx1"/>
                          </a:solidFill>
                        </a:rPr>
                        <a:t>zależności od dostępności alokacji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556" y="5473168"/>
            <a:ext cx="2364791" cy="47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21521"/>
      </p:ext>
    </p:extLst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4067944" y="322955"/>
            <a:ext cx="4932040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3600" dirty="0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Poddziałanie 1.6.1</a:t>
            </a: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0" y="404664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570088"/>
              </p:ext>
            </p:extLst>
          </p:nvPr>
        </p:nvGraphicFramePr>
        <p:xfrm>
          <a:off x="395536" y="1187360"/>
          <a:ext cx="8488285" cy="4951281"/>
        </p:xfrm>
        <a:graphic>
          <a:graphicData uri="http://schemas.openxmlformats.org/drawingml/2006/table">
            <a:tbl>
              <a:tblPr firstRow="1" bandRow="1"/>
              <a:tblGrid>
                <a:gridCol w="1352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542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Alokacja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862,8 mln PLN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0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Beneficjent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Przedsiębiorcy , JST, Spółdzielnie, podmioty świadczące usługi publiczne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43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Rodzaje przedsięwzięć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dirty="0"/>
                        <a:t>  Budowa </a:t>
                      </a:r>
                      <a:r>
                        <a:rPr lang="pl-PL" sz="1600" b="1" i="0" dirty="0">
                          <a:solidFill>
                            <a:srgbClr val="FF0000"/>
                          </a:solidFill>
                        </a:rPr>
                        <a:t>nowych lub zwiększenie mocy</a:t>
                      </a:r>
                      <a:r>
                        <a:rPr lang="pl-PL" sz="1600" b="1" i="0" dirty="0"/>
                        <a:t> źródeł</a:t>
                      </a:r>
                      <a:r>
                        <a:rPr lang="pl-PL" sz="1600" b="1" i="0" baseline="0" dirty="0"/>
                        <a:t> </a:t>
                      </a:r>
                      <a:r>
                        <a:rPr lang="pl-PL" sz="1600" b="1" i="0" dirty="0">
                          <a:solidFill>
                            <a:srgbClr val="FF0000"/>
                          </a:solidFill>
                        </a:rPr>
                        <a:t>wysokosprawnej </a:t>
                      </a:r>
                      <a:r>
                        <a:rPr lang="pl-PL" sz="1600" b="1" i="0" dirty="0"/>
                        <a:t>kogeneracji;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dirty="0"/>
                        <a:t>  Całkowita nominalna moc elektryczna </a:t>
                      </a:r>
                      <a:r>
                        <a:rPr lang="pl-PL" sz="1600" b="1" i="0" dirty="0">
                          <a:solidFill>
                            <a:srgbClr val="FF0000"/>
                          </a:solidFill>
                        </a:rPr>
                        <a:t>–</a:t>
                      </a:r>
                      <a:r>
                        <a:rPr lang="pl-PL" sz="1600" b="1" i="0" dirty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pl-PL" sz="1600" b="1" i="0" dirty="0" err="1">
                          <a:solidFill>
                            <a:schemeClr val="tx1"/>
                          </a:solidFill>
                        </a:rPr>
                        <a:t>MWe</a:t>
                      </a:r>
                      <a:r>
                        <a:rPr lang="pl-PL" sz="1600" b="1" i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600" b="1" i="0" dirty="0">
                          <a:solidFill>
                            <a:srgbClr val="FF0000"/>
                          </a:solidFill>
                        </a:rPr>
                        <a:t>( IV konkurs brak minimum  </a:t>
                      </a:r>
                      <a:r>
                        <a:rPr lang="pl-PL" sz="1600" b="1" i="0" baseline="0" dirty="0">
                          <a:solidFill>
                            <a:srgbClr val="FF0000"/>
                          </a:solidFill>
                        </a:rPr>
                        <a:t> 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600" b="1" i="0" baseline="0" dirty="0">
                          <a:solidFill>
                            <a:srgbClr val="FF0000"/>
                          </a:solidFill>
                        </a:rPr>
                        <a:t>      </a:t>
                      </a:r>
                      <a:r>
                        <a:rPr lang="pl-PL" sz="1600" b="1" i="0" dirty="0">
                          <a:solidFill>
                            <a:srgbClr val="FF0000"/>
                          </a:solidFill>
                        </a:rPr>
                        <a:t>mocy )</a:t>
                      </a:r>
                      <a:endParaRPr lang="pl-PL" sz="1600" b="1" i="0" baseline="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baseline="0" dirty="0"/>
                        <a:t>  Instalacje </a:t>
                      </a:r>
                      <a:r>
                        <a:rPr lang="pl-PL" sz="1600" b="1" i="0" baseline="0" dirty="0">
                          <a:solidFill>
                            <a:srgbClr val="FF0000"/>
                          </a:solidFill>
                        </a:rPr>
                        <a:t>spoza systemu ETS (&lt;</a:t>
                      </a:r>
                      <a:r>
                        <a:rPr lang="pl-PL" sz="1600" b="1" i="0" baseline="0" dirty="0"/>
                        <a:t>20 </a:t>
                      </a:r>
                      <a:r>
                        <a:rPr lang="pl-PL" sz="1600" b="1" i="0" baseline="0" dirty="0" err="1"/>
                        <a:t>MW</a:t>
                      </a:r>
                      <a:r>
                        <a:rPr lang="pl-PL" sz="1400" b="1" i="0" baseline="0" dirty="0" err="1"/>
                        <a:t>th</a:t>
                      </a:r>
                      <a:r>
                        <a:rPr lang="pl-PL" sz="1600" b="1" i="0" baseline="0" dirty="0"/>
                        <a:t>) zgodnie z Dyrektywą 2003/87/WE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600" b="1" i="0" baseline="0" dirty="0"/>
                        <a:t>      załącznik I;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baseline="0" dirty="0"/>
                        <a:t>  Instalacje powyżej 20 </a:t>
                      </a:r>
                      <a:r>
                        <a:rPr lang="pl-PL" sz="1600" b="1" i="0" baseline="0" dirty="0" err="1"/>
                        <a:t>MW</a:t>
                      </a:r>
                      <a:r>
                        <a:rPr lang="pl-PL" sz="1400" b="1" i="0" baseline="0" dirty="0" err="1"/>
                        <a:t>th</a:t>
                      </a:r>
                      <a:r>
                        <a:rPr lang="pl-PL" sz="1600" b="1" i="0" baseline="0" dirty="0"/>
                        <a:t> </a:t>
                      </a:r>
                      <a:r>
                        <a:rPr lang="pl-PL" sz="1600" b="1" i="0" baseline="0" dirty="0">
                          <a:solidFill>
                            <a:srgbClr val="FF0000"/>
                          </a:solidFill>
                        </a:rPr>
                        <a:t>wyłącznie</a:t>
                      </a:r>
                      <a:r>
                        <a:rPr lang="pl-PL" sz="1600" b="1" i="0" baseline="0" dirty="0"/>
                        <a:t> biomasa i odpady komunalne i </a:t>
                      </a:r>
                      <a:r>
                        <a:rPr lang="pl-PL" sz="1600" b="1" i="0" baseline="0" dirty="0" err="1"/>
                        <a:t>i</a:t>
                      </a:r>
                      <a:r>
                        <a:rPr lang="pl-PL" sz="1600" b="1" i="0" baseline="0" dirty="0"/>
                        <a:t>    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600" b="1" i="0" baseline="0" dirty="0"/>
                        <a:t>      niebezpieczne ;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baseline="0" dirty="0"/>
                        <a:t>  Realizacja </a:t>
                      </a:r>
                      <a:r>
                        <a:rPr lang="pl-PL" sz="1600" b="1" i="0" baseline="0" dirty="0">
                          <a:solidFill>
                            <a:srgbClr val="FF0000"/>
                          </a:solidFill>
                        </a:rPr>
                        <a:t>kompleksowych projektów  </a:t>
                      </a:r>
                      <a:r>
                        <a:rPr lang="pl-PL" sz="1600" b="1" i="0" baseline="0" dirty="0"/>
                        <a:t>(budowa przebudowa istniejących jednostek wysokosprawnej kogeneracji </a:t>
                      </a:r>
                      <a:r>
                        <a:rPr lang="pl-PL" sz="1600" b="1" i="0" baseline="0" dirty="0">
                          <a:solidFill>
                            <a:srgbClr val="FF0000"/>
                          </a:solidFill>
                        </a:rPr>
                        <a:t>wraz z sieciami </a:t>
                      </a:r>
                      <a:r>
                        <a:rPr lang="pl-PL" sz="1600" b="1" i="0" baseline="0" dirty="0"/>
                        <a:t>ciepłowniczymi lub chłodu).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l-PL" sz="1600" b="1" i="0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108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Forma finansowania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sz="1600" b="1" i="0" dirty="0"/>
                        <a:t>Pomoc bezzwrotna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sz="1600" b="1" i="0" dirty="0"/>
                        <a:t>Dofinansowanie do 85% Kk (pomoc publiczna _inwestycja referencyjna) 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021521"/>
      </p:ext>
    </p:extLst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820472" cy="288032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3600" dirty="0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Poddziałanie 1.6.1 – ważne informacje</a:t>
            </a: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0" y="414250"/>
            <a:ext cx="3349421" cy="5040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342242"/>
              </p:ext>
            </p:extLst>
          </p:nvPr>
        </p:nvGraphicFramePr>
        <p:xfrm>
          <a:off x="395536" y="1326087"/>
          <a:ext cx="8568952" cy="4751905"/>
        </p:xfrm>
        <a:graphic>
          <a:graphicData uri="http://schemas.openxmlformats.org/drawingml/2006/table">
            <a:tbl>
              <a:tblPr firstRow="1" bandRow="1"/>
              <a:tblGrid>
                <a:gridCol w="8568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252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W IV</a:t>
                      </a:r>
                      <a:r>
                        <a:rPr lang="pl-PL" sz="1600" b="1" baseline="0" dirty="0"/>
                        <a:t> Konkursie </a:t>
                      </a:r>
                      <a:r>
                        <a:rPr lang="pl-PL" sz="1600" b="1" baseline="0" dirty="0">
                          <a:solidFill>
                            <a:srgbClr val="FF0000"/>
                          </a:solidFill>
                        </a:rPr>
                        <a:t>zniesione zostało ograniczenie dotyczące nominalnej mocy elektrycznej</a:t>
                      </a:r>
                      <a:endParaRPr lang="pl-PL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640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600" b="1" i="0" dirty="0"/>
                        <a:t>W przypadku instalacji wykorzystującej odpady komunalne i paliwa pochodzące z odpadów komunalnych  </a:t>
                      </a:r>
                      <a:r>
                        <a:rPr lang="pl-PL" sz="1600" b="1" i="0" dirty="0">
                          <a:solidFill>
                            <a:srgbClr val="FF0000"/>
                          </a:solidFill>
                        </a:rPr>
                        <a:t>do wsparcia kwalifikują się wyłącznie</a:t>
                      </a:r>
                      <a:r>
                        <a:rPr lang="pl-PL" sz="1600" b="1" i="0" baseline="0" dirty="0">
                          <a:solidFill>
                            <a:srgbClr val="FF0000"/>
                          </a:solidFill>
                        </a:rPr>
                        <a:t> instalacje uwzględnione w Planach Gospodarki Odpadami (WPGO) </a:t>
                      </a:r>
                      <a:r>
                        <a:rPr lang="pl-PL" sz="1600" b="1" i="0" baseline="0" dirty="0"/>
                        <a:t>o których mowa w art. 34 ust 9 i art. 35a Ustawy o Odpadach. Plany te musza być załącznikiem do wojewódzkich planów gospodarki odpadami, które zostały uchwalone zgodnie z art. 36 ust 2 Ustawy</a:t>
                      </a:r>
                      <a:endParaRPr lang="pl-PL" sz="1600" b="1" i="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47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600" b="1" i="0" dirty="0"/>
                        <a:t>W przypadku nowych jednostek </a:t>
                      </a:r>
                      <a:r>
                        <a:rPr lang="pl-PL" sz="1600" b="1" i="0" dirty="0">
                          <a:solidFill>
                            <a:srgbClr val="FF0000"/>
                          </a:solidFill>
                        </a:rPr>
                        <a:t>kogeneracji powinno zostać osiągnięte co najmniej 10% uzysku efektywności energetycznej </a:t>
                      </a:r>
                      <a:r>
                        <a:rPr lang="pl-PL" sz="1600" b="1" i="0" dirty="0"/>
                        <a:t>w porównaniu do rozdzielonej produkcji energii cieplnej i elektrycznej przy zastosowaniu najlepszych dostępnych technologii- efektywność ekonomiczna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57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600" b="1" i="0" dirty="0"/>
                        <a:t>W związku z wejściem w życie w dniu 2 sierpnia 2018r Rozporządzenia nr 2018/1046 oraz nowelizacja zapisów art. 61 Rozporządzenia 1303/2013 dotyczącego projektów generujących dochód zmianie ulegnie Załącznik nr  8 do</a:t>
                      </a:r>
                      <a:r>
                        <a:rPr lang="pl-PL" sz="1600" b="1" i="0" baseline="0" dirty="0"/>
                        <a:t> Regulaminu Konkursu oraz metodyka wyliczania maksymalnej wysokości dofinansowania ze środków UE, a co za tym idzie wydłużony zostanie czas naboru wniosków;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l-PL" sz="1600" b="1" i="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600" b="1" i="0" dirty="0">
                          <a:solidFill>
                            <a:srgbClr val="FF0000"/>
                          </a:solidFill>
                        </a:rPr>
                        <a:t>Zmieniono dokumenty konkursowe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021521"/>
      </p:ext>
    </p:extLst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3600" dirty="0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Poddziałanie 1.6.1 - konkursy</a:t>
            </a: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0" y="404664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999112"/>
              </p:ext>
            </p:extLst>
          </p:nvPr>
        </p:nvGraphicFramePr>
        <p:xfrm>
          <a:off x="323528" y="1731622"/>
          <a:ext cx="8496944" cy="3414548"/>
        </p:xfrm>
        <a:graphic>
          <a:graphicData uri="http://schemas.openxmlformats.org/drawingml/2006/table">
            <a:tbl>
              <a:tblPr firstRow="1" bandRow="1"/>
              <a:tblGrid>
                <a:gridCol w="612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36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         I Konkurs   -   nabór zakończony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Zawarto umowy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36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         II Konkurs   -   nabór zakończony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w trakcie podpisywania umów 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63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III Konkurs   -   nabór zakończony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trakcie ocen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kern="1200" baseline="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368914"/>
                  </a:ext>
                </a:extLst>
              </a:tr>
              <a:tr h="8536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     </a:t>
                      </a:r>
                      <a:r>
                        <a:rPr lang="pl-PL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pl-PL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IV Konkurs – nabór w trakcie </a:t>
                      </a:r>
                      <a:r>
                        <a:rPr lang="pl-PL" sz="1600" b="1" i="0" dirty="0">
                          <a:solidFill>
                            <a:srgbClr val="FF0000"/>
                          </a:solidFill>
                        </a:rPr>
                        <a:t> do 28.12.2018 r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  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kern="1200" baseline="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550881"/>
      </p:ext>
    </p:extLst>
  </p:cSld>
  <p:clrMapOvr>
    <a:masterClrMapping/>
  </p:clrMapOvr>
  <p:transition spd="med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3200" dirty="0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Możliwości finansowania w ramach I osi </a:t>
            </a:r>
            <a:r>
              <a:rPr lang="pl-PL" sz="3200" dirty="0" err="1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POIiŚ</a:t>
            </a:r>
            <a:endParaRPr lang="pl-PL" sz="3200" dirty="0">
              <a:solidFill>
                <a:srgbClr val="5F790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0" y="404664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007356"/>
              </p:ext>
            </p:extLst>
          </p:nvPr>
        </p:nvGraphicFramePr>
        <p:xfrm>
          <a:off x="539552" y="2852936"/>
          <a:ext cx="8136904" cy="1798320"/>
        </p:xfrm>
        <a:graphic>
          <a:graphicData uri="http://schemas.openxmlformats.org/drawingml/2006/table">
            <a:tbl>
              <a:tblPr firstRow="1" bandRow="1"/>
              <a:tblGrid>
                <a:gridCol w="8136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281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/>
                        <a:t>Poddziałanie 1.6.2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i="0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/>
                        <a:t>Sieci ciepłownicze i chłodnicze dla źródeł</a:t>
                      </a:r>
                      <a:r>
                        <a:rPr lang="pl-PL" sz="1800" b="1" i="0" baseline="0" dirty="0"/>
                        <a:t> wysokosprawnej kogeneracji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rgbClr val="FF0000"/>
                          </a:solidFill>
                        </a:rPr>
                        <a:t>Nie przewiduje się naborów w 2019 roku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Prostokąt 8"/>
          <p:cNvSpPr/>
          <p:nvPr/>
        </p:nvSpPr>
        <p:spPr>
          <a:xfrm>
            <a:off x="5773097" y="5037168"/>
            <a:ext cx="290335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rgbClr val="FF0000"/>
                </a:solidFill>
              </a:rPr>
              <a:t>Zakres powiązany z PGN</a:t>
            </a:r>
          </a:p>
        </p:txBody>
      </p:sp>
    </p:spTree>
    <p:extLst>
      <p:ext uri="{BB962C8B-B14F-4D97-AF65-F5344CB8AC3E}">
        <p14:creationId xmlns:p14="http://schemas.microsoft.com/office/powerpoint/2010/main" val="2666021521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79944" y="962372"/>
            <a:ext cx="9144000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3600" dirty="0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Ws</a:t>
            </a:r>
            <a:r>
              <a:rPr lang="pl-PL" sz="3600" dirty="0">
                <a:solidFill>
                  <a:srgbClr val="5F7901"/>
                </a:solidFill>
              </a:rPr>
              <a:t>parcie finansowe realizacji przedsięwzięć</a:t>
            </a:r>
            <a:endParaRPr lang="pl-PL" sz="3600" dirty="0">
              <a:solidFill>
                <a:srgbClr val="5F790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0" y="332656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Grupa 8"/>
          <p:cNvGrpSpPr/>
          <p:nvPr/>
        </p:nvGrpSpPr>
        <p:grpSpPr>
          <a:xfrm>
            <a:off x="482603" y="1772816"/>
            <a:ext cx="8408984" cy="4194963"/>
            <a:chOff x="178742" y="1536558"/>
            <a:chExt cx="8697786" cy="4597160"/>
          </a:xfrm>
        </p:grpSpPr>
        <p:sp>
          <p:nvSpPr>
            <p:cNvPr id="11" name="pole tekstowe 10"/>
            <p:cNvSpPr txBox="1"/>
            <p:nvPr/>
          </p:nvSpPr>
          <p:spPr>
            <a:xfrm>
              <a:off x="323671" y="3933056"/>
              <a:ext cx="3959553" cy="40011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b="1" dirty="0">
                  <a:solidFill>
                    <a:srgbClr val="026937"/>
                  </a:solidFill>
                </a:rPr>
                <a:t>Linia demarkacyjna </a:t>
              </a:r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322040" y="4365104"/>
              <a:ext cx="3961184" cy="0"/>
            </a:xfrm>
            <a:prstGeom prst="line">
              <a:avLst/>
            </a:prstGeom>
            <a:ln>
              <a:solidFill>
                <a:srgbClr val="026937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13" name="Grupa 17"/>
            <p:cNvGrpSpPr/>
            <p:nvPr/>
          </p:nvGrpSpPr>
          <p:grpSpPr>
            <a:xfrm>
              <a:off x="178742" y="1536558"/>
              <a:ext cx="8697786" cy="4597160"/>
              <a:chOff x="178742" y="1536558"/>
              <a:chExt cx="8697786" cy="4597160"/>
            </a:xfrm>
          </p:grpSpPr>
          <p:sp>
            <p:nvSpPr>
              <p:cNvPr id="14" name="Prostokąt 5"/>
              <p:cNvSpPr/>
              <p:nvPr/>
            </p:nvSpPr>
            <p:spPr>
              <a:xfrm>
                <a:off x="322040" y="2780928"/>
                <a:ext cx="3553720" cy="109631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  <a:alpha val="4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5" name="pole tekstowe 14"/>
              <p:cNvSpPr txBox="1"/>
              <p:nvPr/>
            </p:nvSpPr>
            <p:spPr>
              <a:xfrm>
                <a:off x="178742" y="3094537"/>
                <a:ext cx="3960440" cy="52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85800" lvl="2" eaLnBrk="0" fontAlgn="base" hangingPunct="0">
                  <a:lnSpc>
                    <a:spcPct val="160000"/>
                  </a:lnSpc>
                  <a:spcBef>
                    <a:spcPct val="0"/>
                  </a:spcBef>
                  <a:buClr>
                    <a:srgbClr val="C00000"/>
                  </a:buClr>
                  <a:buSzPct val="150000"/>
                  <a:buBlip>
                    <a:blip r:embed="rId3"/>
                  </a:buBlip>
                  <a:defRPr/>
                </a:pPr>
                <a:r>
                  <a:rPr lang="pl-PL" sz="2000" b="1" kern="0" dirty="0" err="1"/>
                  <a:t>POIiŚ</a:t>
                </a:r>
                <a:r>
                  <a:rPr lang="pl-PL" sz="2000" b="1" kern="0" dirty="0"/>
                  <a:t> 2014-2020 </a:t>
                </a:r>
              </a:p>
            </p:txBody>
          </p:sp>
          <p:sp>
            <p:nvSpPr>
              <p:cNvPr id="17" name="Prostokąt 16"/>
              <p:cNvSpPr/>
              <p:nvPr/>
            </p:nvSpPr>
            <p:spPr>
              <a:xfrm>
                <a:off x="5106792" y="2780928"/>
                <a:ext cx="3580008" cy="110681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  <a:alpha val="4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" name="pole tekstowe 17"/>
              <p:cNvSpPr txBox="1"/>
              <p:nvPr/>
            </p:nvSpPr>
            <p:spPr>
              <a:xfrm>
                <a:off x="4988096" y="3167272"/>
                <a:ext cx="3888432" cy="437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lvl="1" eaLnBrk="0" fontAlgn="base" hangingPunct="0">
                  <a:lnSpc>
                    <a:spcPct val="120000"/>
                  </a:lnSpc>
                  <a:spcAft>
                    <a:spcPts val="600"/>
                  </a:spcAft>
                  <a:buClr>
                    <a:srgbClr val="C00000"/>
                  </a:buClr>
                  <a:buSzPct val="150000"/>
                  <a:buBlip>
                    <a:blip r:embed="rId3"/>
                  </a:buBlip>
                  <a:defRPr/>
                </a:pPr>
                <a:r>
                  <a:rPr lang="pl-PL" sz="2000" kern="0" dirty="0"/>
                  <a:t> Środki własne </a:t>
                </a:r>
                <a:r>
                  <a:rPr lang="pl-PL" sz="2000" b="1" kern="0" dirty="0"/>
                  <a:t>NFOŚiGW </a:t>
                </a:r>
              </a:p>
            </p:txBody>
          </p:sp>
          <p:sp>
            <p:nvSpPr>
              <p:cNvPr id="19" name="Prostokąt 18"/>
              <p:cNvSpPr/>
              <p:nvPr/>
            </p:nvSpPr>
            <p:spPr>
              <a:xfrm>
                <a:off x="323529" y="4728922"/>
                <a:ext cx="3552232" cy="1305611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  <a:alpha val="4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685800" lvl="2" eaLnBrk="0" fontAlgn="base" hangingPunct="0">
                  <a:lnSpc>
                    <a:spcPct val="160000"/>
                  </a:lnSpc>
                  <a:spcBef>
                    <a:spcPct val="0"/>
                  </a:spcBef>
                  <a:buClr>
                    <a:srgbClr val="C00000"/>
                  </a:buClr>
                  <a:buSzPct val="150000"/>
                  <a:buBlip>
                    <a:blip r:embed="rId3"/>
                  </a:buBlip>
                  <a:defRPr/>
                </a:pPr>
                <a:r>
                  <a:rPr lang="pl-PL" sz="2000" b="1" kern="0" dirty="0">
                    <a:solidFill>
                      <a:schemeClr val="tx1"/>
                    </a:solidFill>
                  </a:rPr>
                  <a:t>RPO 2014-2020</a:t>
                </a:r>
                <a:endParaRPr lang="pl-PL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Prostokąt 19"/>
              <p:cNvSpPr/>
              <p:nvPr/>
            </p:nvSpPr>
            <p:spPr>
              <a:xfrm>
                <a:off x="5106792" y="4596984"/>
                <a:ext cx="3580008" cy="153673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  <a:alpha val="4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685800" lvl="2" indent="-419100" eaLnBrk="0" fontAlgn="base" hangingPunct="0">
                  <a:lnSpc>
                    <a:spcPct val="160000"/>
                  </a:lnSpc>
                  <a:spcBef>
                    <a:spcPct val="0"/>
                  </a:spcBef>
                  <a:buClr>
                    <a:srgbClr val="C00000"/>
                  </a:buClr>
                  <a:buSzPct val="150000"/>
                  <a:buBlip>
                    <a:blip r:embed="rId3"/>
                  </a:buBlip>
                  <a:defRPr/>
                </a:pPr>
                <a:r>
                  <a:rPr lang="pl-PL" sz="2000" kern="0" dirty="0">
                    <a:solidFill>
                      <a:schemeClr val="tx1"/>
                    </a:solidFill>
                  </a:rPr>
                  <a:t>Środki</a:t>
                </a:r>
                <a:r>
                  <a:rPr lang="pl-PL" sz="2000" b="1" kern="0" dirty="0">
                    <a:solidFill>
                      <a:schemeClr val="tx1"/>
                    </a:solidFill>
                  </a:rPr>
                  <a:t> </a:t>
                </a:r>
                <a:r>
                  <a:rPr lang="pl-PL" sz="2000" b="1" kern="0" dirty="0" err="1">
                    <a:solidFill>
                      <a:schemeClr val="tx1"/>
                    </a:solidFill>
                  </a:rPr>
                  <a:t>WFOŚiGW</a:t>
                </a:r>
                <a:endParaRPr lang="pl-PL" sz="2000" b="1" kern="0" dirty="0">
                  <a:solidFill>
                    <a:schemeClr val="tx1"/>
                  </a:solidFill>
                </a:endParaRPr>
              </a:p>
              <a:p>
                <a:pPr marL="685800" lvl="2" indent="-419100" eaLnBrk="0" fontAlgn="base" hangingPunct="0">
                  <a:lnSpc>
                    <a:spcPct val="160000"/>
                  </a:lnSpc>
                  <a:spcBef>
                    <a:spcPct val="0"/>
                  </a:spcBef>
                  <a:buClr>
                    <a:srgbClr val="C00000"/>
                  </a:buClr>
                  <a:buSzPct val="150000"/>
                  <a:buBlip>
                    <a:blip r:embed="rId3"/>
                  </a:buBlip>
                  <a:defRPr/>
                </a:pPr>
                <a:r>
                  <a:rPr lang="pl-PL" sz="2000" b="1" kern="0" dirty="0">
                    <a:solidFill>
                      <a:schemeClr val="tx1"/>
                    </a:solidFill>
                  </a:rPr>
                  <a:t> Inne środki </a:t>
                </a:r>
                <a:r>
                  <a:rPr lang="pl-PL" sz="2000" kern="0" dirty="0" err="1">
                    <a:solidFill>
                      <a:schemeClr val="tx1"/>
                    </a:solidFill>
                  </a:rPr>
                  <a:t>np</a:t>
                </a:r>
                <a:r>
                  <a:rPr lang="pl-PL" sz="2000" kern="0" dirty="0">
                    <a:solidFill>
                      <a:schemeClr val="tx1"/>
                    </a:solidFill>
                  </a:rPr>
                  <a:t>..BOŚ,BGK </a:t>
                </a:r>
                <a:endParaRPr lang="pl-PL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Prostokąt 20"/>
              <p:cNvSpPr/>
              <p:nvPr/>
            </p:nvSpPr>
            <p:spPr>
              <a:xfrm>
                <a:off x="322784" y="1536558"/>
                <a:ext cx="3960440" cy="98495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200" b="1" dirty="0">
                    <a:solidFill>
                      <a:schemeClr val="tx1"/>
                    </a:solidFill>
                  </a:rPr>
                  <a:t>Środki z funduszy europejskich </a:t>
                </a:r>
                <a:br>
                  <a:rPr lang="pl-PL" sz="2200" b="1" dirty="0">
                    <a:solidFill>
                      <a:schemeClr val="tx1"/>
                    </a:solidFill>
                  </a:rPr>
                </a:br>
                <a:r>
                  <a:rPr lang="pl-PL" sz="2200" b="1" dirty="0">
                    <a:solidFill>
                      <a:schemeClr val="tx1"/>
                    </a:solidFill>
                  </a:rPr>
                  <a:t>i zagranicznych</a:t>
                </a:r>
              </a:p>
            </p:txBody>
          </p:sp>
          <p:sp>
            <p:nvSpPr>
              <p:cNvPr id="22" name="Prostokąt 21"/>
              <p:cNvSpPr/>
              <p:nvPr/>
            </p:nvSpPr>
            <p:spPr>
              <a:xfrm>
                <a:off x="5198394" y="1599345"/>
                <a:ext cx="2710508" cy="91843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685800" lvl="2" algn="ctr" eaLnBrk="0" fontAlgn="base" hangingPunct="0">
                  <a:lnSpc>
                    <a:spcPct val="160000"/>
                  </a:lnSpc>
                  <a:spcBef>
                    <a:spcPct val="0"/>
                  </a:spcBef>
                  <a:buClr>
                    <a:srgbClr val="C00000"/>
                  </a:buClr>
                  <a:buSzPct val="150000"/>
                  <a:defRPr/>
                </a:pPr>
                <a:r>
                  <a:rPr lang="pl-PL" sz="2000" b="1" kern="0" dirty="0">
                    <a:solidFill>
                      <a:schemeClr val="tx1"/>
                    </a:solidFill>
                  </a:rPr>
                  <a:t>Środki Krajowe </a:t>
                </a:r>
              </a:p>
            </p:txBody>
          </p:sp>
          <p:grpSp>
            <p:nvGrpSpPr>
              <p:cNvPr id="23" name="Grupa 21"/>
              <p:cNvGrpSpPr/>
              <p:nvPr/>
            </p:nvGrpSpPr>
            <p:grpSpPr>
              <a:xfrm>
                <a:off x="3875761" y="2640973"/>
                <a:ext cx="1322633" cy="1436099"/>
                <a:chOff x="3875761" y="2421226"/>
                <a:chExt cx="1322633" cy="1436099"/>
              </a:xfrm>
            </p:grpSpPr>
            <p:pic>
              <p:nvPicPr>
                <p:cNvPr id="24" name="Obraz 23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3658" b="92948" l="9923" r="93111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75761" y="2421226"/>
                  <a:ext cx="1231032" cy="14360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5" name="pole tekstowe 24"/>
                <p:cNvSpPr txBox="1"/>
                <p:nvPr/>
              </p:nvSpPr>
              <p:spPr>
                <a:xfrm>
                  <a:off x="3988576" y="3428800"/>
                  <a:ext cx="120981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600" b="1" dirty="0">
                      <a:solidFill>
                        <a:srgbClr val="026937"/>
                      </a:solidFill>
                      <a:latin typeface="+mj-lt"/>
                    </a:rPr>
                    <a:t>NFOŚiGW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66021521"/>
      </p:ext>
    </p:extLst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4139952" y="331750"/>
            <a:ext cx="4644008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3600" dirty="0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Poddziałanie 1.6.2</a:t>
            </a: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0" y="404664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232064"/>
              </p:ext>
            </p:extLst>
          </p:nvPr>
        </p:nvGraphicFramePr>
        <p:xfrm>
          <a:off x="216966" y="1268760"/>
          <a:ext cx="8640961" cy="4820498"/>
        </p:xfrm>
        <a:graphic>
          <a:graphicData uri="http://schemas.openxmlformats.org/drawingml/2006/table">
            <a:tbl>
              <a:tblPr firstRow="1" bandRow="1"/>
              <a:tblGrid>
                <a:gridCol w="2490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0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695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Alokacja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23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265,2 mln PLN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2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2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Beneficjenci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Przedsiębiorcy , JST, Spółdzielnie mieszkaniowe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05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Rodzaje przedsięwzięć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sz="1600" b="1" i="0" baseline="0" dirty="0"/>
                        <a:t>   </a:t>
                      </a:r>
                      <a:r>
                        <a:rPr lang="pl-PL" sz="1600" b="1" i="0" dirty="0"/>
                        <a:t>Budowa </a:t>
                      </a:r>
                      <a:r>
                        <a:rPr lang="pl-PL" sz="1600" b="1" i="0" dirty="0">
                          <a:solidFill>
                            <a:srgbClr val="FF0000"/>
                          </a:solidFill>
                        </a:rPr>
                        <a:t>nowych</a:t>
                      </a:r>
                      <a:r>
                        <a:rPr lang="pl-PL" sz="1600" b="1" i="0" dirty="0"/>
                        <a:t> (przede wszystkim) sieci ciepłowniczych</a:t>
                      </a:r>
                      <a:r>
                        <a:rPr lang="pl-PL" sz="1600" b="1" i="0" baseline="0" dirty="0"/>
                        <a:t> lub chłodu </a:t>
                      </a:r>
                      <a:r>
                        <a:rPr lang="pl-PL" sz="1600" b="0" i="0" baseline="0" dirty="0"/>
                        <a:t>( w tym przyłączy) </a:t>
                      </a:r>
                    </a:p>
                    <a:p>
                      <a:pPr marL="4572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600" b="0" i="0" baseline="0" dirty="0"/>
                        <a:t>umożliwiająca wykorzystanie energii cieplnej wytworzonej w                    </a:t>
                      </a:r>
                      <a:r>
                        <a:rPr lang="pl-PL" sz="1600" b="0" i="0" dirty="0"/>
                        <a:t>źródłach</a:t>
                      </a:r>
                      <a:r>
                        <a:rPr lang="pl-PL" sz="1600" b="0" i="0" baseline="0" dirty="0"/>
                        <a:t> </a:t>
                      </a:r>
                      <a:r>
                        <a:rPr lang="pl-PL" sz="1600" b="0" i="0" dirty="0"/>
                        <a:t>wysokosprawnej, w tym:</a:t>
                      </a:r>
                    </a:p>
                    <a:p>
                      <a:pPr marL="7429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sz="1600" b="1" i="0" dirty="0"/>
                        <a:t>wykorzystanie ciepła instalacji OZE</a:t>
                      </a:r>
                    </a:p>
                    <a:p>
                      <a:pPr marL="7429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sz="1600" b="1" i="0" dirty="0"/>
                        <a:t>wykorzystanie ciepła odpadowego</a:t>
                      </a:r>
                      <a:r>
                        <a:rPr lang="pl-PL" sz="1600" b="0" i="0" dirty="0"/>
                        <a:t>, wyprodukowanego</a:t>
                      </a:r>
                      <a:r>
                        <a:rPr lang="pl-PL" sz="1600" b="0" i="0" baseline="0" dirty="0"/>
                        <a:t> w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600" b="0" i="0" baseline="0" dirty="0"/>
                        <a:t>          układach wysokosprawnej kogeneracji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21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Forma finansowania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600" b="1" i="0" dirty="0"/>
                        <a:t>Pomoc bezzwrotna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600" b="1" i="0" dirty="0">
                          <a:solidFill>
                            <a:srgbClr val="FF0000"/>
                          </a:solidFill>
                        </a:rPr>
                        <a:t>do max. 85% Kk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682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dirty="0"/>
                        <a:t>Ważne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600" b="1" i="0" dirty="0"/>
                        <a:t>Istniejący system ciepłowniczy lub chłodniczy na zakończenie projektu musi </a:t>
                      </a:r>
                      <a:r>
                        <a:rPr lang="pl-PL" sz="1600" b="1" i="0" dirty="0">
                          <a:solidFill>
                            <a:srgbClr val="FF0000"/>
                          </a:solidFill>
                        </a:rPr>
                        <a:t>spełniać wymóg efektywnego systemu </a:t>
                      </a:r>
                      <a:r>
                        <a:rPr lang="pl-PL" sz="1600" b="1" i="0" dirty="0"/>
                        <a:t>ciepłowniczego lub chłodniczego.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l-PL" sz="1600" b="1" i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602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021521"/>
      </p:ext>
    </p:extLst>
  </p:cSld>
  <p:clrMapOvr>
    <a:masterClrMapping/>
  </p:clrMapOvr>
  <p:transition spd="med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3600" dirty="0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Poddziałanie 1.6.2 - konkursy</a:t>
            </a: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0" y="404664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410835"/>
              </p:ext>
            </p:extLst>
          </p:nvPr>
        </p:nvGraphicFramePr>
        <p:xfrm>
          <a:off x="323528" y="2492896"/>
          <a:ext cx="8640960" cy="2469992"/>
        </p:xfrm>
        <a:graphic>
          <a:graphicData uri="http://schemas.openxmlformats.org/drawingml/2006/table">
            <a:tbl>
              <a:tblPr firstRow="1" bandRow="1"/>
              <a:tblGrid>
                <a:gridCol w="6264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4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         I Konkurs   -   nabór zakończony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Brak zawartych umów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4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         II Konkurs   -   nabór zakończony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Zawarto umowy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4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         III Konkurs   -   nabór zakończony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W trakcie zawierania umów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49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         Nabór Pozakonkursowy   -   nabór zakończony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Umowy zawarte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002576"/>
      </p:ext>
    </p:extLst>
  </p:cSld>
  <p:clrMapOvr>
    <a:masterClrMapping/>
  </p:clrMapOvr>
  <p:transition spd="med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6DD8FCD-8D0E-493F-A582-8FE538A0A3AB}" type="slidenum">
              <a:rPr lang="pl-PL" smtClean="0"/>
              <a:pPr/>
              <a:t>32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78762"/>
            <a:ext cx="7615262" cy="55795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400" dirty="0"/>
              <a:t>AKTUALNOŚCI</a:t>
            </a:r>
            <a:endParaRPr lang="pl-PL" sz="2700" dirty="0"/>
          </a:p>
        </p:txBody>
      </p:sp>
      <p:sp>
        <p:nvSpPr>
          <p:cNvPr id="8" name="Symbol zastępczy zawartości 21"/>
          <p:cNvSpPr txBox="1">
            <a:spLocks/>
          </p:cNvSpPr>
          <p:nvPr/>
        </p:nvSpPr>
        <p:spPr>
          <a:xfrm>
            <a:off x="359531" y="917649"/>
            <a:ext cx="8191326" cy="70898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SzPct val="70000"/>
              <a:buFont typeface="Courier New" pitchFamily="49" charset="0"/>
              <a:buChar char="o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defRPr/>
            </a:pPr>
            <a:r>
              <a:rPr lang="pl-PL" sz="2400" b="1" dirty="0"/>
              <a:t>Harmonogram naborów wniosków 2019_ może ulec zmianie 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539552" y="2636912"/>
            <a:ext cx="7930089" cy="2088232"/>
          </a:xfrm>
          <a:prstGeom prst="roundRect">
            <a:avLst/>
          </a:prstGeom>
          <a:solidFill>
            <a:schemeClr val="bg1">
              <a:lumMod val="85000"/>
              <a:alpha val="59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>
              <a:spcBef>
                <a:spcPts val="600"/>
              </a:spcBef>
            </a:pPr>
            <a:r>
              <a:rPr lang="pl-PL" sz="2400" b="1" dirty="0">
                <a:solidFill>
                  <a:schemeClr val="tx1"/>
                </a:solidFill>
              </a:rPr>
              <a:t>Harmonogram  POIiŚ 2014-2020 </a:t>
            </a:r>
            <a:r>
              <a:rPr lang="pl-PL" sz="2400" dirty="0">
                <a:solidFill>
                  <a:schemeClr val="tx1"/>
                </a:solidFill>
              </a:rPr>
              <a:t>( z dnia 29.11.2018)</a:t>
            </a:r>
          </a:p>
          <a:p>
            <a:pPr lvl="1">
              <a:spcBef>
                <a:spcPts val="600"/>
              </a:spcBef>
            </a:pPr>
            <a:r>
              <a:rPr lang="pl-PL" sz="2400" b="1" dirty="0">
                <a:solidFill>
                  <a:schemeClr val="tx1"/>
                </a:solidFill>
                <a:hlinkClick r:id="rId3"/>
              </a:rPr>
              <a:t>https://www.pois.gov.pl/media/66395/Harmonogram_naborow_2019_20181128.pdf</a:t>
            </a:r>
            <a:endParaRPr lang="pl-PL" sz="2400" b="1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</a:pPr>
            <a:endParaRPr lang="pl-PL" sz="2400" b="1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</a:pPr>
            <a:endParaRPr lang="pl-PL" b="1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</a:pPr>
            <a:endParaRPr lang="pl-PL" b="1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</a:pPr>
            <a:endParaRPr lang="pl-P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22384"/>
      </p:ext>
    </p:extLst>
  </p:cSld>
  <p:clrMapOvr>
    <a:masterClrMapping/>
  </p:clrMapOvr>
  <p:transition spd="med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3600" dirty="0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Ws</a:t>
            </a:r>
            <a:r>
              <a:rPr lang="pl-PL" sz="3600" dirty="0">
                <a:solidFill>
                  <a:srgbClr val="5F7901"/>
                </a:solidFill>
              </a:rPr>
              <a:t>parcie finansowe realizacji przedsięwzięć</a:t>
            </a:r>
            <a:endParaRPr lang="pl-PL" sz="3600" dirty="0">
              <a:solidFill>
                <a:srgbClr val="5F790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0" y="332656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" name="Grupa 17"/>
          <p:cNvGrpSpPr/>
          <p:nvPr/>
        </p:nvGrpSpPr>
        <p:grpSpPr>
          <a:xfrm>
            <a:off x="552158" y="4179539"/>
            <a:ext cx="8087017" cy="1310457"/>
            <a:chOff x="322039" y="2640973"/>
            <a:chExt cx="8364761" cy="1436099"/>
          </a:xfrm>
        </p:grpSpPr>
        <p:sp>
          <p:nvSpPr>
            <p:cNvPr id="14" name="Prostokąt 5"/>
            <p:cNvSpPr/>
            <p:nvPr/>
          </p:nvSpPr>
          <p:spPr>
            <a:xfrm>
              <a:off x="322040" y="2780928"/>
              <a:ext cx="3553720" cy="1096313"/>
            </a:xfrm>
            <a:prstGeom prst="rect">
              <a:avLst/>
            </a:prstGeom>
            <a:solidFill>
              <a:srgbClr val="EBF1E9">
                <a:alpha val="45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322039" y="3032176"/>
              <a:ext cx="3536588" cy="5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85800" lvl="2" eaLnBrk="0" fontAlgn="base" hangingPunct="0">
                <a:lnSpc>
                  <a:spcPct val="160000"/>
                </a:lnSpc>
                <a:spcBef>
                  <a:spcPct val="0"/>
                </a:spcBef>
                <a:buClr>
                  <a:srgbClr val="C00000"/>
                </a:buClr>
                <a:buSzPct val="150000"/>
                <a:defRPr/>
              </a:pPr>
              <a:r>
                <a:rPr lang="pl-PL" sz="2000" b="1" kern="0" dirty="0" err="1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POIiŚ</a:t>
              </a:r>
              <a:r>
                <a:rPr lang="pl-PL" sz="2000" b="1" kern="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 2014-2020 </a:t>
              </a:r>
            </a:p>
          </p:txBody>
        </p:sp>
        <p:sp>
          <p:nvSpPr>
            <p:cNvPr id="17" name="Prostokąt 16"/>
            <p:cNvSpPr/>
            <p:nvPr/>
          </p:nvSpPr>
          <p:spPr>
            <a:xfrm>
              <a:off x="5106792" y="2780928"/>
              <a:ext cx="3580008" cy="1106810"/>
            </a:xfrm>
            <a:prstGeom prst="rect">
              <a:avLst/>
            </a:prstGeom>
            <a:solidFill>
              <a:srgbClr val="548235">
                <a:alpha val="45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5106791" y="3106819"/>
              <a:ext cx="3524231" cy="505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lvl="1" algn="ctr" eaLnBrk="0" fontAlgn="base" hangingPunct="0">
                <a:lnSpc>
                  <a:spcPct val="120000"/>
                </a:lnSpc>
                <a:spcAft>
                  <a:spcPts val="600"/>
                </a:spcAft>
                <a:buClr>
                  <a:srgbClr val="C00000"/>
                </a:buClr>
                <a:buSzPct val="150000"/>
                <a:defRPr/>
              </a:pPr>
              <a:r>
                <a:rPr lang="pl-PL" sz="2000" b="1" kern="0" dirty="0">
                  <a:latin typeface="+mn-lt"/>
                </a:rPr>
                <a:t>Środki własne NFOŚiGW </a:t>
              </a:r>
            </a:p>
          </p:txBody>
        </p:sp>
        <p:grpSp>
          <p:nvGrpSpPr>
            <p:cNvPr id="23" name="Grupa 21"/>
            <p:cNvGrpSpPr/>
            <p:nvPr/>
          </p:nvGrpSpPr>
          <p:grpSpPr>
            <a:xfrm>
              <a:off x="3875761" y="2640973"/>
              <a:ext cx="1322633" cy="1436099"/>
              <a:chOff x="3875761" y="2421226"/>
              <a:chExt cx="1322633" cy="1436099"/>
            </a:xfrm>
          </p:grpSpPr>
          <p:pic>
            <p:nvPicPr>
              <p:cNvPr id="24" name="Obraz 23"/>
              <p:cNvPicPr>
                <a:picLocks noChangeAspect="1"/>
              </p:cNvPicPr>
              <p:nvPr/>
            </p:nvPicPr>
            <p:blipFill>
              <a:blip r:embed="rId3" cstate="print">
                <a:extLst/>
              </a:blip>
              <a:stretch>
                <a:fillRect/>
              </a:stretch>
            </p:blipFill>
            <p:spPr>
              <a:xfrm>
                <a:off x="3875761" y="2421226"/>
                <a:ext cx="1231032" cy="14360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" name="pole tekstowe 24"/>
              <p:cNvSpPr txBox="1"/>
              <p:nvPr/>
            </p:nvSpPr>
            <p:spPr>
              <a:xfrm>
                <a:off x="3988576" y="3428800"/>
                <a:ext cx="12098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600" b="1" dirty="0">
                    <a:solidFill>
                      <a:srgbClr val="026937"/>
                    </a:solidFill>
                    <a:latin typeface="+mj-lt"/>
                  </a:rPr>
                  <a:t>NFOŚiGW</a:t>
                </a:r>
              </a:p>
            </p:txBody>
          </p:sp>
        </p:grpSp>
      </p:grpSp>
      <p:sp>
        <p:nvSpPr>
          <p:cNvPr id="4" name="pole tekstowe 3"/>
          <p:cNvSpPr txBox="1"/>
          <p:nvPr/>
        </p:nvSpPr>
        <p:spPr>
          <a:xfrm>
            <a:off x="6084168" y="3558396"/>
            <a:ext cx="2028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+mn-lt"/>
              </a:rPr>
              <a:t>Środki Krajowe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53894" y="3360054"/>
            <a:ext cx="3408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Środki z funduszy europejskich i zagranicznych</a:t>
            </a:r>
          </a:p>
        </p:txBody>
      </p:sp>
    </p:spTree>
    <p:extLst>
      <p:ext uri="{BB962C8B-B14F-4D97-AF65-F5344CB8AC3E}">
        <p14:creationId xmlns:p14="http://schemas.microsoft.com/office/powerpoint/2010/main" val="4145418987"/>
      </p:ext>
    </p:extLst>
  </p:cSld>
  <p:clrMapOvr>
    <a:masterClrMapping/>
  </p:clrMapOvr>
  <p:transition spd="med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3200" dirty="0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Możliwości finansowania w ramach środków krajowych</a:t>
            </a: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0" y="404664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148951"/>
              </p:ext>
            </p:extLst>
          </p:nvPr>
        </p:nvGraphicFramePr>
        <p:xfrm>
          <a:off x="539552" y="2852936"/>
          <a:ext cx="8136904" cy="2016224"/>
        </p:xfrm>
        <a:graphic>
          <a:graphicData uri="http://schemas.openxmlformats.org/drawingml/2006/table">
            <a:tbl>
              <a:tblPr firstRow="1" bandRow="1"/>
              <a:tblGrid>
                <a:gridCol w="8136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162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/>
                        <a:t>5.8    Wsparcie przedsięwzięć w zakresie niskoemisyjnej i zasobooszczędnej gospodarki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400" b="1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i="0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/>
                        <a:t>Cz. 2) Współfinansowanie projektów I osi POIiŚ- zmniejszenie emisyjności gospodarki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135194"/>
      </p:ext>
    </p:extLst>
  </p:cSld>
  <p:clrMapOvr>
    <a:masterClrMapping/>
  </p:clrMapOvr>
  <p:transition spd="med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247018" y="908720"/>
            <a:ext cx="8896982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/>
            <a:r>
              <a:rPr lang="pl-PL" sz="3600" dirty="0">
                <a:solidFill>
                  <a:srgbClr val="548235"/>
                </a:solidFill>
              </a:rPr>
              <a:t>Współfinansowanie projektów I osi </a:t>
            </a:r>
            <a:r>
              <a:rPr lang="pl-PL" sz="3600" dirty="0" err="1">
                <a:solidFill>
                  <a:srgbClr val="548235"/>
                </a:solidFill>
              </a:rPr>
              <a:t>POIiŚ</a:t>
            </a:r>
            <a:endParaRPr lang="pl-PL" sz="3600" dirty="0">
              <a:solidFill>
                <a:srgbClr val="548235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22579" y="260648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80129"/>
              </p:ext>
            </p:extLst>
          </p:nvPr>
        </p:nvGraphicFramePr>
        <p:xfrm>
          <a:off x="251520" y="1792618"/>
          <a:ext cx="8640960" cy="3547616"/>
        </p:xfrm>
        <a:graphic>
          <a:graphicData uri="http://schemas.openxmlformats.org/drawingml/2006/table">
            <a:tbl>
              <a:tblPr firstRow="1" bandRow="1"/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6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86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Alokacja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500 mln PLN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Beneficjenci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Przedsiębiorcy, Beneficjenci I osi </a:t>
                      </a:r>
                      <a:r>
                        <a:rPr lang="pl-PL" sz="1600" b="1" kern="1200" baseline="0" dirty="0" err="1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POIiS</a:t>
                      </a:r>
                      <a:r>
                        <a:rPr lang="pl-PL" sz="1600" b="1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2014-2020, dla których funkcję instytucji wdrażającej pełni NFOŚiGW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49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Forma finansowania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dirty="0"/>
                        <a:t>Pożyczka</a:t>
                      </a:r>
                      <a:r>
                        <a:rPr lang="pl-PL" sz="1600" b="1" i="0" baseline="0" dirty="0"/>
                        <a:t>  preferencyjna         (WIBOR 3M+50pb nie mniej niż 2% </a:t>
                      </a:r>
                      <a:r>
                        <a:rPr lang="pl-PL" sz="1600" b="1" i="0" baseline="0" dirty="0" err="1"/>
                        <a:t>wsr</a:t>
                      </a:r>
                      <a:r>
                        <a:rPr lang="pl-PL" sz="1600" b="1" i="0" baseline="0" dirty="0"/>
                        <a:t>,)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baseline="0" dirty="0"/>
                        <a:t>Pożyczka komercyjna              (nie stanowi pomocy publicznej)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baseline="0" dirty="0"/>
                        <a:t>Kwota pożyczki                         1-200mln PLN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baseline="0" dirty="0"/>
                        <a:t>Intensywność finansowania do 75%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49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Intensywność finansowania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600" b="1" i="0" baseline="0" dirty="0"/>
                        <a:t>Maksymalna kwota pożyczki nie może być większa niż różnica między wysokością kosztów kwalifikowanych a  kwotą dofinansowania otrzymanego ze środków Funduszu Spójności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49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Nabór wniosków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600" b="1" i="0" dirty="0">
                          <a:solidFill>
                            <a:srgbClr val="FF0000"/>
                          </a:solidFill>
                        </a:rPr>
                        <a:t>W trybie ciągłym, aktualnie do 20.12.2018r 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Prostokąt 1"/>
          <p:cNvSpPr/>
          <p:nvPr/>
        </p:nvSpPr>
        <p:spPr>
          <a:xfrm>
            <a:off x="247018" y="5320952"/>
            <a:ext cx="8645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latin typeface="+mn-lt"/>
              </a:rPr>
              <a:t>Możliwość składania wniosków w czasie trwania realizacji projektów ( od złożenia w I osi do zakończenia projektu)</a:t>
            </a:r>
          </a:p>
        </p:txBody>
      </p:sp>
    </p:spTree>
    <p:extLst>
      <p:ext uri="{BB962C8B-B14F-4D97-AF65-F5344CB8AC3E}">
        <p14:creationId xmlns:p14="http://schemas.microsoft.com/office/powerpoint/2010/main" val="3233204049"/>
      </p:ext>
    </p:extLst>
  </p:cSld>
  <p:clrMapOvr>
    <a:masterClrMapping/>
  </p:clrMapOvr>
  <p:transition spd="med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3200" dirty="0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Możliwości finansowania w ramach środków krajowych</a:t>
            </a: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0" y="404664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57404"/>
              </p:ext>
            </p:extLst>
          </p:nvPr>
        </p:nvGraphicFramePr>
        <p:xfrm>
          <a:off x="539552" y="2852936"/>
          <a:ext cx="8136904" cy="2016224"/>
        </p:xfrm>
        <a:graphic>
          <a:graphicData uri="http://schemas.openxmlformats.org/drawingml/2006/table">
            <a:tbl>
              <a:tblPr firstRow="1" bandRow="1"/>
              <a:tblGrid>
                <a:gridCol w="8136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162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/>
                        <a:t>5.8    Wsparcie przedsięwzięć w zakresie niskoemisyjnej i zasobooszczędnej gospodarki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400" b="1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i="0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/>
                        <a:t>Cz. 1) E-</a:t>
                      </a:r>
                      <a:r>
                        <a:rPr lang="pl-PL" sz="1800" b="1" i="0" dirty="0" err="1"/>
                        <a:t>kumulator</a:t>
                      </a:r>
                      <a:r>
                        <a:rPr lang="pl-PL" sz="1800" b="1" i="0" dirty="0"/>
                        <a:t> - Ekologiczny Akumulator dla Przemysłu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792745"/>
      </p:ext>
    </p:extLst>
  </p:cSld>
  <p:clrMapOvr>
    <a:masterClrMapping/>
  </p:clrMapOvr>
  <p:transition spd="med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3200" dirty="0">
                <a:solidFill>
                  <a:srgbClr val="548235"/>
                </a:solidFill>
              </a:rPr>
              <a:t>Ekologiczny akumulator dla przemysłu</a:t>
            </a:r>
            <a:endParaRPr lang="pl-PL" sz="3600" dirty="0">
              <a:solidFill>
                <a:srgbClr val="548235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22579" y="260648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49366"/>
              </p:ext>
            </p:extLst>
          </p:nvPr>
        </p:nvGraphicFramePr>
        <p:xfrm>
          <a:off x="269224" y="2186623"/>
          <a:ext cx="8640960" cy="3834665"/>
        </p:xfrm>
        <a:graphic>
          <a:graphicData uri="http://schemas.openxmlformats.org/drawingml/2006/table">
            <a:tbl>
              <a:tblPr firstRow="1" bandRow="1"/>
              <a:tblGrid>
                <a:gridCol w="2490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4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Rodzaje przedsięwzięć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dirty="0"/>
                        <a:t>      </a:t>
                      </a:r>
                      <a:r>
                        <a:rPr lang="pl-PL" sz="1800" b="0" i="0" dirty="0">
                          <a:solidFill>
                            <a:schemeClr val="tx1"/>
                          </a:solidFill>
                        </a:rPr>
                        <a:t>Budowa, rozbudowa lub modernizacja  istniejących </a:t>
                      </a:r>
                    </a:p>
                    <a:p>
                      <a:pPr marL="4572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800" b="0" i="0" dirty="0">
                          <a:solidFill>
                            <a:schemeClr val="tx1"/>
                          </a:solidFill>
                        </a:rPr>
                        <a:t>instalacji lub urządzeń przemysłowych prowadząca </a:t>
                      </a:r>
                      <a:r>
                        <a:rPr lang="pl-PL" sz="1800" b="1" i="0" dirty="0">
                          <a:solidFill>
                            <a:schemeClr val="tx1"/>
                          </a:solidFill>
                        </a:rPr>
                        <a:t>do zmniejszenia zużycia surowców pierwotnych lub ilości wytwarzanych odpadów;</a:t>
                      </a:r>
                    </a:p>
                    <a:p>
                      <a:pPr marL="4572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l-PL" sz="1800" b="0" i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800" b="0" i="0" dirty="0">
                          <a:solidFill>
                            <a:schemeClr val="tx1"/>
                          </a:solidFill>
                        </a:rPr>
                        <a:t>      Przedsięwzięcia prowadzące do zmniejszenia szkodliwych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800" b="0" i="0" dirty="0">
                          <a:solidFill>
                            <a:schemeClr val="tx1"/>
                          </a:solidFill>
                        </a:rPr>
                        <a:t>          emisji do atmosfery:</a:t>
                      </a:r>
                    </a:p>
                    <a:p>
                      <a:pPr marL="7429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chemeClr val="tx1"/>
                          </a:solidFill>
                        </a:rPr>
                        <a:t>Dla instalacji </a:t>
                      </a:r>
                      <a:r>
                        <a:rPr lang="pl-PL" sz="1800" b="1" i="0" dirty="0">
                          <a:solidFill>
                            <a:srgbClr val="FF0000"/>
                          </a:solidFill>
                        </a:rPr>
                        <a:t>1-50 MW (MCP);</a:t>
                      </a:r>
                    </a:p>
                    <a:p>
                      <a:pPr marL="7429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pl-PL" sz="1800" b="0" i="0" dirty="0">
                          <a:solidFill>
                            <a:schemeClr val="tx1"/>
                          </a:solidFill>
                        </a:rPr>
                        <a:t>Dla instalacji </a:t>
                      </a:r>
                      <a:r>
                        <a:rPr lang="pl-PL" sz="1800" b="1" i="0" dirty="0">
                          <a:solidFill>
                            <a:schemeClr val="tx1"/>
                          </a:solidFill>
                        </a:rPr>
                        <a:t>powyżej  50MW</a:t>
                      </a:r>
                      <a:r>
                        <a:rPr lang="pl-PL" sz="1800" b="1" i="0" baseline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pl-PL" sz="1800" b="0" i="0" baseline="0" dirty="0">
                          <a:solidFill>
                            <a:schemeClr val="tx1"/>
                          </a:solidFill>
                        </a:rPr>
                        <a:t>w celu dostosowania do standardów emisyjnych lub poziomów </a:t>
                      </a:r>
                      <a:r>
                        <a:rPr lang="pl-PL" sz="1800" b="1" i="0" baseline="0" dirty="0">
                          <a:solidFill>
                            <a:schemeClr val="tx1"/>
                          </a:solidFill>
                        </a:rPr>
                        <a:t>wynikających z konkluzji BAT;</a:t>
                      </a:r>
                    </a:p>
                    <a:p>
                      <a:pPr marL="7429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pl-PL" sz="1800" b="0" i="0" baseline="0" dirty="0">
                          <a:solidFill>
                            <a:schemeClr val="tx1"/>
                          </a:solidFill>
                        </a:rPr>
                        <a:t>Z działalności przemysłowej ( </a:t>
                      </a:r>
                      <a:r>
                        <a:rPr lang="pl-PL" sz="1800" b="1" i="0" baseline="0" dirty="0">
                          <a:solidFill>
                            <a:schemeClr val="tx1"/>
                          </a:solidFill>
                        </a:rPr>
                        <a:t>niezwiązanej</a:t>
                      </a:r>
                      <a:r>
                        <a:rPr lang="pl-PL" sz="1800" b="0" i="0" baseline="0" dirty="0">
                          <a:solidFill>
                            <a:schemeClr val="tx1"/>
                          </a:solidFill>
                        </a:rPr>
                        <a:t> bezpośrednio ze </a:t>
                      </a:r>
                      <a:r>
                        <a:rPr lang="pl-PL" sz="1800" b="1" i="0" baseline="0" dirty="0">
                          <a:solidFill>
                            <a:schemeClr val="tx1"/>
                          </a:solidFill>
                        </a:rPr>
                        <a:t>źródłami spalania paliw</a:t>
                      </a:r>
                      <a:r>
                        <a:rPr lang="pl-PL" sz="1800" b="0" i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462514"/>
      </p:ext>
    </p:extLst>
  </p:cSld>
  <p:clrMapOvr>
    <a:masterClrMapping/>
  </p:clrMapOvr>
  <p:transition spd="med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3200" dirty="0">
                <a:solidFill>
                  <a:srgbClr val="548235"/>
                </a:solidFill>
              </a:rPr>
              <a:t>Ekologiczny akumulator dla przemysłu</a:t>
            </a:r>
            <a:endParaRPr lang="pl-PL" sz="3600" dirty="0">
              <a:solidFill>
                <a:srgbClr val="548235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22579" y="260648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23161"/>
              </p:ext>
            </p:extLst>
          </p:nvPr>
        </p:nvGraphicFramePr>
        <p:xfrm>
          <a:off x="251520" y="1792618"/>
          <a:ext cx="8640960" cy="4187696"/>
        </p:xfrm>
        <a:graphic>
          <a:graphicData uri="http://schemas.openxmlformats.org/drawingml/2006/table">
            <a:tbl>
              <a:tblPr firstRow="1" bandRow="1"/>
              <a:tblGrid>
                <a:gridCol w="2490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86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Alokacja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400 mln PLN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Beneficjenci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Przedsiębiorcy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49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Forma finansowania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dirty="0"/>
                        <a:t>Pożyczka</a:t>
                      </a:r>
                      <a:r>
                        <a:rPr lang="pl-PL" sz="1600" b="1" i="0" baseline="0" dirty="0"/>
                        <a:t>  preferencyjna         (WIBOR 3M+50pb,)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baseline="0" dirty="0"/>
                        <a:t>Pożyczka komercyjna              (stopa bazowa+ wskaźnik ratingowy)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baseline="0" dirty="0"/>
                        <a:t>Kwota pożyczki                         1-200mln PLN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baseline="0" dirty="0"/>
                        <a:t>Intensywność finansowania do 75%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baseline="0" dirty="0"/>
                        <a:t>Okres finansowania               do 15 lat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baseline="0" dirty="0">
                          <a:solidFill>
                            <a:srgbClr val="FF0000"/>
                          </a:solidFill>
                        </a:rPr>
                        <a:t>Możliwość umorzenia dotyczy wyłącznie MCP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baseline="0" dirty="0">
                          <a:solidFill>
                            <a:srgbClr val="FF0000"/>
                          </a:solidFill>
                        </a:rPr>
                        <a:t>Wielkość umorzenia do 10% , kwotowo do 1 mln PLN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baseline="0" dirty="0"/>
                        <a:t>Wyłączenia: nie kwalifikują się przedsięwzięcia  wskazane w Obwieszczeniu ME ws szczegółowego wykazu przedsięwzięć służących poprawie efektywności energetycznej;</a:t>
                      </a:r>
                      <a:endParaRPr lang="pl-PL" sz="1600" b="1" i="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49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Nabór wniosków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600" b="1" i="0" dirty="0">
                          <a:solidFill>
                            <a:srgbClr val="FF0000"/>
                          </a:solidFill>
                        </a:rPr>
                        <a:t>W trybie ciągłym, aktualnie do 28.12.2018r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72300"/>
      </p:ext>
    </p:extLst>
  </p:cSld>
  <p:clrMapOvr>
    <a:masterClrMapping/>
  </p:clrMapOvr>
  <p:transition spd="med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3200" dirty="0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Możliwości finansowania w ramach środków krajowych</a:t>
            </a: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0" y="404664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778477"/>
              </p:ext>
            </p:extLst>
          </p:nvPr>
        </p:nvGraphicFramePr>
        <p:xfrm>
          <a:off x="539552" y="2852936"/>
          <a:ext cx="8136904" cy="2016224"/>
        </p:xfrm>
        <a:graphic>
          <a:graphicData uri="http://schemas.openxmlformats.org/drawingml/2006/table">
            <a:tbl>
              <a:tblPr firstRow="1" bandRow="1"/>
              <a:tblGrid>
                <a:gridCol w="8136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162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/>
                        <a:t>5.8    Wsparcie przedsięwzięć w zakresie niskoemisyjnej i zasobooszczędnej gospodarki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400" b="1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i="0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/>
                        <a:t>Cz.3)</a:t>
                      </a:r>
                      <a:r>
                        <a:rPr lang="pl-PL" sz="1800" b="1" i="0" baseline="0" dirty="0"/>
                        <a:t> </a:t>
                      </a:r>
                      <a:r>
                        <a:rPr lang="pl-PL" sz="1800" b="1" i="0" dirty="0"/>
                        <a:t>  Efektywne systemy ciepłownicze i chłodnicze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999955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0" y="332656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313086494"/>
              </p:ext>
            </p:extLst>
          </p:nvPr>
        </p:nvGraphicFramePr>
        <p:xfrm>
          <a:off x="1043608" y="908720"/>
          <a:ext cx="7152456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57545135"/>
      </p:ext>
    </p:extLst>
  </p:cSld>
  <p:clrMapOvr>
    <a:masterClrMapping/>
  </p:clrMapOvr>
  <p:transition spd="med"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3200" dirty="0">
                <a:solidFill>
                  <a:srgbClr val="548235"/>
                </a:solidFill>
              </a:rPr>
              <a:t>Efektywne systemy ciepłownicze i chłodnicze</a:t>
            </a:r>
            <a:endParaRPr lang="pl-PL" sz="3600" dirty="0">
              <a:solidFill>
                <a:srgbClr val="548235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22579" y="260648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651187"/>
              </p:ext>
            </p:extLst>
          </p:nvPr>
        </p:nvGraphicFramePr>
        <p:xfrm>
          <a:off x="251520" y="1792618"/>
          <a:ext cx="8640960" cy="4279136"/>
        </p:xfrm>
        <a:graphic>
          <a:graphicData uri="http://schemas.openxmlformats.org/drawingml/2006/table">
            <a:tbl>
              <a:tblPr firstRow="1" bandRow="1"/>
              <a:tblGrid>
                <a:gridCol w="2490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86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Alokacja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500 mln PLN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Beneficjenci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Przedsiębiorcy, których głównym celem jest </a:t>
                      </a:r>
                      <a:r>
                        <a:rPr lang="pl-PL" sz="1600" b="1" kern="1200" baseline="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produkcja energii cieplnej na cele komunalno-bytowe ( co najmniej w 30% strumienia ciepła 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49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Forma finansowania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dirty="0"/>
                        <a:t>Pożyczka</a:t>
                      </a:r>
                      <a:r>
                        <a:rPr lang="pl-PL" sz="1600" b="1" i="0" baseline="0" dirty="0"/>
                        <a:t>  preferencyjna         (WIBOR 3M+50pb,)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baseline="0" dirty="0"/>
                        <a:t>Pożyczka komercyjna              (stopa bazowa+ wskaźnik ratingowy)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baseline="0" dirty="0"/>
                        <a:t>Kwota pożyczki                         </a:t>
                      </a:r>
                      <a:r>
                        <a:rPr lang="pl-PL" sz="1600" b="1" i="0" baseline="0" dirty="0">
                          <a:solidFill>
                            <a:srgbClr val="FF0000"/>
                          </a:solidFill>
                        </a:rPr>
                        <a:t>1-400 mln PLN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baseline="0" dirty="0"/>
                        <a:t>Intensywność finansowania do 85%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baseline="0" dirty="0"/>
                        <a:t>Okres finansowania               </a:t>
                      </a:r>
                      <a:r>
                        <a:rPr lang="pl-PL" sz="1600" b="1" i="0" baseline="0" dirty="0">
                          <a:solidFill>
                            <a:srgbClr val="FF0000"/>
                          </a:solidFill>
                        </a:rPr>
                        <a:t>do 20 lat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baseline="0" dirty="0"/>
                        <a:t>Możliwość umorzenia dotyczy </a:t>
                      </a:r>
                      <a:r>
                        <a:rPr lang="pl-PL" sz="1600" b="1" i="0" baseline="0" dirty="0">
                          <a:solidFill>
                            <a:srgbClr val="FF0000"/>
                          </a:solidFill>
                        </a:rPr>
                        <a:t>wyłącznie MCP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baseline="0" dirty="0"/>
                        <a:t>Wielkość umorzenia </a:t>
                      </a:r>
                      <a:r>
                        <a:rPr lang="pl-PL" sz="1600" b="1" i="0" baseline="0" dirty="0">
                          <a:solidFill>
                            <a:srgbClr val="FF0000"/>
                          </a:solidFill>
                        </a:rPr>
                        <a:t>do 10% </a:t>
                      </a:r>
                      <a:r>
                        <a:rPr lang="pl-PL" sz="1600" b="1" i="0" baseline="0" dirty="0"/>
                        <a:t>, kwotowo do 1 mln PLN</a:t>
                      </a:r>
                      <a:endParaRPr lang="pl-PL" sz="1600" b="1" i="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49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Wymagania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600" b="1" i="0" dirty="0"/>
                        <a:t>Przedsięwzięcia </a:t>
                      </a:r>
                      <a:r>
                        <a:rPr lang="pl-PL" sz="1600" b="1" i="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pl-PL" sz="1600" b="1" i="0" baseline="0" dirty="0">
                          <a:solidFill>
                            <a:srgbClr val="FF0000"/>
                          </a:solidFill>
                        </a:rPr>
                        <a:t>inwestycje w moce wytwórcze i podłączenie ich do sieci)</a:t>
                      </a:r>
                      <a:r>
                        <a:rPr lang="pl-PL" sz="1600" b="1" i="0" baseline="0" dirty="0"/>
                        <a:t> powinno prowadzić do osiągniecia statusu „efektywnego systemu ciepłowniczego”</a:t>
                      </a:r>
                      <a:endParaRPr lang="pl-PL" sz="1600" b="1" i="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49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Nabór wniosków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600" b="1" i="0" dirty="0">
                          <a:solidFill>
                            <a:srgbClr val="FF0000"/>
                          </a:solidFill>
                        </a:rPr>
                        <a:t>W trybie ciągłym, aktualnie do 20.12.</a:t>
                      </a:r>
                      <a:r>
                        <a:rPr lang="pl-PL" sz="1600" b="1" i="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l-PL" sz="1600" b="1" i="0" dirty="0">
                          <a:solidFill>
                            <a:srgbClr val="FF0000"/>
                          </a:solidFill>
                        </a:rPr>
                        <a:t>2018r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622082"/>
      </p:ext>
    </p:extLst>
  </p:cSld>
  <p:clrMapOvr>
    <a:masterClrMapping/>
  </p:clrMapOvr>
  <p:transition spd="med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3200" dirty="0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Możliwości finansowania w ramach środków krajowych</a:t>
            </a: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0" y="404664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950723"/>
              </p:ext>
            </p:extLst>
          </p:nvPr>
        </p:nvGraphicFramePr>
        <p:xfrm>
          <a:off x="539552" y="2852935"/>
          <a:ext cx="8136904" cy="2537449"/>
        </p:xfrm>
        <a:graphic>
          <a:graphicData uri="http://schemas.openxmlformats.org/drawingml/2006/table">
            <a:tbl>
              <a:tblPr firstRow="1" bandRow="1"/>
              <a:tblGrid>
                <a:gridCol w="8136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374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/>
                        <a:t>5.8    Wsparcie przedsięwzięć w zakresie niskoemisyjnej i zasobooszczędnej gospodarki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400" b="1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i="0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Cz.</a:t>
                      </a:r>
                      <a:r>
                        <a:rPr lang="pl-PL" sz="2000" b="1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l-PL" sz="20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4)</a:t>
                      </a:r>
                      <a:r>
                        <a:rPr lang="pl-PL" sz="2000" b="1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-</a:t>
                      </a:r>
                      <a:r>
                        <a:rPr lang="pl-PL" sz="20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 EWE- Efektywność energetyczna w przedsiębiorstwach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978031"/>
      </p:ext>
    </p:extLst>
  </p:cSld>
  <p:clrMapOvr>
    <a:masterClrMapping/>
  </p:clrMapOvr>
  <p:transition spd="med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/>
            <a:r>
              <a:rPr lang="pl-PL" sz="3200" dirty="0">
                <a:solidFill>
                  <a:srgbClr val="548235"/>
                </a:solidFill>
              </a:rPr>
              <a:t>Efektywność energetyczna w przedsiębiorstwach</a:t>
            </a:r>
            <a:endParaRPr lang="pl-PL" sz="3600" dirty="0">
              <a:solidFill>
                <a:srgbClr val="548235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22579" y="260648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754704"/>
              </p:ext>
            </p:extLst>
          </p:nvPr>
        </p:nvGraphicFramePr>
        <p:xfrm>
          <a:off x="274352" y="1636143"/>
          <a:ext cx="8364823" cy="4403389"/>
        </p:xfrm>
        <a:graphic>
          <a:graphicData uri="http://schemas.openxmlformats.org/drawingml/2006/table">
            <a:tbl>
              <a:tblPr firstRow="1" bandRow="1"/>
              <a:tblGrid>
                <a:gridCol w="206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9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73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Alokacja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500 mln PLN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1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Beneficjenci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Przedsiębiorcy, 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709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>
                          <a:latin typeface="+mn-lt"/>
                        </a:rPr>
                        <a:t>Forma finansowania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dirty="0">
                          <a:latin typeface="+mn-lt"/>
                        </a:rPr>
                        <a:t>Pożyczka</a:t>
                      </a:r>
                      <a:r>
                        <a:rPr lang="pl-PL" sz="1600" b="1" i="0" baseline="0" dirty="0">
                          <a:latin typeface="+mn-lt"/>
                        </a:rPr>
                        <a:t>  preferencyjna*         (WIBOR 3M+50pb,)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baseline="0" dirty="0">
                          <a:latin typeface="+mn-lt"/>
                        </a:rPr>
                        <a:t>Pożyczka komercyjna              (stopa bazowa+ wskaźnik ratingowy)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baseline="0" dirty="0">
                          <a:latin typeface="+mn-lt"/>
                        </a:rPr>
                        <a:t>Kwota pożyczki                         1-200mln PLN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baseline="0" dirty="0">
                          <a:latin typeface="+mn-lt"/>
                        </a:rPr>
                        <a:t>Intensywność finansowania do 85% (i pomoc publiczna)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baseline="0" dirty="0">
                          <a:latin typeface="+mn-lt"/>
                        </a:rPr>
                        <a:t>Okres finansowania               do 15 lat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baseline="0" dirty="0">
                          <a:solidFill>
                            <a:srgbClr val="FF0000"/>
                          </a:solidFill>
                          <a:latin typeface="+mn-lt"/>
                        </a:rPr>
                        <a:t>Możliwość umorzenia _</a:t>
                      </a:r>
                      <a:r>
                        <a:rPr lang="pl-PL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pl-PL" sz="1600" b="1" i="0" baseline="0" dirty="0">
                          <a:solidFill>
                            <a:srgbClr val="FF0000"/>
                          </a:solidFill>
                          <a:latin typeface="+mn-lt"/>
                        </a:rPr>
                        <a:t>do 10% _</a:t>
                      </a:r>
                      <a:r>
                        <a:rPr lang="pl-PL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kwotowo do 1 mln zł_ tylko dla modernizacji źródeł spalania celem produkcji ciepła min 30% cele komunalno bytowe</a:t>
                      </a:r>
                      <a:endParaRPr lang="pl-PL" sz="16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18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>
                          <a:latin typeface="+mn-lt"/>
                        </a:rPr>
                        <a:t>Rodzaj przedsięwzięć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600" b="1" i="0" dirty="0">
                          <a:solidFill>
                            <a:schemeClr val="tx1"/>
                          </a:solidFill>
                          <a:latin typeface="+mn-lt"/>
                        </a:rPr>
                        <a:t>Mające na celu poprawę efektywności obiektów,</a:t>
                      </a:r>
                      <a:r>
                        <a:rPr lang="pl-PL" sz="1600" b="1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instalacji i urządzeniach technicznych</a:t>
                      </a:r>
                      <a:endParaRPr lang="pl-PL" sz="16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159435"/>
                  </a:ext>
                </a:extLst>
              </a:tr>
              <a:tr h="58518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>
                          <a:latin typeface="+mn-lt"/>
                        </a:rPr>
                        <a:t>Nabór wniosków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600" b="1" i="0" dirty="0">
                          <a:solidFill>
                            <a:srgbClr val="FF0000"/>
                          </a:solidFill>
                          <a:latin typeface="+mn-lt"/>
                        </a:rPr>
                        <a:t>W trybie ciągłym, aktualnie do 28 XII 2018r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735036"/>
      </p:ext>
    </p:extLst>
  </p:cSld>
  <p:clrMapOvr>
    <a:masterClrMapping/>
  </p:clrMapOvr>
  <p:transition spd="med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3200" dirty="0">
                <a:solidFill>
                  <a:srgbClr val="548235"/>
                </a:solidFill>
              </a:rPr>
              <a:t>Efektywność energetyczna w przedsiębiorstwach</a:t>
            </a:r>
            <a:endParaRPr lang="pl-PL" sz="3200" dirty="0">
              <a:solidFill>
                <a:srgbClr val="548235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22579" y="260648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605782"/>
              </p:ext>
            </p:extLst>
          </p:nvPr>
        </p:nvGraphicFramePr>
        <p:xfrm>
          <a:off x="250626" y="1916833"/>
          <a:ext cx="8646355" cy="3672408"/>
        </p:xfrm>
        <a:graphic>
          <a:graphicData uri="http://schemas.openxmlformats.org/drawingml/2006/table">
            <a:tbl>
              <a:tblPr firstRow="1" bandRow="1"/>
              <a:tblGrid>
                <a:gridCol w="1513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3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24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Rodzaje przedsięwzięć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dirty="0"/>
                        <a:t>     </a:t>
                      </a:r>
                      <a:r>
                        <a:rPr lang="pl-PL" sz="1800" b="0" i="0" dirty="0"/>
                        <a:t>Dedykowane </a:t>
                      </a:r>
                      <a:r>
                        <a:rPr lang="pl-PL" sz="1800" b="0" i="0" baseline="0" dirty="0"/>
                        <a:t>przedsięwzięciom  wskazanym </a:t>
                      </a:r>
                      <a:r>
                        <a:rPr lang="pl-PL" sz="1800" b="0" i="0" baseline="0" dirty="0">
                          <a:solidFill>
                            <a:srgbClr val="FF0000"/>
                          </a:solidFill>
                        </a:rPr>
                        <a:t>m.in. </a:t>
                      </a:r>
                      <a:r>
                        <a:rPr lang="pl-PL" sz="1800" b="1" i="0" baseline="0" dirty="0"/>
                        <a:t>w Obwieszczeniu </a:t>
                      </a:r>
                    </a:p>
                    <a:p>
                      <a:pPr marL="4572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800" b="0" i="0" baseline="0" dirty="0"/>
                        <a:t>ME ws szczegółowego wykazu przedsięwzięć służących poprawie efektywności energetycznej z dnia 23.11.2016 roku w tym :</a:t>
                      </a:r>
                    </a:p>
                    <a:p>
                      <a:pPr marL="1200150" marR="0" lvl="2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sz="1800" b="1" i="0" baseline="0" dirty="0"/>
                        <a:t>Technologie racjonalizacji zużycia energii elektrycznej</a:t>
                      </a:r>
                    </a:p>
                    <a:p>
                      <a:pPr marL="1200150" marR="0" lvl="2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sz="1800" b="1" i="0" baseline="0" dirty="0"/>
                        <a:t>Technologie racjonalizacji zużycia ciepła</a:t>
                      </a:r>
                    </a:p>
                    <a:p>
                      <a:pPr marL="1200150" marR="0" lvl="2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sz="1800" b="1" i="0" baseline="0" dirty="0"/>
                        <a:t>Modernizacje procesów przemysłowych w zakresie efektywności energetycznej.</a:t>
                      </a:r>
                    </a:p>
                    <a:p>
                      <a:pPr marL="1200150" marR="0" lvl="2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sz="1800" b="1" i="0" baseline="0" dirty="0"/>
                        <a:t>Wdrażanie systemów zarządzania energią i jej jakością oraz wdrażanie systemów zarządzania sieciami elektroenergetycznymi w obiektach przedsiębiorstw</a:t>
                      </a:r>
                      <a:r>
                        <a:rPr lang="pl-PL" sz="1600" b="1" i="0" baseline="0" dirty="0"/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567880"/>
      </p:ext>
    </p:extLst>
  </p:cSld>
  <p:clrMapOvr>
    <a:masterClrMapping/>
  </p:clrMapOvr>
  <p:transition spd="med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3200" dirty="0">
                <a:solidFill>
                  <a:srgbClr val="548235"/>
                </a:solidFill>
              </a:rPr>
              <a:t>Efektywność energetyczna w przedsiębiorstwach</a:t>
            </a:r>
            <a:endParaRPr lang="pl-PL" sz="3200" dirty="0">
              <a:solidFill>
                <a:srgbClr val="548235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22579" y="260648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104919"/>
              </p:ext>
            </p:extLst>
          </p:nvPr>
        </p:nvGraphicFramePr>
        <p:xfrm>
          <a:off x="338640" y="2046493"/>
          <a:ext cx="8466719" cy="3592181"/>
        </p:xfrm>
        <a:graphic>
          <a:graphicData uri="http://schemas.openxmlformats.org/drawingml/2006/table">
            <a:tbl>
              <a:tblPr firstRow="1" bandRow="1"/>
              <a:tblGrid>
                <a:gridCol w="1481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5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921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Rodzaje przedsięwzięć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800" b="1" i="0" baseline="0" dirty="0">
                          <a:solidFill>
                            <a:schemeClr val="tx1"/>
                          </a:solidFill>
                        </a:rPr>
                        <a:t>Wymagania: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800" b="1" i="0" baseline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pl-PL" sz="1600" b="1" i="0" baseline="0" dirty="0">
                          <a:solidFill>
                            <a:schemeClr val="tx1"/>
                          </a:solidFill>
                        </a:rPr>
                        <a:t>Kryterium dopuszczające _ </a:t>
                      </a:r>
                      <a:r>
                        <a:rPr lang="pl-PL" sz="1600" b="0" i="0" baseline="0" dirty="0">
                          <a:solidFill>
                            <a:schemeClr val="tx1"/>
                          </a:solidFill>
                        </a:rPr>
                        <a:t>wielkość przeciętnego </a:t>
                      </a:r>
                      <a:r>
                        <a:rPr lang="pl-PL" sz="1600" b="1" i="0" baseline="0" dirty="0">
                          <a:solidFill>
                            <a:schemeClr val="tx1"/>
                          </a:solidFill>
                        </a:rPr>
                        <a:t>zużycia  energii końcowej </a:t>
                      </a:r>
                    </a:p>
                    <a:p>
                      <a:pPr marL="4572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600" b="0" i="0" baseline="0" dirty="0">
                          <a:solidFill>
                            <a:schemeClr val="tx1"/>
                          </a:solidFill>
                        </a:rPr>
                        <a:t>(suma energii elektrycznej i cieplnej) w podmiocie aplikującym do dofinansowania w roku poprzedzającym złożenie wniosku o dofinansowanie wynosiła </a:t>
                      </a:r>
                      <a:r>
                        <a:rPr lang="pl-PL" sz="1600" b="1" i="0" baseline="0" dirty="0">
                          <a:solidFill>
                            <a:schemeClr val="tx1"/>
                          </a:solidFill>
                        </a:rPr>
                        <a:t>nie mniej niż 2 </a:t>
                      </a:r>
                      <a:r>
                        <a:rPr lang="pl-PL" sz="1600" b="1" i="0" baseline="0" dirty="0" err="1">
                          <a:solidFill>
                            <a:schemeClr val="tx1"/>
                          </a:solidFill>
                        </a:rPr>
                        <a:t>GWh</a:t>
                      </a:r>
                      <a:r>
                        <a:rPr lang="pl-PL" sz="1600" b="1" i="0" baseline="0" dirty="0">
                          <a:solidFill>
                            <a:schemeClr val="tx1"/>
                          </a:solidFill>
                        </a:rPr>
                        <a:t> /rok,</a:t>
                      </a:r>
                      <a:endParaRPr lang="pl-PL" sz="1600" b="0" i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0" i="0" baseline="0" dirty="0">
                          <a:solidFill>
                            <a:schemeClr val="tx1"/>
                          </a:solidFill>
                        </a:rPr>
                        <a:t>  Wymagany audyt energetyczny ( zalecenia NFOŚiGW)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0" i="0" baseline="0" dirty="0">
                          <a:solidFill>
                            <a:schemeClr val="tx1"/>
                          </a:solidFill>
                        </a:rPr>
                        <a:t>  Deklarowana oszczędność zużycia energii w produkcji (audyt)  </a:t>
                      </a:r>
                      <a:r>
                        <a:rPr lang="pl-PL" sz="1600" b="1" i="0" baseline="0" dirty="0">
                          <a:solidFill>
                            <a:schemeClr val="tx1"/>
                          </a:solidFill>
                        </a:rPr>
                        <a:t>min.5%  i efekt </a:t>
                      </a:r>
                    </a:p>
                    <a:p>
                      <a:pPr marL="4572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600" b="1" i="0" baseline="0" dirty="0">
                          <a:solidFill>
                            <a:schemeClr val="tx1"/>
                          </a:solidFill>
                        </a:rPr>
                        <a:t>ekologiczny nie mniejszy niż wynikający z oszczędności energetycznej na poziomie 5%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baseline="0" dirty="0"/>
                        <a:t>  Nakład dofinansowania na uzyskanie oszczędności energii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600" b="1" i="0" baseline="0" dirty="0"/>
                        <a:t>         nie większy niż 3 000 zł/MWh/rok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baseline="0" dirty="0">
                          <a:solidFill>
                            <a:srgbClr val="FF0000"/>
                          </a:solidFill>
                        </a:rPr>
                        <a:t>  Premiowana skala ilościowa i procentowa oszczędności energii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8226718"/>
      </p:ext>
    </p:extLst>
  </p:cSld>
  <p:clrMapOvr>
    <a:masterClrMapping/>
  </p:clrMapOvr>
  <p:transition spd="med"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0" y="1232585"/>
            <a:ext cx="9144000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3200" dirty="0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Możliwości finansowania w ramach środków krajowych</a:t>
            </a: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0" y="404664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/>
          </p:nvPr>
        </p:nvGraphicFramePr>
        <p:xfrm>
          <a:off x="539552" y="2852936"/>
          <a:ext cx="8136904" cy="2016224"/>
        </p:xfrm>
        <a:graphic>
          <a:graphicData uri="http://schemas.openxmlformats.org/drawingml/2006/table">
            <a:tbl>
              <a:tblPr firstRow="1" bandRow="1"/>
              <a:tblGrid>
                <a:gridCol w="8136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162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/>
                        <a:t>5.11    SOKÓŁ: Wdrożenie innowacyjnych technologii środowiskowych</a:t>
                      </a:r>
                      <a:endParaRPr lang="pl-PL" sz="1600" b="1" i="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6089759"/>
      </p:ext>
    </p:extLst>
  </p:cSld>
  <p:clrMapOvr>
    <a:masterClrMapping/>
  </p:clrMapOvr>
  <p:transition spd="med"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7237" y="1034428"/>
            <a:ext cx="9144000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3200" dirty="0">
                <a:solidFill>
                  <a:srgbClr val="548235"/>
                </a:solidFill>
              </a:rPr>
              <a:t>SOKÓŁ: Wdrożenie innowacyjnych technologii środowiskowych</a:t>
            </a:r>
            <a:endParaRPr lang="pl-PL" sz="3200" dirty="0">
              <a:solidFill>
                <a:srgbClr val="548235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22579" y="260648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084254"/>
              </p:ext>
            </p:extLst>
          </p:nvPr>
        </p:nvGraphicFramePr>
        <p:xfrm>
          <a:off x="256022" y="1898833"/>
          <a:ext cx="8640960" cy="4079478"/>
        </p:xfrm>
        <a:graphic>
          <a:graphicData uri="http://schemas.openxmlformats.org/drawingml/2006/table">
            <a:tbl>
              <a:tblPr firstRow="1" bandRow="1"/>
              <a:tblGrid>
                <a:gridCol w="1369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1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94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Rodzaje przedsięwzięć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600" b="1" i="0" baseline="0" dirty="0"/>
                        <a:t>Obszar Krajowych inteligentnych Specjalizacji (KIS):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endParaRPr lang="pl-PL" sz="1600" b="1" i="0" baseline="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baseline="0" dirty="0"/>
                        <a:t>    KIS3: </a:t>
                      </a:r>
                      <a:r>
                        <a:rPr lang="pl-PL" sz="1600" b="0" i="0" baseline="0" dirty="0"/>
                        <a:t>Biotechnologiczne i chemiczne procesy, bioprodukty i  produkty chemii                   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600" b="0" i="0" baseline="0" dirty="0"/>
                        <a:t>        specjalistycznej oraz inżynierii środowiska zakresie: nowoczesnych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600" b="0" i="0" baseline="0" dirty="0"/>
                        <a:t>        biotechnologii w ochronie środowiska;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baseline="0" dirty="0"/>
                        <a:t>     KIS 4:  </a:t>
                      </a:r>
                      <a:r>
                        <a:rPr lang="pl-PL" sz="1600" b="0" i="0" baseline="0" dirty="0"/>
                        <a:t>wytwarzanie, przesył, dystrybucja, magazynowanie energii;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baseline="0" dirty="0"/>
                        <a:t>     KIS 5:  </a:t>
                      </a:r>
                      <a:r>
                        <a:rPr lang="pl-PL" sz="1600" b="0" i="0" baseline="0" dirty="0"/>
                        <a:t>inteligentne i energooszczędne budownictwo;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baseline="0" dirty="0"/>
                        <a:t>     KIS 6:  </a:t>
                      </a:r>
                      <a:r>
                        <a:rPr lang="pl-PL" sz="1600" b="0" i="0" baseline="0" dirty="0"/>
                        <a:t>innowacyjne rozwiązania transportowe;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baseline="0" dirty="0"/>
                        <a:t>     KIS 7:  </a:t>
                      </a:r>
                      <a:r>
                        <a:rPr lang="pl-PL" sz="1600" b="0" i="0" baseline="0" dirty="0"/>
                        <a:t>innowacyjne technologie pozyskiwania surowców lub ich substytutów;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baseline="0" dirty="0"/>
                        <a:t>     KIS 8:  </a:t>
                      </a:r>
                      <a:r>
                        <a:rPr lang="pl-PL" sz="1600" b="0" i="0" baseline="0" dirty="0"/>
                        <a:t>minimalizacja wytwarzania odpadów;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baseline="0" dirty="0"/>
                        <a:t>     KIS 9:  </a:t>
                      </a:r>
                      <a:r>
                        <a:rPr lang="pl-PL" sz="1600" b="0" i="0" baseline="0" dirty="0"/>
                        <a:t>innowacyjne technologie wodno-ściekowe;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816" y="2006450"/>
            <a:ext cx="1219200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33747"/>
      </p:ext>
    </p:extLst>
  </p:cSld>
  <p:clrMapOvr>
    <a:masterClrMapping/>
  </p:clrMapOvr>
  <p:transition spd="med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7237" y="1034428"/>
            <a:ext cx="9144000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3200" dirty="0">
                <a:solidFill>
                  <a:srgbClr val="548235"/>
                </a:solidFill>
              </a:rPr>
              <a:t>SOKÓŁ: Wdrożenie innowacyjnych technologii środowiskowych</a:t>
            </a:r>
            <a:endParaRPr lang="pl-PL" sz="3200" dirty="0">
              <a:solidFill>
                <a:srgbClr val="548235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22579" y="260648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004617"/>
              </p:ext>
            </p:extLst>
          </p:nvPr>
        </p:nvGraphicFramePr>
        <p:xfrm>
          <a:off x="256022" y="2129665"/>
          <a:ext cx="8640960" cy="3848645"/>
        </p:xfrm>
        <a:graphic>
          <a:graphicData uri="http://schemas.openxmlformats.org/drawingml/2006/table">
            <a:tbl>
              <a:tblPr firstRow="1" bandRow="1"/>
              <a:tblGrid>
                <a:gridCol w="1369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1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86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Rodzaje przedsięwzięć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600" b="0" i="0" baseline="0" dirty="0"/>
                        <a:t>Przedsięwzięcia realizowane w istniejącym lub nowopowstałym przedsiębiorstwie/zakładzie polegające na: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l-PL" sz="1600" b="0" i="0" baseline="0" dirty="0"/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sz="1600" b="0" i="0" baseline="0" dirty="0"/>
                        <a:t>    uruchomieniu produkcji </a:t>
                      </a:r>
                      <a:r>
                        <a:rPr lang="pl-PL" sz="1600" b="1" i="0" baseline="0" dirty="0"/>
                        <a:t>nowego lub zmodernizowanego </a:t>
                      </a:r>
                      <a:r>
                        <a:rPr lang="pl-PL" sz="1600" b="0" i="0" baseline="0" dirty="0"/>
                        <a:t>wyrobu/technologii,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sz="1600" b="0" i="0" baseline="0" dirty="0"/>
                        <a:t>    wdrożeniu </a:t>
                      </a:r>
                      <a:r>
                        <a:rPr lang="pl-PL" sz="1600" b="1" i="0" baseline="0" dirty="0"/>
                        <a:t>nowej albo znacząco udoskonalonej technologii,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l-PL" sz="1600" b="1" i="0" baseline="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600" b="0" i="0" baseline="0" dirty="0"/>
                        <a:t>które </a:t>
                      </a:r>
                      <a:r>
                        <a:rPr lang="pl-PL" sz="1600" b="1" i="0" baseline="0" dirty="0"/>
                        <a:t>służą poprawie efektywności wykorzystania zasobów naturalnych</a:t>
                      </a:r>
                      <a:r>
                        <a:rPr lang="pl-PL" sz="1600" b="0" i="0" baseline="0" dirty="0"/>
                        <a:t>, zmniejszają negatywny wpływ człowieka na środowisko lub wzmacniają odporność gospodarki na presje środowiskowe.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8676490"/>
      </p:ext>
    </p:extLst>
  </p:cSld>
  <p:clrMapOvr>
    <a:masterClrMapping/>
  </p:clrMapOvr>
  <p:transition spd="med"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0" y="1126420"/>
            <a:ext cx="9144000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3200" dirty="0">
                <a:solidFill>
                  <a:srgbClr val="548235"/>
                </a:solidFill>
              </a:rPr>
              <a:t>SOKÓŁ: Wdrożenie innowacyjnych technologii środowiskowych</a:t>
            </a:r>
            <a:endParaRPr lang="pl-PL" sz="3600" dirty="0">
              <a:solidFill>
                <a:srgbClr val="548235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107504" y="367384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963813"/>
              </p:ext>
            </p:extLst>
          </p:nvPr>
        </p:nvGraphicFramePr>
        <p:xfrm>
          <a:off x="296138" y="1558622"/>
          <a:ext cx="8600844" cy="4658887"/>
        </p:xfrm>
        <a:graphic>
          <a:graphicData uri="http://schemas.openxmlformats.org/drawingml/2006/table">
            <a:tbl>
              <a:tblPr firstRow="1" bandRow="1"/>
              <a:tblGrid>
                <a:gridCol w="1683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7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179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Alokacja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2500 mln PLN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dla bezzwrotnych form dofinansowania (faza B+R) – do 75 000 tys. zł,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dla zwrotnych form dofinansowania (faza B+R i W) – do 2 425 000 tys. zł.</a:t>
                      </a:r>
                      <a:endParaRPr lang="pl-PL" sz="1600" b="1" kern="1200" baseline="0" dirty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2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Beneficjenci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przedsiębiorcy 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265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Forma finansowania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i="0" dirty="0">
                          <a:solidFill>
                            <a:srgbClr val="FF0000"/>
                          </a:solidFill>
                        </a:rPr>
                        <a:t>Faza  (B+R)</a:t>
                      </a:r>
                      <a:endParaRPr lang="pl-PL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baseline="0" dirty="0"/>
                        <a:t>Faza B+ R </a:t>
                      </a:r>
                      <a:r>
                        <a:rPr lang="pl-PL" sz="1600" b="0" i="0" baseline="0" dirty="0"/>
                        <a:t>do 24 miesięcy od umowy </a:t>
                      </a:r>
                      <a:r>
                        <a:rPr lang="pl-PL" sz="1600" b="1" i="0" baseline="0" dirty="0">
                          <a:solidFill>
                            <a:srgbClr val="FF0000"/>
                          </a:solidFill>
                        </a:rPr>
                        <a:t>( tylko prace rozwojowe)</a:t>
                      </a:r>
                      <a:endParaRPr lang="pl-PL" sz="1600" b="0" i="0" baseline="0" dirty="0"/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baseline="0" dirty="0"/>
                        <a:t> dotacja lub pożyczka lub dotacja i pożyczka łącznie (</a:t>
                      </a:r>
                      <a:r>
                        <a:rPr lang="pl-PL" sz="1600" b="1" i="0" baseline="0" dirty="0">
                          <a:solidFill>
                            <a:srgbClr val="FF0000"/>
                          </a:solidFill>
                        </a:rPr>
                        <a:t>do 100%)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baseline="0" dirty="0"/>
                        <a:t>pożyczka </a:t>
                      </a:r>
                      <a:r>
                        <a:rPr lang="pl-PL" sz="1600" b="1" i="0" baseline="0" dirty="0">
                          <a:solidFill>
                            <a:srgbClr val="FF0000"/>
                          </a:solidFill>
                        </a:rPr>
                        <a:t>do 5 mln zł </a:t>
                      </a:r>
                      <a:r>
                        <a:rPr lang="pl-PL" sz="1600" b="1" i="0" baseline="0" dirty="0"/>
                        <a:t>_ rynkowa i preferencyjna (WIBOR 3M +50 </a:t>
                      </a:r>
                      <a:r>
                        <a:rPr lang="pl-PL" sz="1600" b="1" i="0" baseline="0" dirty="0" err="1"/>
                        <a:t>p.b</a:t>
                      </a:r>
                      <a:r>
                        <a:rPr lang="pl-PL" sz="1600" b="1" i="0" baseline="0" dirty="0"/>
                        <a:t>  nie mniej niż  2% w </a:t>
                      </a:r>
                      <a:r>
                        <a:rPr lang="pl-PL" sz="1600" b="1" i="0" baseline="0" dirty="0" err="1"/>
                        <a:t>s.r</a:t>
                      </a:r>
                      <a:r>
                        <a:rPr lang="pl-PL" sz="1600" b="1" i="0" baseline="0" dirty="0"/>
                        <a:t>.)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0" i="0" baseline="0" dirty="0"/>
                        <a:t>Intensywność dofinansowania w formie</a:t>
                      </a:r>
                      <a:r>
                        <a:rPr lang="pl-PL" sz="1600" b="1" i="0" baseline="0" dirty="0"/>
                        <a:t> dotacji  </a:t>
                      </a:r>
                      <a:r>
                        <a:rPr lang="pl-PL" sz="1600" b="0" i="0" baseline="0" dirty="0"/>
                        <a:t>zależy od rodzaju beneficjenta </a:t>
                      </a:r>
                      <a:r>
                        <a:rPr lang="pl-PL" sz="1600" b="1" i="0" baseline="0" dirty="0"/>
                        <a:t>60-80%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0" i="0" baseline="0" dirty="0"/>
                        <a:t>Intensywność dofinansowania w formie </a:t>
                      </a:r>
                      <a:r>
                        <a:rPr lang="pl-PL" sz="1600" b="1" i="0" baseline="0" dirty="0"/>
                        <a:t>pożyczki  do 85%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baseline="0" dirty="0">
                          <a:solidFill>
                            <a:srgbClr val="FF0000"/>
                          </a:solidFill>
                        </a:rPr>
                        <a:t>Pożyczka nie podlega umorzeniu 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22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Nabór wniosków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600" b="1" i="0" dirty="0">
                          <a:solidFill>
                            <a:srgbClr val="FF0000"/>
                          </a:solidFill>
                        </a:rPr>
                        <a:t>aktualnie nabór</a:t>
                      </a:r>
                      <a:r>
                        <a:rPr lang="pl-PL" sz="1600" b="1" i="0" baseline="0" dirty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pl-PL" sz="1600" b="1" i="0" dirty="0">
                          <a:solidFill>
                            <a:srgbClr val="FF0000"/>
                          </a:solidFill>
                        </a:rPr>
                        <a:t>do 28.02. 2019r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612920"/>
      </p:ext>
    </p:extLst>
  </p:cSld>
  <p:clrMapOvr>
    <a:masterClrMapping/>
  </p:clrMapOvr>
  <p:transition spd="med"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0" y="1126420"/>
            <a:ext cx="9144000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3200" dirty="0">
                <a:solidFill>
                  <a:srgbClr val="548235"/>
                </a:solidFill>
              </a:rPr>
              <a:t>SOKÓŁ: Wdrożenie innowacyjnych technologii środowiskowych</a:t>
            </a:r>
            <a:endParaRPr lang="pl-PL" sz="3600" dirty="0">
              <a:solidFill>
                <a:srgbClr val="548235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107504" y="367384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562865"/>
              </p:ext>
            </p:extLst>
          </p:nvPr>
        </p:nvGraphicFramePr>
        <p:xfrm>
          <a:off x="550610" y="1632930"/>
          <a:ext cx="8340977" cy="4367545"/>
        </p:xfrm>
        <a:graphic>
          <a:graphicData uri="http://schemas.openxmlformats.org/drawingml/2006/table">
            <a:tbl>
              <a:tblPr firstRow="1" bandRow="1"/>
              <a:tblGrid>
                <a:gridCol w="1331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36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Alokacja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2500 mln PLN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1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Beneficjenci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przedsiębiorcy 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257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Forma finansowania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i="0" baseline="0" dirty="0">
                          <a:solidFill>
                            <a:srgbClr val="FF0000"/>
                          </a:solidFill>
                        </a:rPr>
                        <a:t>Faza  (W)</a:t>
                      </a:r>
                      <a:r>
                        <a:rPr lang="pl-PL" sz="1800" b="1" i="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sz="1800" b="1" i="0" baseline="0" dirty="0"/>
                        <a:t>Pożyczka preferencyjna </a:t>
                      </a:r>
                      <a:r>
                        <a:rPr lang="pl-PL" sz="1800" b="0" i="0" baseline="0" dirty="0"/>
                        <a:t>WIBOR 3M +50 </a:t>
                      </a:r>
                      <a:r>
                        <a:rPr lang="pl-PL" sz="1800" b="0" i="0" baseline="0" dirty="0" err="1"/>
                        <a:t>p.b</a:t>
                      </a:r>
                      <a:r>
                        <a:rPr lang="pl-PL" sz="1800" b="0" i="0" baseline="0" dirty="0"/>
                        <a:t>., nie mniej niż 2% w skali roku</a:t>
                      </a:r>
                    </a:p>
                    <a:p>
                      <a:pPr marL="7429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800" b="0" i="0" baseline="0" dirty="0"/>
                        <a:t>Intensywność dofinansowania w formie pożyczki  </a:t>
                      </a:r>
                      <a:r>
                        <a:rPr lang="pl-PL" sz="1800" b="1" i="0" baseline="0" dirty="0"/>
                        <a:t>do 85%</a:t>
                      </a:r>
                    </a:p>
                    <a:p>
                      <a:pPr marL="7429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800" b="1" i="0" baseline="0" dirty="0">
                          <a:solidFill>
                            <a:srgbClr val="FF0000"/>
                          </a:solidFill>
                        </a:rPr>
                        <a:t>Możliwość umorzenia </a:t>
                      </a:r>
                      <a:r>
                        <a:rPr lang="pl-PL" sz="1800" b="1" i="0" baseline="0" dirty="0" err="1">
                          <a:solidFill>
                            <a:srgbClr val="FF0000"/>
                          </a:solidFill>
                        </a:rPr>
                        <a:t>wg.zasad</a:t>
                      </a:r>
                      <a:r>
                        <a:rPr lang="pl-PL" sz="1800" b="1" i="0" baseline="0" dirty="0">
                          <a:solidFill>
                            <a:srgbClr val="FF0000"/>
                          </a:solidFill>
                        </a:rPr>
                        <a:t> NFOŚiGW</a:t>
                      </a:r>
                      <a:endParaRPr lang="pl-PL" sz="1800" b="0" i="0" baseline="0" dirty="0"/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800" b="1" i="0" baseline="0" dirty="0"/>
                        <a:t>Pożyczka rynkowa </a:t>
                      </a:r>
                      <a:r>
                        <a:rPr lang="pl-PL" sz="1800" b="0" i="0" baseline="0" dirty="0"/>
                        <a:t>( bez pomocy publicznej)</a:t>
                      </a:r>
                    </a:p>
                    <a:p>
                      <a:pPr marL="800100" marR="0" lvl="1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AutoNum type="alphaLcParenR"/>
                        <a:tabLst/>
                        <a:defRPr/>
                      </a:pPr>
                      <a:r>
                        <a:rPr lang="pl-PL" sz="1800" b="0" i="0" baseline="0" dirty="0"/>
                        <a:t>od 0,5 mln zł </a:t>
                      </a:r>
                      <a:r>
                        <a:rPr lang="pl-PL" sz="1800" b="1" i="0" baseline="0" dirty="0"/>
                        <a:t>do 150 mln zł </a:t>
                      </a:r>
                      <a:r>
                        <a:rPr lang="pl-PL" sz="1800" b="0" i="0" baseline="0" dirty="0"/>
                        <a:t>(dla mikro-, małych i średnich  przedsiębiorstw),</a:t>
                      </a:r>
                    </a:p>
                    <a:p>
                      <a:pPr marL="4572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800" b="0" i="0" baseline="0" dirty="0"/>
                        <a:t>b) od 0,5 mln zł </a:t>
                      </a:r>
                      <a:r>
                        <a:rPr lang="pl-PL" sz="1800" b="1" i="0" baseline="0" dirty="0"/>
                        <a:t>do 300 mln zł </a:t>
                      </a:r>
                      <a:r>
                        <a:rPr lang="pl-PL" sz="1800" b="0" i="0" baseline="0" dirty="0"/>
                        <a:t>(dla dużych przedsiębiorstw),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l-PL" sz="1800" b="0" i="0" baseline="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Nabór wniosków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rgbClr val="FF0000"/>
                          </a:solidFill>
                        </a:rPr>
                        <a:t>Nabór do</a:t>
                      </a:r>
                      <a:r>
                        <a:rPr lang="pl-PL" sz="1800" b="1" i="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l-PL" sz="1800" b="1" i="0" dirty="0">
                          <a:solidFill>
                            <a:srgbClr val="FF0000"/>
                          </a:solidFill>
                        </a:rPr>
                        <a:t>28.02.2019 r.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387" y="16473"/>
            <a:ext cx="1219200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99121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3200" dirty="0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Możliwości finansowania w ramach I osi </a:t>
            </a:r>
            <a:r>
              <a:rPr lang="pl-PL" sz="3200" dirty="0" err="1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POIiŚ</a:t>
            </a:r>
            <a:endParaRPr lang="pl-PL" sz="3200" dirty="0">
              <a:solidFill>
                <a:srgbClr val="5F790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0" y="404664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67335"/>
              </p:ext>
            </p:extLst>
          </p:nvPr>
        </p:nvGraphicFramePr>
        <p:xfrm>
          <a:off x="539552" y="2564904"/>
          <a:ext cx="8136904" cy="2592288"/>
        </p:xfrm>
        <a:graphic>
          <a:graphicData uri="http://schemas.openxmlformats.org/drawingml/2006/table">
            <a:tbl>
              <a:tblPr firstRow="1" bandRow="1"/>
              <a:tblGrid>
                <a:gridCol w="8136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92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/>
                        <a:t>Poddziałanie 1.1.1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i="0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/>
                        <a:t>Wspieranie inwestycji dotyczących wytwarzania energii z odnawialnych źródeł</a:t>
                      </a:r>
                      <a:r>
                        <a:rPr lang="pl-PL" sz="1800" b="1" i="0" baseline="0" dirty="0"/>
                        <a:t> wraz podłączeniem tych źródeł do sieci dystrybucyjnej/przesyłowej</a:t>
                      </a:r>
                      <a:r>
                        <a:rPr lang="pl-PL" sz="1800" b="1" i="0" dirty="0"/>
                        <a:t> 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rgbClr val="FF0000"/>
                          </a:solidFill>
                        </a:rPr>
                        <a:t>Planowany nabór w marcu 2019 roku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rgbClr val="FF0000"/>
                          </a:solidFill>
                        </a:rPr>
                        <a:t>Alokacja 200 mln zł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021521"/>
      </p:ext>
    </p:extLst>
  </p:cSld>
  <p:clrMapOvr>
    <a:masterClrMapping/>
  </p:clrMapOvr>
  <p:transition spd="med"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0" y="1126420"/>
            <a:ext cx="9144000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2800" dirty="0">
                <a:solidFill>
                  <a:srgbClr val="548235"/>
                </a:solidFill>
              </a:rPr>
              <a:t>SOKÓŁ: Wdrożenie innowacyjnych technologii środowiskowych</a:t>
            </a:r>
            <a:endParaRPr lang="pl-PL" sz="2800" dirty="0">
              <a:solidFill>
                <a:srgbClr val="548235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62215" y="367384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331685"/>
              </p:ext>
            </p:extLst>
          </p:nvPr>
        </p:nvGraphicFramePr>
        <p:xfrm>
          <a:off x="323528" y="2129665"/>
          <a:ext cx="8460940" cy="3923715"/>
        </p:xfrm>
        <a:graphic>
          <a:graphicData uri="http://schemas.openxmlformats.org/drawingml/2006/table">
            <a:tbl>
              <a:tblPr firstRow="1" bandRow="1"/>
              <a:tblGrid>
                <a:gridCol w="1350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0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56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Alokacja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2500 mln PLN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Beneficjenci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przedsiębiorcy 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350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Forma finansowania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i="0" baseline="0" dirty="0">
                          <a:solidFill>
                            <a:srgbClr val="FF0000"/>
                          </a:solidFill>
                        </a:rPr>
                        <a:t>Faza  (W)</a:t>
                      </a:r>
                      <a:r>
                        <a:rPr lang="pl-PL" sz="1800" b="1" i="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baseline="0" dirty="0"/>
                        <a:t>Inwestycja kapitałowa </a:t>
                      </a:r>
                    </a:p>
                    <a:p>
                      <a:pPr marL="7429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baseline="0" dirty="0">
                          <a:solidFill>
                            <a:srgbClr val="FF0000"/>
                          </a:solidFill>
                        </a:rPr>
                        <a:t>wniesienie środków NFOŚiGW na podwyższenie kapitału zakładowego</a:t>
                      </a:r>
                      <a:r>
                        <a:rPr lang="pl-PL" sz="1600" b="0" i="0" baseline="0" dirty="0"/>
                        <a:t> </a:t>
                      </a:r>
                    </a:p>
                    <a:p>
                      <a:pPr marL="7429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0" i="0" baseline="0" dirty="0"/>
                        <a:t>minimalna wartość inwestycji kapitałowej wynosi</a:t>
                      </a:r>
                      <a:r>
                        <a:rPr lang="pl-PL" sz="1600" b="1" i="0" baseline="0" dirty="0"/>
                        <a:t> 3 mln zł;</a:t>
                      </a:r>
                    </a:p>
                    <a:p>
                      <a:pPr marL="7429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baseline="0" dirty="0"/>
                        <a:t>maksymalny </a:t>
                      </a:r>
                      <a:r>
                        <a:rPr lang="pl-PL" sz="1600" b="0" i="0" baseline="0" dirty="0"/>
                        <a:t>udział NFOŚiGW w kapitale zakładowym beneficjenta nie może przekroczyć </a:t>
                      </a:r>
                      <a:r>
                        <a:rPr lang="pl-PL" sz="1600" b="1" i="0" baseline="0" dirty="0"/>
                        <a:t>49%</a:t>
                      </a:r>
                    </a:p>
                    <a:p>
                      <a:pPr marL="7429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Okres, w którym NFOŚiGW pozostaje</a:t>
                      </a:r>
                      <a:r>
                        <a:rPr lang="pl-PL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udziałowcem lub akcjonariuszem beneficjenta, może objąć </a:t>
                      </a:r>
                      <a:r>
                        <a:rPr lang="pl-PL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 dłużej niż 15 pełnych lat obrotowych beneficjenta</a:t>
                      </a:r>
                    </a:p>
                    <a:p>
                      <a:pPr marL="7429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koszt kapitału wyznaczany jest </a:t>
                      </a:r>
                      <a:r>
                        <a:rPr lang="pl-PL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warunkach rynkowych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96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Nabór wniosków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600" b="1" i="0" baseline="0" dirty="0">
                          <a:solidFill>
                            <a:srgbClr val="FF0000"/>
                          </a:solidFill>
                        </a:rPr>
                        <a:t> Nabór </a:t>
                      </a:r>
                      <a:r>
                        <a:rPr lang="pl-PL" sz="1600" b="1" i="0" dirty="0">
                          <a:solidFill>
                            <a:srgbClr val="FF0000"/>
                          </a:solidFill>
                        </a:rPr>
                        <a:t>do 28 .02.</a:t>
                      </a:r>
                      <a:r>
                        <a:rPr lang="pl-PL" sz="1600" b="1" i="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l-PL" sz="1600" b="1" i="0" dirty="0">
                          <a:solidFill>
                            <a:srgbClr val="FF0000"/>
                          </a:solidFill>
                        </a:rPr>
                        <a:t>2019 r.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387" y="16473"/>
            <a:ext cx="1219200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96782"/>
      </p:ext>
    </p:extLst>
  </p:cSld>
  <p:clrMapOvr>
    <a:masterClrMapping/>
  </p:clrMapOvr>
  <p:transition spd="med"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7237" y="1034428"/>
            <a:ext cx="9144000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3200" dirty="0">
                <a:solidFill>
                  <a:srgbClr val="548235"/>
                </a:solidFill>
              </a:rPr>
              <a:t>SOKÓŁ: Wdrożenie innowacyjnych technologii środowiskowych</a:t>
            </a:r>
            <a:endParaRPr lang="pl-PL" sz="3200" dirty="0">
              <a:solidFill>
                <a:srgbClr val="548235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22579" y="260648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364443"/>
              </p:ext>
            </p:extLst>
          </p:nvPr>
        </p:nvGraphicFramePr>
        <p:xfrm>
          <a:off x="256022" y="2129665"/>
          <a:ext cx="8640961" cy="3848645"/>
        </p:xfrm>
        <a:graphic>
          <a:graphicData uri="http://schemas.openxmlformats.org/drawingml/2006/table">
            <a:tbl>
              <a:tblPr firstRow="1" bandRow="1"/>
              <a:tblGrid>
                <a:gridCol w="1795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5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86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>
                          <a:solidFill>
                            <a:schemeClr val="tx1"/>
                          </a:solidFill>
                        </a:rPr>
                        <a:t>Zapraszamy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l-PL" sz="1600" b="0" i="0" baseline="0" dirty="0">
                        <a:hlinkClick r:id="rId3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l-PL" sz="1600" b="0" i="0" baseline="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l-PL" sz="1600" b="0" i="0" baseline="0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800" b="1" i="0" baseline="0" dirty="0"/>
                        <a:t>Szkolenie dla wnioskodawców programu SOKÓŁ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800" b="1" i="0" baseline="0" dirty="0"/>
                        <a:t> </a:t>
                      </a:r>
                      <a:r>
                        <a:rPr lang="pl-PL" sz="1800" b="1" i="0" baseline="0" dirty="0">
                          <a:solidFill>
                            <a:srgbClr val="FF0000"/>
                          </a:solidFill>
                        </a:rPr>
                        <a:t>18 grudnia 2018 r. (wtorek)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800" b="1" i="0" baseline="0" dirty="0"/>
                        <a:t> </a:t>
                      </a:r>
                      <a:r>
                        <a:rPr lang="pl-PL" sz="1800" b="1" i="0" baseline="0" dirty="0">
                          <a:solidFill>
                            <a:srgbClr val="FF0000"/>
                          </a:solidFill>
                        </a:rPr>
                        <a:t>zgłoszenia można przesłać  do 14 grudnia br. do godz. 15.00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l-PL" sz="1600" b="0" i="0" baseline="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l-PL" sz="1600" b="0" i="0" baseline="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600" b="0" i="0" baseline="0" dirty="0">
                          <a:hlinkClick r:id="rId3"/>
                        </a:rPr>
                        <a:t>http://nfosigw.gov.pl/o-nfosigw/aktualnosci/art,1338,zapraszamyna-na-szkolenie-przedsiebiorcow-zainteresowanych-wsparciem-innowacyjnych-technologii-srodowiskowych.html</a:t>
                      </a:r>
                      <a:endParaRPr lang="pl-PL" sz="1600" b="0" i="0" baseline="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l-PL" sz="1600" b="0" i="0" baseline="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l-PL" sz="1600" b="0" i="0" baseline="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724396"/>
      </p:ext>
    </p:extLst>
  </p:cSld>
  <p:clrMapOvr>
    <a:masterClrMapping/>
  </p:clrMapOvr>
  <p:transition spd="med"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8"/>
          <p:cNvSpPr/>
          <p:nvPr/>
        </p:nvSpPr>
        <p:spPr>
          <a:xfrm>
            <a:off x="454322" y="2348880"/>
            <a:ext cx="8143700" cy="3693447"/>
          </a:xfrm>
          <a:prstGeom prst="roundRect">
            <a:avLst/>
          </a:prstGeom>
          <a:solidFill>
            <a:schemeClr val="bg1">
              <a:lumMod val="85000"/>
              <a:alpha val="59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600"/>
              </a:spcBef>
            </a:pPr>
            <a:r>
              <a:rPr lang="pl-PL" b="1" dirty="0">
                <a:solidFill>
                  <a:schemeClr val="tx1"/>
                </a:solidFill>
              </a:rPr>
              <a:t>Typ projektów: </a:t>
            </a:r>
          </a:p>
          <a:p>
            <a:pPr marL="361950" lvl="0" indent="-361950">
              <a:spcBef>
                <a:spcPts val="600"/>
              </a:spcBef>
            </a:pPr>
            <a:r>
              <a:rPr lang="pl-PL" dirty="0">
                <a:solidFill>
                  <a:schemeClr val="tx1"/>
                </a:solidFill>
              </a:rPr>
              <a:t>1) 	</a:t>
            </a:r>
            <a:r>
              <a:rPr lang="pl-PL" b="1" dirty="0">
                <a:solidFill>
                  <a:schemeClr val="tx1"/>
                </a:solidFill>
              </a:rPr>
              <a:t>Budowa nowej</a:t>
            </a:r>
            <a:r>
              <a:rPr lang="pl-PL" dirty="0">
                <a:solidFill>
                  <a:schemeClr val="tx1"/>
                </a:solidFill>
              </a:rPr>
              <a:t>, rozbudowa lub modernizacja </a:t>
            </a:r>
            <a:r>
              <a:rPr lang="pl-PL" b="1" dirty="0">
                <a:solidFill>
                  <a:schemeClr val="tx1"/>
                </a:solidFill>
              </a:rPr>
              <a:t>istniejącej ciepłowni, elektrociepłowni geotermalnej;</a:t>
            </a:r>
          </a:p>
          <a:p>
            <a:pPr marL="361950" lvl="0" indent="-361950">
              <a:spcBef>
                <a:spcPts val="600"/>
              </a:spcBef>
            </a:pPr>
            <a:r>
              <a:rPr lang="pl-PL" dirty="0">
                <a:solidFill>
                  <a:schemeClr val="tx1"/>
                </a:solidFill>
              </a:rPr>
              <a:t>2) 	Modernizacja lub rozbudowa </a:t>
            </a:r>
            <a:r>
              <a:rPr lang="pl-PL" b="1" dirty="0">
                <a:solidFill>
                  <a:schemeClr val="tx1"/>
                </a:solidFill>
              </a:rPr>
              <a:t>istniejących źródeł wytwarzania energii </a:t>
            </a:r>
            <a:r>
              <a:rPr lang="pl-PL" dirty="0">
                <a:solidFill>
                  <a:schemeClr val="tx1"/>
                </a:solidFill>
              </a:rPr>
              <a:t>o ciepłownię/elektrociepłownię geotermalną;</a:t>
            </a:r>
          </a:p>
          <a:p>
            <a:pPr marL="361950" lvl="0" indent="-361950">
              <a:spcBef>
                <a:spcPts val="600"/>
              </a:spcBef>
              <a:buAutoNum type="arabicParenR" startAt="3"/>
            </a:pPr>
            <a:r>
              <a:rPr lang="pl-PL" dirty="0">
                <a:solidFill>
                  <a:schemeClr val="tx1"/>
                </a:solidFill>
              </a:rPr>
              <a:t>Wykonanie lub rekonstrukcja otworu, z zastrzeżeniem, </a:t>
            </a:r>
            <a:r>
              <a:rPr lang="pl-PL" dirty="0">
                <a:solidFill>
                  <a:srgbClr val="FF0000"/>
                </a:solidFill>
              </a:rPr>
              <a:t>że </a:t>
            </a:r>
            <a:r>
              <a:rPr lang="pl-PL" b="1" dirty="0">
                <a:solidFill>
                  <a:srgbClr val="FF0000"/>
                </a:solidFill>
              </a:rPr>
              <a:t>nie kwalifikuje się wykonanie otworu badawczego</a:t>
            </a:r>
            <a:r>
              <a:rPr lang="pl-PL" b="1" dirty="0">
                <a:solidFill>
                  <a:schemeClr val="tx1"/>
                </a:solidFill>
              </a:rPr>
              <a:t> (konieczna  koncesja na wydobycie kopalin zgodnie z ustawą Prawo geologiczne i górnicze oraz dokumentacja hydrogeologiczna 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6DD8FCD-8D0E-493F-A582-8FE538A0A3AB}" type="slidenum">
              <a:rPr lang="pl-PL" smtClean="0"/>
              <a:pPr/>
              <a:t>52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78762"/>
            <a:ext cx="7615262" cy="1143000"/>
          </a:xfrm>
        </p:spPr>
        <p:txBody>
          <a:bodyPr>
            <a:normAutofit/>
          </a:bodyPr>
          <a:lstStyle/>
          <a:p>
            <a:pPr algn="ctr"/>
            <a:r>
              <a:rPr lang="pl-PL" sz="3400" dirty="0"/>
              <a:t>3. Ochrona atmosfery </a:t>
            </a:r>
            <a:br>
              <a:rPr lang="pl-PL" sz="4800" dirty="0">
                <a:solidFill>
                  <a:schemeClr val="tx2"/>
                </a:solidFill>
              </a:rPr>
            </a:br>
            <a:r>
              <a:rPr lang="pl-PL" sz="2700" dirty="0">
                <a:solidFill>
                  <a:schemeClr val="accent3">
                    <a:lumMod val="75000"/>
                  </a:schemeClr>
                </a:solidFill>
              </a:rPr>
              <a:t>3.1.Poprawa jakości powietrza</a:t>
            </a:r>
            <a:endParaRPr lang="pl-PL" sz="2700" dirty="0"/>
          </a:p>
        </p:txBody>
      </p:sp>
      <p:sp>
        <p:nvSpPr>
          <p:cNvPr id="8" name="Symbol zastępczy zawartości 21"/>
          <p:cNvSpPr txBox="1">
            <a:spLocks/>
          </p:cNvSpPr>
          <p:nvPr/>
        </p:nvSpPr>
        <p:spPr>
          <a:xfrm>
            <a:off x="454322" y="1330822"/>
            <a:ext cx="8191326" cy="70898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SzPct val="70000"/>
              <a:buFont typeface="Courier New" pitchFamily="49" charset="0"/>
              <a:buChar char="o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defRPr/>
            </a:pPr>
            <a:r>
              <a:rPr lang="pl-PL" sz="2400" b="1" dirty="0"/>
              <a:t>Cześć 1)</a:t>
            </a:r>
            <a:r>
              <a:rPr lang="pl-PL" sz="2400" dirty="0"/>
              <a:t> </a:t>
            </a:r>
            <a:r>
              <a:rPr lang="pl-PL" sz="2400" b="1" dirty="0"/>
              <a:t>Energetyczne wykorzystanie zasobów geotermalnych</a:t>
            </a:r>
          </a:p>
        </p:txBody>
      </p:sp>
    </p:spTree>
    <p:extLst>
      <p:ext uri="{BB962C8B-B14F-4D97-AF65-F5344CB8AC3E}">
        <p14:creationId xmlns:p14="http://schemas.microsoft.com/office/powerpoint/2010/main" val="1048817003"/>
      </p:ext>
    </p:extLst>
  </p:cSld>
  <p:clrMapOvr>
    <a:masterClrMapping/>
  </p:clrMapOvr>
  <p:transition spd="med"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8"/>
          <p:cNvSpPr/>
          <p:nvPr/>
        </p:nvSpPr>
        <p:spPr>
          <a:xfrm>
            <a:off x="275333" y="2132856"/>
            <a:ext cx="8143700" cy="4032447"/>
          </a:xfrm>
          <a:prstGeom prst="roundRect">
            <a:avLst/>
          </a:prstGeom>
          <a:solidFill>
            <a:schemeClr val="bg1">
              <a:lumMod val="85000"/>
              <a:alpha val="59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57300" lvl="0" indent="-1257300">
              <a:spcBef>
                <a:spcPts val="0"/>
              </a:spcBef>
              <a:spcAft>
                <a:spcPts val="300"/>
              </a:spcAft>
            </a:pPr>
            <a:r>
              <a:rPr lang="pl-PL" b="1" dirty="0">
                <a:solidFill>
                  <a:schemeClr val="tx1"/>
                </a:solidFill>
              </a:rPr>
              <a:t>Beneficjent</a:t>
            </a:r>
            <a:r>
              <a:rPr lang="pl-PL" dirty="0">
                <a:solidFill>
                  <a:schemeClr val="tx1"/>
                </a:solidFill>
              </a:rPr>
              <a:t>: Przedsiębiorcy </a:t>
            </a:r>
          </a:p>
          <a:p>
            <a:pPr marL="1257300" lvl="0" indent="-1257300">
              <a:spcBef>
                <a:spcPts val="0"/>
              </a:spcBef>
              <a:spcAft>
                <a:spcPts val="300"/>
              </a:spcAft>
            </a:pPr>
            <a:r>
              <a:rPr lang="pl-PL" b="1" dirty="0">
                <a:solidFill>
                  <a:schemeClr val="tx1"/>
                </a:solidFill>
              </a:rPr>
              <a:t>Forma dofinansowania: </a:t>
            </a:r>
            <a:r>
              <a:rPr lang="pl-PL" dirty="0">
                <a:solidFill>
                  <a:schemeClr val="tx1"/>
                </a:solidFill>
              </a:rPr>
              <a:t>pożyczka  </a:t>
            </a:r>
            <a:r>
              <a:rPr lang="pl-PL" b="1" dirty="0">
                <a:solidFill>
                  <a:schemeClr val="tx1"/>
                </a:solidFill>
              </a:rPr>
              <a:t>do 75%</a:t>
            </a:r>
            <a:r>
              <a:rPr lang="pl-PL" dirty="0">
                <a:solidFill>
                  <a:schemeClr val="tx1"/>
                </a:solidFill>
              </a:rPr>
              <a:t> kosztów kwalifikowanych </a:t>
            </a:r>
          </a:p>
          <a:p>
            <a:pPr marL="1524000" indent="-1524000">
              <a:spcBef>
                <a:spcPts val="0"/>
              </a:spcBef>
              <a:spcAft>
                <a:spcPts val="300"/>
              </a:spcAft>
            </a:pPr>
            <a:r>
              <a:rPr lang="pl-PL" b="1" dirty="0">
                <a:solidFill>
                  <a:schemeClr val="tx1"/>
                </a:solidFill>
              </a:rPr>
              <a:t>Kwota pożyczki: </a:t>
            </a:r>
            <a:r>
              <a:rPr lang="pl-PL" dirty="0">
                <a:solidFill>
                  <a:schemeClr val="tx1"/>
                </a:solidFill>
              </a:rPr>
              <a:t>od </a:t>
            </a:r>
            <a:r>
              <a:rPr lang="pl-PL" b="1" dirty="0">
                <a:solidFill>
                  <a:schemeClr val="tx1"/>
                </a:solidFill>
              </a:rPr>
              <a:t>1 mln zł do 90 mln zł </a:t>
            </a:r>
            <a:r>
              <a:rPr lang="pl-PL" dirty="0">
                <a:solidFill>
                  <a:schemeClr val="tx1"/>
                </a:solidFill>
              </a:rPr>
              <a:t>na warunkach preferencyjnych lub rynkowych. </a:t>
            </a:r>
          </a:p>
          <a:p>
            <a:pPr marL="1524000" indent="-1524000">
              <a:spcBef>
                <a:spcPts val="0"/>
              </a:spcBef>
              <a:spcAft>
                <a:spcPts val="300"/>
              </a:spcAft>
            </a:pPr>
            <a:r>
              <a:rPr lang="pl-PL" b="1" dirty="0">
                <a:solidFill>
                  <a:srgbClr val="FF0000"/>
                </a:solidFill>
              </a:rPr>
              <a:t>                             </a:t>
            </a:r>
            <a:r>
              <a:rPr lang="pl-PL" b="1" dirty="0">
                <a:solidFill>
                  <a:schemeClr val="tx1"/>
                </a:solidFill>
              </a:rPr>
              <a:t>Pożyczka nie podlega umorzeniu</a:t>
            </a:r>
          </a:p>
          <a:p>
            <a:pPr marL="1524000" indent="-1524000">
              <a:spcBef>
                <a:spcPts val="0"/>
              </a:spcBef>
              <a:spcAft>
                <a:spcPts val="300"/>
              </a:spcAft>
            </a:pPr>
            <a:endParaRPr lang="pl-PL" b="1" dirty="0">
              <a:solidFill>
                <a:srgbClr val="FF0000"/>
              </a:solidFill>
            </a:endParaRPr>
          </a:p>
          <a:p>
            <a:pPr marL="1524000" indent="-1524000">
              <a:spcBef>
                <a:spcPts val="0"/>
              </a:spcBef>
              <a:spcAft>
                <a:spcPts val="300"/>
              </a:spcAft>
            </a:pPr>
            <a:r>
              <a:rPr lang="pl-PL" b="1" dirty="0">
                <a:solidFill>
                  <a:schemeClr val="tx1"/>
                </a:solidFill>
              </a:rPr>
              <a:t>Alokacja 400 mln zł  </a:t>
            </a:r>
          </a:p>
          <a:p>
            <a:pPr marL="1524000" indent="-1524000">
              <a:spcBef>
                <a:spcPts val="0"/>
              </a:spcBef>
              <a:spcAft>
                <a:spcPts val="300"/>
              </a:spcAft>
            </a:pPr>
            <a:r>
              <a:rPr lang="pl-PL" b="1" dirty="0">
                <a:solidFill>
                  <a:schemeClr val="tx1"/>
                </a:solidFill>
              </a:rPr>
              <a:t>Okres kwalifikowalności kosztów: od 1.01.2016 r. do 30.06.2025 </a:t>
            </a:r>
            <a:r>
              <a:rPr lang="pl-PL" dirty="0">
                <a:solidFill>
                  <a:schemeClr val="tx1"/>
                </a:solidFill>
              </a:rPr>
              <a:t>r., w </a:t>
            </a:r>
            <a:r>
              <a:rPr lang="pl-PL" b="1" dirty="0">
                <a:solidFill>
                  <a:srgbClr val="FF0000"/>
                </a:solidFill>
              </a:rPr>
              <a:t>którym</a:t>
            </a:r>
            <a:r>
              <a:rPr lang="pl-PL" dirty="0">
                <a:solidFill>
                  <a:schemeClr val="tx1"/>
                </a:solidFill>
              </a:rPr>
              <a:t> to poniesione koszty mogą być uznane za kwalifikowane</a:t>
            </a:r>
            <a:r>
              <a:rPr lang="pl-PL" b="1" dirty="0">
                <a:solidFill>
                  <a:schemeClr val="tx1"/>
                </a:solidFill>
              </a:rPr>
              <a:t> ( </a:t>
            </a:r>
            <a:r>
              <a:rPr lang="pl-PL" b="1" dirty="0">
                <a:solidFill>
                  <a:srgbClr val="FF0000"/>
                </a:solidFill>
              </a:rPr>
              <a:t>tabela kwalifikowalności)</a:t>
            </a:r>
          </a:p>
          <a:p>
            <a:pPr marL="1524000" indent="-1524000">
              <a:spcBef>
                <a:spcPts val="0"/>
              </a:spcBef>
              <a:spcAft>
                <a:spcPts val="300"/>
              </a:spcAft>
            </a:pPr>
            <a:endParaRPr lang="pl-PL" b="1" dirty="0">
              <a:solidFill>
                <a:srgbClr val="FF0000"/>
              </a:solidFill>
            </a:endParaRPr>
          </a:p>
          <a:p>
            <a:pPr marL="1524000" indent="-1524000">
              <a:spcBef>
                <a:spcPts val="0"/>
              </a:spcBef>
              <a:spcAft>
                <a:spcPts val="300"/>
              </a:spcAft>
            </a:pPr>
            <a:r>
              <a:rPr lang="pl-PL" b="1" dirty="0">
                <a:solidFill>
                  <a:srgbClr val="FF0000"/>
                </a:solidFill>
              </a:rPr>
              <a:t>Nabór trwa do 28.12.2018 </a:t>
            </a:r>
          </a:p>
          <a:p>
            <a:pPr marL="1524000" indent="-1524000">
              <a:spcBef>
                <a:spcPts val="0"/>
              </a:spcBef>
              <a:spcAft>
                <a:spcPts val="300"/>
              </a:spcAft>
            </a:pPr>
            <a:endParaRPr lang="pl-PL" b="1" dirty="0">
              <a:solidFill>
                <a:srgbClr val="FF0000"/>
              </a:solidFill>
            </a:endParaRPr>
          </a:p>
          <a:p>
            <a:pPr marL="1524000" indent="-1524000">
              <a:spcBef>
                <a:spcPts val="0"/>
              </a:spcBef>
              <a:spcAft>
                <a:spcPts val="300"/>
              </a:spcAft>
            </a:pPr>
            <a:endParaRPr lang="pl-PL" b="1" dirty="0">
              <a:solidFill>
                <a:srgbClr val="FF0000"/>
              </a:solidFill>
            </a:endParaRPr>
          </a:p>
          <a:p>
            <a:pPr marL="1524000" indent="-1524000"/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6DD8FCD-8D0E-493F-A582-8FE538A0A3AB}" type="slidenum">
              <a:rPr lang="pl-PL" smtClean="0"/>
              <a:pPr/>
              <a:t>53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78762"/>
            <a:ext cx="7615262" cy="1143000"/>
          </a:xfrm>
        </p:spPr>
        <p:txBody>
          <a:bodyPr>
            <a:normAutofit/>
          </a:bodyPr>
          <a:lstStyle/>
          <a:p>
            <a:pPr algn="ctr"/>
            <a:r>
              <a:rPr lang="pl-PL" sz="3400" dirty="0"/>
              <a:t>3. Ochrona atmosfery </a:t>
            </a:r>
            <a:br>
              <a:rPr lang="pl-PL" sz="4800" dirty="0">
                <a:solidFill>
                  <a:schemeClr val="tx2"/>
                </a:solidFill>
              </a:rPr>
            </a:br>
            <a:r>
              <a:rPr lang="pl-PL" sz="2700" dirty="0">
                <a:solidFill>
                  <a:schemeClr val="accent3">
                    <a:lumMod val="75000"/>
                  </a:schemeClr>
                </a:solidFill>
              </a:rPr>
              <a:t>3.1.Poprawa jakości powietrza</a:t>
            </a:r>
            <a:endParaRPr lang="pl-PL" sz="2700" dirty="0"/>
          </a:p>
        </p:txBody>
      </p:sp>
      <p:sp>
        <p:nvSpPr>
          <p:cNvPr id="8" name="Symbol zastępczy zawartości 21"/>
          <p:cNvSpPr txBox="1">
            <a:spLocks/>
          </p:cNvSpPr>
          <p:nvPr/>
        </p:nvSpPr>
        <p:spPr>
          <a:xfrm>
            <a:off x="454322" y="1330822"/>
            <a:ext cx="8191326" cy="70898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SzPct val="70000"/>
              <a:buFont typeface="Courier New" pitchFamily="49" charset="0"/>
              <a:buChar char="o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defRPr/>
            </a:pPr>
            <a:r>
              <a:rPr lang="pl-PL" sz="2400" b="1" dirty="0"/>
              <a:t>Cześć 1)</a:t>
            </a:r>
            <a:r>
              <a:rPr lang="pl-PL" sz="2400" dirty="0"/>
              <a:t> </a:t>
            </a:r>
            <a:r>
              <a:rPr lang="pl-PL" sz="2400" b="1" dirty="0"/>
              <a:t>Energetyczne wykorzystanie zasobów geotermalnych</a:t>
            </a:r>
          </a:p>
        </p:txBody>
      </p:sp>
    </p:spTree>
    <p:extLst>
      <p:ext uri="{BB962C8B-B14F-4D97-AF65-F5344CB8AC3E}">
        <p14:creationId xmlns:p14="http://schemas.microsoft.com/office/powerpoint/2010/main" val="461250492"/>
      </p:ext>
    </p:extLst>
  </p:cSld>
  <p:clrMapOvr>
    <a:masterClrMapping/>
  </p:clrMapOvr>
  <p:transition spd="med"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6DD8FCD-8D0E-493F-A582-8FE538A0A3AB}" type="slidenum">
              <a:rPr lang="pl-PL" smtClean="0"/>
              <a:pPr/>
              <a:t>54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78762"/>
            <a:ext cx="7615262" cy="55795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400" dirty="0"/>
              <a:t>AKTUALNOŚCI</a:t>
            </a:r>
            <a:endParaRPr lang="pl-PL" sz="2700" dirty="0"/>
          </a:p>
        </p:txBody>
      </p:sp>
      <p:sp>
        <p:nvSpPr>
          <p:cNvPr id="8" name="Symbol zastępczy zawartości 21"/>
          <p:cNvSpPr txBox="1">
            <a:spLocks/>
          </p:cNvSpPr>
          <p:nvPr/>
        </p:nvSpPr>
        <p:spPr>
          <a:xfrm>
            <a:off x="359531" y="917649"/>
            <a:ext cx="8191326" cy="70898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SzPct val="70000"/>
              <a:buFont typeface="Courier New" pitchFamily="49" charset="0"/>
              <a:buChar char="o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defRPr/>
            </a:pPr>
            <a:r>
              <a:rPr lang="pl-PL" sz="2400" b="1" dirty="0"/>
              <a:t>Harmonogram naborów wniosków 2019_ może ulec zmianie 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224724" y="2636912"/>
            <a:ext cx="8667755" cy="2520280"/>
          </a:xfrm>
          <a:prstGeom prst="roundRect">
            <a:avLst/>
          </a:prstGeom>
          <a:solidFill>
            <a:schemeClr val="bg1">
              <a:lumMod val="85000"/>
              <a:alpha val="59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>
              <a:spcBef>
                <a:spcPts val="600"/>
              </a:spcBef>
            </a:pPr>
            <a:endParaRPr lang="pl-PL" b="1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</a:pPr>
            <a:endParaRPr lang="pl-PL" b="1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</a:pPr>
            <a:r>
              <a:rPr lang="pl-PL" sz="2400" b="1" dirty="0">
                <a:solidFill>
                  <a:schemeClr val="tx1"/>
                </a:solidFill>
              </a:rPr>
              <a:t>Harmonogram nabory krajowe_ </a:t>
            </a:r>
            <a:r>
              <a:rPr lang="pl-PL" sz="2400" dirty="0">
                <a:solidFill>
                  <a:schemeClr val="tx1"/>
                </a:solidFill>
              </a:rPr>
              <a:t> z dnia 26.11.2018</a:t>
            </a:r>
            <a:endParaRPr lang="pl-PL" sz="2400" dirty="0">
              <a:solidFill>
                <a:schemeClr val="tx1"/>
              </a:solidFill>
              <a:hlinkClick r:id="rId3"/>
            </a:endParaRPr>
          </a:p>
          <a:p>
            <a:pPr lvl="1">
              <a:spcBef>
                <a:spcPts val="600"/>
              </a:spcBef>
            </a:pPr>
            <a:r>
              <a:rPr lang="pl-PL" sz="2400" b="1" dirty="0">
                <a:solidFill>
                  <a:schemeClr val="tx1"/>
                </a:solidFill>
                <a:hlinkClick r:id="rId3"/>
              </a:rPr>
              <a:t>http://nfosigw.gov.pl/nabor-wnioskow/art,307,informacja-o-naborach-wnioskow-w-roku-2018.html</a:t>
            </a:r>
            <a:endParaRPr lang="pl-PL" sz="2400" b="1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</a:pPr>
            <a:endParaRPr lang="pl-PL" sz="2400" b="1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</a:pPr>
            <a:endParaRPr lang="pl-PL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743119"/>
      </p:ext>
    </p:extLst>
  </p:cSld>
  <p:clrMapOvr>
    <a:masterClrMapping/>
  </p:clrMapOvr>
  <p:transition spd="med"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6DD8FCD-8D0E-493F-A582-8FE538A0A3AB}" type="slidenum">
              <a:rPr lang="pl-PL" smtClean="0"/>
              <a:pPr/>
              <a:t>55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78762"/>
            <a:ext cx="7615262" cy="55795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400" dirty="0"/>
              <a:t>AKTUALNOŚCI</a:t>
            </a:r>
            <a:endParaRPr lang="pl-PL" sz="2700" dirty="0"/>
          </a:p>
        </p:txBody>
      </p:sp>
      <p:sp>
        <p:nvSpPr>
          <p:cNvPr id="8" name="Symbol zastępczy zawartości 21"/>
          <p:cNvSpPr txBox="1">
            <a:spLocks/>
          </p:cNvSpPr>
          <p:nvPr/>
        </p:nvSpPr>
        <p:spPr>
          <a:xfrm>
            <a:off x="274301" y="836712"/>
            <a:ext cx="8191326" cy="70898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SzPct val="70000"/>
              <a:buFont typeface="Courier New" pitchFamily="49" charset="0"/>
              <a:buChar char="o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defRPr/>
            </a:pPr>
            <a:r>
              <a:rPr lang="pl-PL" sz="2400" b="1" dirty="0"/>
              <a:t>Programy w przygotowaniu 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274302" y="1700808"/>
            <a:ext cx="8096536" cy="4320480"/>
          </a:xfrm>
          <a:prstGeom prst="roundRect">
            <a:avLst/>
          </a:prstGeom>
          <a:solidFill>
            <a:schemeClr val="bg1">
              <a:lumMod val="85000"/>
              <a:alpha val="59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chemeClr val="tx1"/>
                </a:solidFill>
              </a:rPr>
              <a:t>Dofinansowanie energooszczędnych domów drewnianych – w przygotowaniu</a:t>
            </a: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chemeClr val="tx1"/>
                </a:solidFill>
              </a:rPr>
              <a:t>Energia Plus – </a:t>
            </a:r>
            <a:r>
              <a:rPr lang="pl-PL" dirty="0">
                <a:solidFill>
                  <a:schemeClr val="tx1"/>
                </a:solidFill>
              </a:rPr>
              <a:t>planowana </a:t>
            </a:r>
            <a:r>
              <a:rPr lang="pl-PL" b="1" dirty="0">
                <a:solidFill>
                  <a:srgbClr val="FF0000"/>
                </a:solidFill>
              </a:rPr>
              <a:t>konsolidacja programów EE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dla przedsiębiorstw 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rgbClr val="FF0000"/>
                </a:solidFill>
              </a:rPr>
              <a:t>Planowany nabór I kwartał 2019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dirty="0">
                <a:solidFill>
                  <a:schemeClr val="tx1"/>
                </a:solidFill>
              </a:rPr>
              <a:t>Pożyczka z umorzeniem </a:t>
            </a: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chemeClr val="tx1"/>
                </a:solidFill>
              </a:rPr>
              <a:t>Energetyka Powiatowa 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dirty="0">
                <a:solidFill>
                  <a:schemeClr val="tx1"/>
                </a:solidFill>
              </a:rPr>
              <a:t>tylko dla przedsiębiorstw z udziałem % </a:t>
            </a:r>
            <a:r>
              <a:rPr lang="pl-PL" dirty="0" err="1">
                <a:solidFill>
                  <a:schemeClr val="tx1"/>
                </a:solidFill>
              </a:rPr>
              <a:t>jst</a:t>
            </a:r>
            <a:r>
              <a:rPr lang="pl-PL" dirty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dirty="0">
                <a:solidFill>
                  <a:schemeClr val="tx1"/>
                </a:solidFill>
              </a:rPr>
              <a:t>OZE w tym geotermia, magazyny energii, sieci itp..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dirty="0">
                <a:solidFill>
                  <a:schemeClr val="tx1"/>
                </a:solidFill>
              </a:rPr>
              <a:t>Dotacja + pożyczka preferencyjna </a:t>
            </a:r>
          </a:p>
          <a:p>
            <a:pPr>
              <a:spcBef>
                <a:spcPts val="600"/>
              </a:spcBef>
            </a:pPr>
            <a:r>
              <a:rPr lang="pl-PL" dirty="0">
                <a:solidFill>
                  <a:schemeClr val="tx1"/>
                </a:solidFill>
              </a:rPr>
              <a:t>Warunki dofinansowania zostaną szczegółowe podane po  zatwierdzeniu programów na stronie internetowej </a:t>
            </a:r>
            <a:r>
              <a:rPr lang="pl-PL" dirty="0">
                <a:solidFill>
                  <a:schemeClr val="tx1"/>
                </a:solidFill>
                <a:hlinkClick r:id="rId3"/>
              </a:rPr>
              <a:t>http://nfosigw.gov.pl/oferta-finansowania/</a:t>
            </a:r>
            <a:endParaRPr lang="pl-PL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pl-PL" dirty="0">
              <a:solidFill>
                <a:schemeClr val="tx1"/>
              </a:solidFill>
            </a:endParaRP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pl-P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4173"/>
      </p:ext>
    </p:extLst>
  </p:cSld>
  <p:clrMapOvr>
    <a:masterClrMapping/>
  </p:clrMapOvr>
  <p:transition spd="med"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3200" y="2178050"/>
            <a:ext cx="8229600" cy="685800"/>
          </a:xfrm>
        </p:spPr>
        <p:txBody>
          <a:bodyPr/>
          <a:lstStyle/>
          <a:p>
            <a:pPr algn="r" eaLnBrk="1" hangingPunct="1"/>
            <a:r>
              <a:rPr lang="pl-PL" altLang="pl-PL" sz="4000" dirty="0"/>
              <a:t>Dziękuję za uwagę</a:t>
            </a:r>
          </a:p>
        </p:txBody>
      </p:sp>
      <p:sp>
        <p:nvSpPr>
          <p:cNvPr id="4" name="Symbol zastępczy zawartości 2">
            <a:extLst/>
          </p:cNvPr>
          <p:cNvSpPr txBox="1">
            <a:spLocks/>
          </p:cNvSpPr>
          <p:nvPr/>
        </p:nvSpPr>
        <p:spPr>
          <a:xfrm>
            <a:off x="203200" y="5068888"/>
            <a:ext cx="8229600" cy="685800"/>
          </a:xfrm>
          <a:prstGeom prst="rect">
            <a:avLst/>
          </a:prstGeom>
        </p:spPr>
        <p:txBody>
          <a:bodyPr/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40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5" name="Symbol zastępczy zawartości 2">
            <a:extLst/>
          </p:cNvPr>
          <p:cNvSpPr txBox="1">
            <a:spLocks/>
          </p:cNvSpPr>
          <p:nvPr/>
        </p:nvSpPr>
        <p:spPr>
          <a:xfrm>
            <a:off x="173038" y="2960688"/>
            <a:ext cx="8229600" cy="2011362"/>
          </a:xfrm>
          <a:prstGeom prst="rect">
            <a:avLst/>
          </a:prstGeom>
        </p:spPr>
        <p:txBody>
          <a:bodyPr/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2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2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e-mail: </a:t>
            </a:r>
            <a:r>
              <a:rPr lang="pl-PL" sz="2200" dirty="0">
                <a:solidFill>
                  <a:prstClr val="white">
                    <a:lumMod val="50000"/>
                  </a:prstClr>
                </a:solidFill>
                <a:latin typeface="Calibri"/>
                <a:hlinkClick r:id="rId2"/>
              </a:rPr>
              <a:t>doradztwo@nfosigw.gov.pl</a:t>
            </a:r>
            <a:endParaRPr lang="pl-PL" sz="22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2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200" dirty="0">
                <a:solidFill>
                  <a:prstClr val="white">
                    <a:lumMod val="50000"/>
                  </a:prstClr>
                </a:solidFill>
                <a:latin typeface="Calibri"/>
                <a:hlinkClick r:id="rId3"/>
              </a:rPr>
              <a:t>www.doradztwo-energetyczne.gov.pl</a:t>
            </a:r>
            <a:endParaRPr lang="pl-PL" sz="22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200" dirty="0">
                <a:solidFill>
                  <a:prstClr val="white">
                    <a:lumMod val="50000"/>
                  </a:prstClr>
                </a:solidFill>
                <a:latin typeface="Calibri"/>
                <a:hlinkClick r:id="rId4"/>
              </a:rPr>
              <a:t>www.nfosigw.gov.pl/o-nfosigw/doradztwo-energetyczne</a:t>
            </a:r>
            <a:endParaRPr lang="pl-PL" sz="22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2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2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3493" name="Picture 2" descr="H:\Grupy\DL\FOTOLIA\fotolia_300692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125538"/>
            <a:ext cx="18049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3" name="Symbol zastępczy numeru slajdu 1">
            <a:extLst/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altLang="pl-PL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945305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3600" dirty="0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Poddziałanie 1.1.1</a:t>
            </a: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0" y="404664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552762"/>
              </p:ext>
            </p:extLst>
          </p:nvPr>
        </p:nvGraphicFramePr>
        <p:xfrm>
          <a:off x="251520" y="1700808"/>
          <a:ext cx="8645465" cy="4132599"/>
        </p:xfrm>
        <a:graphic>
          <a:graphicData uri="http://schemas.openxmlformats.org/drawingml/2006/table">
            <a:tbl>
              <a:tblPr firstRow="1" bandRow="1"/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7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323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Alokacja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664,2 mln PLN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8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Beneficjent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Przedsiębiorcy (spółki)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Wytwórcy energii z odnawialnych źródeł energii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10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Rodzaje przedsięwzięć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dirty="0"/>
                        <a:t>  Całkowita znamionowa</a:t>
                      </a:r>
                      <a:r>
                        <a:rPr lang="pl-PL" sz="1600" b="1" i="0" baseline="0" dirty="0"/>
                        <a:t> moc jednostek wytwórczych powyżej:</a:t>
                      </a:r>
                    </a:p>
                    <a:p>
                      <a:pPr marL="4572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pl-PL" sz="1600" b="1" i="0" baseline="0" dirty="0">
                          <a:solidFill>
                            <a:schemeClr val="tx1"/>
                          </a:solidFill>
                        </a:rPr>
                        <a:t>     5 </a:t>
                      </a:r>
                      <a:r>
                        <a:rPr lang="pl-PL" sz="1600" b="1" i="0" baseline="0" dirty="0" err="1">
                          <a:solidFill>
                            <a:schemeClr val="tx1"/>
                          </a:solidFill>
                        </a:rPr>
                        <a:t>MWe</a:t>
                      </a:r>
                      <a:r>
                        <a:rPr lang="pl-PL" sz="1600" b="1" i="0" baseline="0" dirty="0">
                          <a:solidFill>
                            <a:schemeClr val="tx1"/>
                          </a:solidFill>
                        </a:rPr>
                        <a:t>                 (wiatr, woda)</a:t>
                      </a:r>
                    </a:p>
                    <a:p>
                      <a:pPr marL="4572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pl-PL" sz="1600" b="1" i="0" baseline="0" dirty="0">
                          <a:solidFill>
                            <a:schemeClr val="tx1"/>
                          </a:solidFill>
                        </a:rPr>
                        <a:t>     5 </a:t>
                      </a:r>
                      <a:r>
                        <a:rPr lang="pl-PL" sz="1600" b="1" i="0" baseline="0" dirty="0" err="1">
                          <a:solidFill>
                            <a:schemeClr val="tx1"/>
                          </a:solidFill>
                        </a:rPr>
                        <a:t>MWt</a:t>
                      </a:r>
                      <a:r>
                        <a:rPr lang="pl-PL" sz="1600" b="1" i="0" baseline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pl-PL" sz="1600" b="1" i="0" baseline="0" dirty="0" err="1">
                          <a:solidFill>
                            <a:schemeClr val="tx1"/>
                          </a:solidFill>
                        </a:rPr>
                        <a:t>Mwe</a:t>
                      </a:r>
                      <a:r>
                        <a:rPr lang="pl-PL" sz="1600" b="1" i="0" baseline="0" dirty="0">
                          <a:solidFill>
                            <a:schemeClr val="tx1"/>
                          </a:solidFill>
                        </a:rPr>
                        <a:t>      (biomasa)</a:t>
                      </a:r>
                    </a:p>
                    <a:p>
                      <a:pPr marL="4572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pl-PL" sz="1600" b="1" i="0" baseline="0" dirty="0">
                          <a:solidFill>
                            <a:schemeClr val="tx1"/>
                          </a:solidFill>
                        </a:rPr>
                        <a:t>     2 </a:t>
                      </a:r>
                      <a:r>
                        <a:rPr lang="pl-PL" sz="1600" b="1" i="0" baseline="0" dirty="0" err="1">
                          <a:solidFill>
                            <a:schemeClr val="tx1"/>
                          </a:solidFill>
                        </a:rPr>
                        <a:t>MWth</a:t>
                      </a:r>
                      <a:r>
                        <a:rPr lang="pl-PL" sz="1600" b="1" i="0" baseline="0" dirty="0">
                          <a:solidFill>
                            <a:schemeClr val="tx1"/>
                          </a:solidFill>
                        </a:rPr>
                        <a:t>               (energia geotermalna)</a:t>
                      </a:r>
                    </a:p>
                    <a:p>
                      <a:pPr marL="4572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pl-PL" sz="1600" b="1" i="0" baseline="0" dirty="0">
                          <a:solidFill>
                            <a:schemeClr val="tx1"/>
                          </a:solidFill>
                        </a:rPr>
                        <a:t>     2 </a:t>
                      </a:r>
                      <a:r>
                        <a:rPr lang="pl-PL" sz="1600" b="1" i="0" baseline="0" dirty="0" err="1">
                          <a:solidFill>
                            <a:schemeClr val="tx1"/>
                          </a:solidFill>
                        </a:rPr>
                        <a:t>MWe</a:t>
                      </a:r>
                      <a:r>
                        <a:rPr lang="pl-PL" sz="1600" b="1" i="0" baseline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pl-PL" sz="1600" b="1" i="0" baseline="0" dirty="0" err="1">
                          <a:solidFill>
                            <a:schemeClr val="tx1"/>
                          </a:solidFill>
                        </a:rPr>
                        <a:t>MWth</a:t>
                      </a:r>
                      <a:r>
                        <a:rPr lang="pl-PL" sz="1600" b="1" i="0" baseline="0" dirty="0">
                          <a:solidFill>
                            <a:schemeClr val="tx1"/>
                          </a:solidFill>
                        </a:rPr>
                        <a:t>    (energia słoneczna)</a:t>
                      </a:r>
                    </a:p>
                    <a:p>
                      <a:pPr marL="4572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pl-PL" sz="1600" b="1" i="0" baseline="0" dirty="0">
                          <a:solidFill>
                            <a:schemeClr val="tx1"/>
                          </a:solidFill>
                        </a:rPr>
                        <a:t>     1 </a:t>
                      </a:r>
                      <a:r>
                        <a:rPr lang="pl-PL" sz="1600" b="1" i="0" baseline="0" dirty="0" err="1">
                          <a:solidFill>
                            <a:schemeClr val="tx1"/>
                          </a:solidFill>
                        </a:rPr>
                        <a:t>MWe</a:t>
                      </a:r>
                      <a:r>
                        <a:rPr lang="pl-PL" sz="1600" b="1" i="0" baseline="0" dirty="0">
                          <a:solidFill>
                            <a:schemeClr val="tx1"/>
                          </a:solidFill>
                        </a:rPr>
                        <a:t>                 (biogaz)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baseline="0" dirty="0"/>
                        <a:t>      Instalacje hybrydowe;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l-PL" sz="1600" b="1" i="0" baseline="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600" b="1" i="0" baseline="0" dirty="0">
                          <a:solidFill>
                            <a:srgbClr val="FF0000"/>
                          </a:solidFill>
                        </a:rPr>
                        <a:t>         IV nabór był tylko dla energii elektrycznej z OZE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endParaRPr lang="pl-PL" sz="1600" b="1" i="0" baseline="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baseline="0" dirty="0">
                          <a:solidFill>
                            <a:schemeClr val="tx1"/>
                          </a:solidFill>
                        </a:rPr>
                        <a:t>      Bez projektów  OZE wytwarzających energię</a:t>
                      </a:r>
                      <a:r>
                        <a:rPr lang="pl-PL" sz="1600" b="1" i="0" baseline="0" dirty="0">
                          <a:solidFill>
                            <a:srgbClr val="FF0000"/>
                          </a:solidFill>
                        </a:rPr>
                        <a:t>  w wysokosprawnej kogeneracji;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l-PL" sz="1600" b="1" i="0" baseline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021521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3851920" y="548680"/>
            <a:ext cx="4787255" cy="615020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/>
            <a:r>
              <a:rPr lang="pl-PL" sz="3600" dirty="0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Poddziałanie 1.1.1</a:t>
            </a: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0" y="404664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391025"/>
              </p:ext>
            </p:extLst>
          </p:nvPr>
        </p:nvGraphicFramePr>
        <p:xfrm>
          <a:off x="250627" y="1271743"/>
          <a:ext cx="8640960" cy="4887615"/>
        </p:xfrm>
        <a:graphic>
          <a:graphicData uri="http://schemas.openxmlformats.org/drawingml/2006/table">
            <a:tbl>
              <a:tblPr firstRow="1" bandRow="1"/>
              <a:tblGrid>
                <a:gridCol w="2490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65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Alokacja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664,2 mln PLN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9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Budżet IV naboru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50 mln </a:t>
                      </a:r>
                      <a:r>
                        <a:rPr lang="pl-PL" sz="1600" b="0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przeznaczone będzie wyłącznie dla projektów, które realizowane są przez członków klastrów energii </a:t>
                      </a:r>
                      <a:r>
                        <a:rPr lang="pl-PL" sz="1600" b="1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posiadających Certyfikat Klastra Energii wydany przez Ministra Energii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pl-PL" sz="1600" b="0" kern="1200" baseline="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150 mln </a:t>
                      </a:r>
                      <a:r>
                        <a:rPr lang="pl-PL" sz="1600" b="0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PLN dla pozostałych projektów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0" kern="1200" baseline="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5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Forma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pl-PL" sz="1600" b="1" i="0" dirty="0"/>
                        <a:t>  Dofinansowanie udzielane jest w formie zwrotnej</a:t>
                      </a:r>
                      <a:endParaRPr lang="pl-PL" sz="1600" b="1" i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759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Intensywność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800" b="0" i="0" dirty="0">
                          <a:solidFill>
                            <a:schemeClr val="tx1"/>
                          </a:solidFill>
                        </a:rPr>
                        <a:t>Maksymalny udział zgodnie z przepisami </a:t>
                      </a:r>
                      <a:r>
                        <a:rPr lang="pl-PL" sz="1800" b="1" i="0" dirty="0">
                          <a:solidFill>
                            <a:schemeClr val="tx1"/>
                          </a:solidFill>
                        </a:rPr>
                        <a:t>pomocy publicznej</a:t>
                      </a:r>
                      <a:r>
                        <a:rPr lang="pl-PL" sz="1800" b="0" i="0" dirty="0">
                          <a:solidFill>
                            <a:schemeClr val="tx1"/>
                          </a:solidFill>
                        </a:rPr>
                        <a:t>, nie </a:t>
                      </a:r>
                      <a:r>
                        <a:rPr lang="pl-PL" sz="1800" b="1" i="0" dirty="0">
                          <a:solidFill>
                            <a:schemeClr val="tx1"/>
                          </a:solidFill>
                        </a:rPr>
                        <a:t>więcej niż 85%, </a:t>
                      </a:r>
                      <a:r>
                        <a:rPr lang="pl-PL" sz="1800" b="0" i="0" dirty="0">
                          <a:solidFill>
                            <a:schemeClr val="tx1"/>
                          </a:solidFill>
                        </a:rPr>
                        <a:t>z uwzględnieniem Metodyki wyliczenia maksymalnej wysokości dofinansowania ze środków UE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186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800" b="0" i="0" dirty="0">
                          <a:solidFill>
                            <a:schemeClr val="tx1"/>
                          </a:solidFill>
                        </a:rPr>
                        <a:t>Łączna wartość wsparcia ze środków publicznych (ze wszystkich źródeł) </a:t>
                      </a:r>
                      <a:r>
                        <a:rPr lang="pl-PL" sz="1800" b="1" i="0" dirty="0">
                          <a:solidFill>
                            <a:schemeClr val="tx1"/>
                          </a:solidFill>
                        </a:rPr>
                        <a:t>dla jednego przedsiębiorcy na jeden projekt nie może przekraczać 15 mln euro.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l-PL" sz="18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0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630824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107504" y="682251"/>
            <a:ext cx="9144000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3600" dirty="0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Poddziałanie 1.1.1 – ważne informacje</a:t>
            </a: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107504" y="149684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93147"/>
              </p:ext>
            </p:extLst>
          </p:nvPr>
        </p:nvGraphicFramePr>
        <p:xfrm>
          <a:off x="467545" y="1620310"/>
          <a:ext cx="7920880" cy="4328969"/>
        </p:xfrm>
        <a:graphic>
          <a:graphicData uri="http://schemas.openxmlformats.org/drawingml/2006/table">
            <a:tbl>
              <a:tblPr firstRow="1" bandRow="1"/>
              <a:tblGrid>
                <a:gridCol w="7920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856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Zmiana metodyki i regulaminu </a:t>
                      </a:r>
                      <a:r>
                        <a:rPr lang="pl-PL" sz="1600" b="1" dirty="0">
                          <a:solidFill>
                            <a:srgbClr val="FF0000"/>
                          </a:solidFill>
                        </a:rPr>
                        <a:t>usunięcie liczenia luki finansowej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05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600" b="0" i="0" dirty="0"/>
                        <a:t>W dniu 2 sierpnia 2018 r. weszło w życie rozporządzenie nr 2018/1046, które wprowadziło nowelizację zapisów art. 61 rozporządzenia 1303/2013, dotyczących projektów generujących dochód. Znowelizowane brzmienie art. 61 ust. 8 rozporządzenia nr 1303/2013 wskazuje </a:t>
                      </a:r>
                      <a:r>
                        <a:rPr lang="pl-PL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 </a:t>
                      </a:r>
                      <a:r>
                        <a:rPr lang="pl-PL" sz="1600" b="1" i="0" dirty="0">
                          <a:solidFill>
                            <a:srgbClr val="FF0000"/>
                          </a:solidFill>
                        </a:rPr>
                        <a:t>brak konieczności stosowania metodyki luki w finansowaniu w odniesieniu do projektów</a:t>
                      </a:r>
                      <a:r>
                        <a:rPr lang="pl-PL" sz="1600" b="1" i="0" dirty="0"/>
                        <a:t> (lub ich części) objętych pomocą publiczną. </a:t>
                      </a:r>
                      <a:r>
                        <a:rPr lang="pl-PL" sz="1600" b="0" i="0" dirty="0"/>
                        <a:t>W dokumentacji konkursowej  usunięto zapisy dotyczące obliczania luki w projektach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961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600" b="1" i="0" dirty="0">
                          <a:solidFill>
                            <a:srgbClr val="FF0000"/>
                          </a:solidFill>
                        </a:rPr>
                        <a:t>Modyfikacja kalkulatora pomocy publicznej </a:t>
                      </a:r>
                      <a:r>
                        <a:rPr lang="pl-PL" sz="1600" b="0" i="0" dirty="0"/>
                        <a:t>wraz z instrukcją </a:t>
                      </a:r>
                      <a:r>
                        <a:rPr lang="pl-PL" sz="1600" b="1" i="0" dirty="0"/>
                        <a:t>w zakresie określania kosztów inwestycji referencyjnej </a:t>
                      </a:r>
                      <a:r>
                        <a:rPr lang="pl-PL" sz="1600" b="0" i="0" dirty="0"/>
                        <a:t>dla projektów polegających na przebudowie istniejących źródeł konwencjonalnych na OZE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373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l-PL" sz="1600" b="1" i="0" dirty="0">
                          <a:solidFill>
                            <a:schemeClr val="tx1"/>
                          </a:solidFill>
                        </a:rPr>
                        <a:t>Premiowane są projekty o </a:t>
                      </a:r>
                      <a:r>
                        <a:rPr lang="pl-PL" sz="1600" b="1" i="0" dirty="0">
                          <a:solidFill>
                            <a:srgbClr val="FF0000"/>
                          </a:solidFill>
                        </a:rPr>
                        <a:t>największym potencjale redukcji emisji CO2 na jednostkę dofinansowania </a:t>
                      </a:r>
                      <a:r>
                        <a:rPr lang="pl-PL" sz="1600" b="1" i="0" dirty="0">
                          <a:solidFill>
                            <a:schemeClr val="tx1"/>
                          </a:solidFill>
                        </a:rPr>
                        <a:t>oraz o </a:t>
                      </a:r>
                      <a:r>
                        <a:rPr lang="pl-PL" sz="1600" b="1" i="0" dirty="0">
                          <a:solidFill>
                            <a:srgbClr val="FF0000"/>
                          </a:solidFill>
                        </a:rPr>
                        <a:t>najkorzystniejszej relacji wielkości środków unijnych przeznaczonych na uzyskanie 1 MWh energii lub 1 MW mocy zainstalowane</a:t>
                      </a:r>
                      <a:r>
                        <a:rPr lang="pl-PL" sz="1600" b="1" i="0" dirty="0">
                          <a:solidFill>
                            <a:schemeClr val="tx1"/>
                          </a:solidFill>
                        </a:rPr>
                        <a:t>j wynikających z budowy/ przebudowy danej instalacji.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973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021521"/>
      </p:ext>
    </p:extLst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3600" dirty="0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Poddziałanie 1.1.1 - konkursy</a:t>
            </a: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0" y="404664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481225"/>
              </p:ext>
            </p:extLst>
          </p:nvPr>
        </p:nvGraphicFramePr>
        <p:xfrm>
          <a:off x="251520" y="2204864"/>
          <a:ext cx="8640960" cy="2710252"/>
        </p:xfrm>
        <a:graphic>
          <a:graphicData uri="http://schemas.openxmlformats.org/drawingml/2006/table">
            <a:tbl>
              <a:tblPr firstRow="1" bandRow="1"/>
              <a:tblGrid>
                <a:gridCol w="6264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5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         I Konkurs   -   nabór zakończony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Zawarto umowy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5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         II Konkurs   -   nabór zakończony (klastry energii)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Brak zawartych umów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1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         III Konkurs   -   nabór zakończony (wytwarzanie ciepła z OZE)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W trakcie zawierania umów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614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          IV  Konkurs   -  nabór zakończony </a:t>
                      </a:r>
                      <a:r>
                        <a:rPr lang="pl-PL" sz="1600" b="1" dirty="0">
                          <a:solidFill>
                            <a:srgbClr val="FF0000"/>
                          </a:solidFill>
                        </a:rPr>
                        <a:t>30.11.2018 r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l-PL" sz="1600" b="1" i="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651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l-PL" sz="1650" b="1" i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l-PL" sz="1600" b="1" i="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021521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13351</TotalTime>
  <Words>4855</Words>
  <Application>Microsoft Office PowerPoint</Application>
  <PresentationFormat>Pokaz na ekranie (4:3)</PresentationFormat>
  <Paragraphs>686</Paragraphs>
  <Slides>56</Slides>
  <Notes>20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56</vt:i4>
      </vt:variant>
    </vt:vector>
  </HeadingPairs>
  <TitlesOfParts>
    <vt:vector size="63" baseType="lpstr">
      <vt:lpstr>Arial</vt:lpstr>
      <vt:lpstr>Calibri</vt:lpstr>
      <vt:lpstr>Calibri Light</vt:lpstr>
      <vt:lpstr>Courier New</vt:lpstr>
      <vt:lpstr>Wingdings</vt:lpstr>
      <vt:lpstr>Motyw pakietu Office</vt:lpstr>
      <vt:lpstr>Projekt niestandardowy</vt:lpstr>
      <vt:lpstr>Prezentacja programu PowerPoint</vt:lpstr>
      <vt:lpstr>Plan prezentacji</vt:lpstr>
      <vt:lpstr>Wsparcie finansowe realizacji przedsięwzięć</vt:lpstr>
      <vt:lpstr>Prezentacja programu PowerPoint</vt:lpstr>
      <vt:lpstr>Możliwości finansowania w ramach I osi POIiŚ</vt:lpstr>
      <vt:lpstr>Poddziałanie 1.1.1</vt:lpstr>
      <vt:lpstr>Poddziałanie 1.1.1</vt:lpstr>
      <vt:lpstr>Poddziałanie 1.1.1 – ważne informacje</vt:lpstr>
      <vt:lpstr>Poddziałanie 1.1.1 - konkursy</vt:lpstr>
      <vt:lpstr>Możliwości finansowania w ramach I osi POIiŚ</vt:lpstr>
      <vt:lpstr>Poddziałanie 1.2.</vt:lpstr>
      <vt:lpstr>Poddziałanie 1.2.</vt:lpstr>
      <vt:lpstr>Poddziałanie 1.2. - konkursy</vt:lpstr>
      <vt:lpstr>Możliwości finansowania w ramach I osi POIiŚ</vt:lpstr>
      <vt:lpstr>Poddziałanie 1.3.1 / 1.3.2</vt:lpstr>
      <vt:lpstr>Poddziałanie 1.3.1</vt:lpstr>
      <vt:lpstr>Poddziałanie 1.3.1 - konkursy</vt:lpstr>
      <vt:lpstr>Poddziałanie 1.3.2</vt:lpstr>
      <vt:lpstr>Poddziałanie 1.3.2 - konkursy</vt:lpstr>
      <vt:lpstr>Możliwości finansowania w ramach I osi POIiŚ</vt:lpstr>
      <vt:lpstr>Działanie 1.5</vt:lpstr>
      <vt:lpstr>Działanie 1.5</vt:lpstr>
      <vt:lpstr>Prezentacja programu PowerPoint</vt:lpstr>
      <vt:lpstr>Poddziałanie 1.5 - konkursy</vt:lpstr>
      <vt:lpstr>Możliwości finansowania w ramach I osi POIiŚ</vt:lpstr>
      <vt:lpstr>Poddziałanie 1.6.1</vt:lpstr>
      <vt:lpstr>Poddziałanie 1.6.1 – ważne informacje</vt:lpstr>
      <vt:lpstr>Poddziałanie 1.6.1 - konkursy</vt:lpstr>
      <vt:lpstr>Możliwości finansowania w ramach I osi POIiŚ</vt:lpstr>
      <vt:lpstr>Poddziałanie 1.6.2</vt:lpstr>
      <vt:lpstr>Poddziałanie 1.6.2 - konkursy</vt:lpstr>
      <vt:lpstr>AKTUALNOŚCI</vt:lpstr>
      <vt:lpstr>Wsparcie finansowe realizacji przedsięwzięć</vt:lpstr>
      <vt:lpstr>Możliwości finansowania w ramach środków krajowych</vt:lpstr>
      <vt:lpstr>Współfinansowanie projektów I osi POIiŚ</vt:lpstr>
      <vt:lpstr>Możliwości finansowania w ramach środków krajowych</vt:lpstr>
      <vt:lpstr>Ekologiczny akumulator dla przemysłu</vt:lpstr>
      <vt:lpstr>Ekologiczny akumulator dla przemysłu</vt:lpstr>
      <vt:lpstr>Możliwości finansowania w ramach środków krajowych</vt:lpstr>
      <vt:lpstr>Efektywne systemy ciepłownicze i chłodnicze</vt:lpstr>
      <vt:lpstr>Możliwości finansowania w ramach środków krajowych</vt:lpstr>
      <vt:lpstr>Efektywność energetyczna w przedsiębiorstwach</vt:lpstr>
      <vt:lpstr>Efektywność energetyczna w przedsiębiorstwach</vt:lpstr>
      <vt:lpstr>Efektywność energetyczna w przedsiębiorstwach</vt:lpstr>
      <vt:lpstr>Możliwości finansowania w ramach środków krajowych</vt:lpstr>
      <vt:lpstr>SOKÓŁ: Wdrożenie innowacyjnych technologii środowiskowych</vt:lpstr>
      <vt:lpstr>SOKÓŁ: Wdrożenie innowacyjnych technologii środowiskowych</vt:lpstr>
      <vt:lpstr>SOKÓŁ: Wdrożenie innowacyjnych technologii środowiskowych</vt:lpstr>
      <vt:lpstr>SOKÓŁ: Wdrożenie innowacyjnych technologii środowiskowych</vt:lpstr>
      <vt:lpstr>SOKÓŁ: Wdrożenie innowacyjnych technologii środowiskowych</vt:lpstr>
      <vt:lpstr>SOKÓŁ: Wdrożenie innowacyjnych technologii środowiskowych</vt:lpstr>
      <vt:lpstr>3. Ochrona atmosfery  3.1.Poprawa jakości powietrza</vt:lpstr>
      <vt:lpstr>3. Ochrona atmosfery  3.1.Poprawa jakości powietrza</vt:lpstr>
      <vt:lpstr>AKTUALNOŚCI</vt:lpstr>
      <vt:lpstr>AKTUALNOŚCI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wb-JRP</dc:creator>
  <cp:lastModifiedBy>Katarzyna Kitlińska</cp:lastModifiedBy>
  <cp:revision>1104</cp:revision>
  <cp:lastPrinted>2018-05-04T13:14:24Z</cp:lastPrinted>
  <dcterms:created xsi:type="dcterms:W3CDTF">2014-08-06T13:18:13Z</dcterms:created>
  <dcterms:modified xsi:type="dcterms:W3CDTF">2018-12-05T06:41:52Z</dcterms:modified>
</cp:coreProperties>
</file>