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00" r:id="rId2"/>
    <p:sldId id="685" r:id="rId3"/>
    <p:sldId id="699" r:id="rId4"/>
    <p:sldId id="687" r:id="rId5"/>
    <p:sldId id="664" r:id="rId6"/>
    <p:sldId id="694" r:id="rId7"/>
    <p:sldId id="689" r:id="rId8"/>
    <p:sldId id="667" r:id="rId9"/>
    <p:sldId id="668" r:id="rId10"/>
    <p:sldId id="669" r:id="rId11"/>
    <p:sldId id="679" r:id="rId12"/>
    <p:sldId id="680" r:id="rId13"/>
    <p:sldId id="678" r:id="rId14"/>
    <p:sldId id="681" r:id="rId15"/>
    <p:sldId id="671" r:id="rId16"/>
    <p:sldId id="703" r:id="rId17"/>
    <p:sldId id="704" r:id="rId18"/>
    <p:sldId id="705" r:id="rId19"/>
    <p:sldId id="706" r:id="rId20"/>
    <p:sldId id="684" r:id="rId21"/>
    <p:sldId id="702" r:id="rId2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5CA20"/>
    <a:srgbClr val="026937"/>
    <a:srgbClr val="AFE13F"/>
    <a:srgbClr val="7EA002"/>
    <a:srgbClr val="5F7901"/>
    <a:srgbClr val="FFFFFF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2" autoAdjust="0"/>
    <p:restoredTop sz="86780" autoAdjust="0"/>
  </p:normalViewPr>
  <p:slideViewPr>
    <p:cSldViewPr>
      <p:cViewPr varScale="1">
        <p:scale>
          <a:sx n="94" d="100"/>
          <a:sy n="94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D7A2F-A376-43E6-9B05-9DE3805AE914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E1FD63B-A5D5-4629-B9AF-B36F5BE2DAA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1" smtClean="0">
              <a:solidFill>
                <a:schemeClr val="tx1"/>
              </a:solidFill>
            </a:rPr>
            <a:t>Ministerstwo Rozwoju</a:t>
          </a:r>
          <a:br>
            <a:rPr lang="pl-PL" sz="2000" b="1" smtClean="0">
              <a:solidFill>
                <a:schemeClr val="tx1"/>
              </a:solidFill>
            </a:rPr>
          </a:br>
          <a:r>
            <a:rPr lang="pl-PL" sz="2000" b="1" smtClean="0">
              <a:solidFill>
                <a:schemeClr val="tx1"/>
              </a:solidFill>
            </a:rPr>
            <a:t>(Instytucja Zarządzająca)</a:t>
          </a:r>
          <a:endParaRPr lang="pl-PL" sz="2000" b="1" dirty="0">
            <a:solidFill>
              <a:schemeClr val="tx1"/>
            </a:solidFill>
          </a:endParaRPr>
        </a:p>
      </dgm:t>
    </dgm:pt>
    <dgm:pt modelId="{8C8667B2-CF1D-4035-965D-8A20831CD098}" type="parTrans" cxnId="{0FA9BAA9-3FD8-46A1-B43D-53C6C78A1656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5A88CB4-009C-46FD-B566-C1CBEC67C1BA}" type="sibTrans" cxnId="{0FA9BAA9-3FD8-46A1-B43D-53C6C78A1656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BEAFA4D8-2E1F-4C51-976A-DBC2CA0CB50B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sz="2000" b="1" smtClean="0">
              <a:solidFill>
                <a:schemeClr val="tx1"/>
              </a:solidFill>
            </a:rPr>
            <a:t>Ministerstwo Energii</a:t>
          </a:r>
          <a:br>
            <a:rPr lang="pl-PL" sz="2000" b="1" smtClean="0">
              <a:solidFill>
                <a:schemeClr val="tx1"/>
              </a:solidFill>
            </a:rPr>
          </a:br>
          <a:r>
            <a:rPr lang="pl-PL" sz="2000" b="1" smtClean="0">
              <a:solidFill>
                <a:schemeClr val="tx1"/>
              </a:solidFill>
            </a:rPr>
            <a:t>(Instytucja Pośrednicząca)</a:t>
          </a:r>
          <a:endParaRPr lang="pl-PL" sz="2000" b="1" dirty="0">
            <a:solidFill>
              <a:schemeClr val="tx1"/>
            </a:solidFill>
          </a:endParaRPr>
        </a:p>
      </dgm:t>
    </dgm:pt>
    <dgm:pt modelId="{996BD5A0-7F46-40F1-8E7D-3B4836C0A005}" type="parTrans" cxnId="{389E41AE-37DF-48CD-866C-D1293FE40DB5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9846C28E-5834-44C7-B41D-22319AD64FC4}" type="sibTrans" cxnId="{389E41AE-37DF-48CD-866C-D1293FE40DB5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99D74D9C-C28E-427E-8954-BE90301CCE94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2000" b="1" smtClean="0">
              <a:solidFill>
                <a:schemeClr val="tx1"/>
              </a:solidFill>
            </a:rPr>
            <a:t>NFOŚiGW - Beneficjent Projektu</a:t>
          </a:r>
          <a:br>
            <a:rPr lang="pl-PL" sz="2000" b="1" smtClean="0">
              <a:solidFill>
                <a:schemeClr val="tx1"/>
              </a:solidFill>
            </a:rPr>
          </a:br>
          <a:r>
            <a:rPr lang="pl-PL" sz="2000" b="1" smtClean="0">
              <a:solidFill>
                <a:schemeClr val="tx1"/>
              </a:solidFill>
            </a:rPr>
            <a:t>(Partner Wiodący)</a:t>
          </a:r>
          <a:endParaRPr lang="pl-PL" sz="2000" b="1" dirty="0" smtClean="0">
            <a:solidFill>
              <a:schemeClr val="tx1"/>
            </a:solidFill>
          </a:endParaRPr>
        </a:p>
      </dgm:t>
    </dgm:pt>
    <dgm:pt modelId="{E7028539-13A7-40E0-A3D6-676C8A9AC20E}" type="parTrans" cxnId="{2F0378D0-EEA8-4B49-AEDA-3BCCF5A48DE2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702E439-F94B-4AD3-BD8D-FA3A4AAB061D}" type="sibTrans" cxnId="{2F0378D0-EEA8-4B49-AEDA-3BCCF5A48DE2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2D3126D9-7B16-4382-8FF3-A271E00BE339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14 WFOŚiGW i Województwo Lubelskie</a:t>
          </a:r>
          <a:br>
            <a:rPr lang="pl-PL" sz="2000" b="1" dirty="0" smtClean="0">
              <a:solidFill>
                <a:schemeClr val="tx1"/>
              </a:solidFill>
            </a:rPr>
          </a:br>
          <a:r>
            <a:rPr lang="pl-PL" sz="2000" b="1" dirty="0" smtClean="0">
              <a:solidFill>
                <a:schemeClr val="tx1"/>
              </a:solidFill>
            </a:rPr>
            <a:t>(Partnerzy – Doradcy Energetyczni)</a:t>
          </a:r>
        </a:p>
      </dgm:t>
    </dgm:pt>
    <dgm:pt modelId="{B5DFB611-5FA6-4994-A97D-5D0D3607D4B0}" type="parTrans" cxnId="{BF254630-5B75-4DAB-B9CD-F82FA7A8115A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8FF1E00C-9246-41AD-8E94-40BDCE574BE0}" type="sibTrans" cxnId="{BF254630-5B75-4DAB-B9CD-F82FA7A8115A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A5EA6679-0607-4951-85E9-3E95871FB16C}" type="pres">
      <dgm:prSet presAssocID="{D7AD7A2F-A376-43E6-9B05-9DE3805AE914}" presName="linearFlow" presStyleCnt="0">
        <dgm:presLayoutVars>
          <dgm:resizeHandles val="exact"/>
        </dgm:presLayoutVars>
      </dgm:prSet>
      <dgm:spPr/>
    </dgm:pt>
    <dgm:pt modelId="{B1CA61A5-2B9E-4C21-A4B2-EFB260DC575D}" type="pres">
      <dgm:prSet presAssocID="{0E1FD63B-A5D5-4629-B9AF-B36F5BE2DAAE}" presName="node" presStyleLbl="node1" presStyleIdx="0" presStyleCnt="4" custScaleX="199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FE404-EC5F-4B4F-9868-B3DBEDD9A25E}" type="pres">
      <dgm:prSet presAssocID="{35A88CB4-009C-46FD-B566-C1CBEC67C1BA}" presName="sibTrans" presStyleLbl="sibTrans2D1" presStyleIdx="0" presStyleCnt="3"/>
      <dgm:spPr/>
      <dgm:t>
        <a:bodyPr/>
        <a:lstStyle/>
        <a:p>
          <a:endParaRPr lang="pl-PL"/>
        </a:p>
      </dgm:t>
    </dgm:pt>
    <dgm:pt modelId="{CB0C023F-5849-4655-8976-A4D7E90F10C2}" type="pres">
      <dgm:prSet presAssocID="{35A88CB4-009C-46FD-B566-C1CBEC67C1BA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12ACF4C-11BB-4DA3-A4EA-D15C558CB253}" type="pres">
      <dgm:prSet presAssocID="{BEAFA4D8-2E1F-4C51-976A-DBC2CA0CB50B}" presName="node" presStyleLbl="node1" presStyleIdx="1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531E97-E69E-4456-B170-5420D8428963}" type="pres">
      <dgm:prSet presAssocID="{9846C28E-5834-44C7-B41D-22319AD64FC4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21C8284-7480-4384-A9AF-722C8122DF99}" type="pres">
      <dgm:prSet presAssocID="{9846C28E-5834-44C7-B41D-22319AD64FC4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9BB83EB6-CDCF-4B0A-9234-64DCD9685CE9}" type="pres">
      <dgm:prSet presAssocID="{99D74D9C-C28E-427E-8954-BE90301CCE94}" presName="node" presStyleLbl="node1" presStyleIdx="2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72DDD-5603-4572-844B-BE478B6F457F}" type="pres">
      <dgm:prSet presAssocID="{3702E439-F94B-4AD3-BD8D-FA3A4AAB061D}" presName="sibTrans" presStyleLbl="sibTrans2D1" presStyleIdx="2" presStyleCnt="3"/>
      <dgm:spPr/>
      <dgm:t>
        <a:bodyPr/>
        <a:lstStyle/>
        <a:p>
          <a:endParaRPr lang="pl-PL"/>
        </a:p>
      </dgm:t>
    </dgm:pt>
    <dgm:pt modelId="{2A3C1921-F628-4252-952F-DE55FBE8BFE9}" type="pres">
      <dgm:prSet presAssocID="{3702E439-F94B-4AD3-BD8D-FA3A4AAB061D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0994AE60-968A-401D-9804-ADB6F75DBE96}" type="pres">
      <dgm:prSet presAssocID="{2D3126D9-7B16-4382-8FF3-A271E00BE339}" presName="node" presStyleLbl="node1" presStyleIdx="3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24F5B89-C19F-483C-AF21-CDA152E2DDB7}" type="presOf" srcId="{3702E439-F94B-4AD3-BD8D-FA3A4AAB061D}" destId="{2A3C1921-F628-4252-952F-DE55FBE8BFE9}" srcOrd="1" destOrd="0" presId="urn:microsoft.com/office/officeart/2005/8/layout/process2"/>
    <dgm:cxn modelId="{0CACD35C-44F7-4A9A-899C-B0BEFB2B7D7F}" type="presOf" srcId="{BEAFA4D8-2E1F-4C51-976A-DBC2CA0CB50B}" destId="{712ACF4C-11BB-4DA3-A4EA-D15C558CB253}" srcOrd="0" destOrd="0" presId="urn:microsoft.com/office/officeart/2005/8/layout/process2"/>
    <dgm:cxn modelId="{9606C46E-7007-4D1A-A7AD-4948D38E75EA}" type="presOf" srcId="{35A88CB4-009C-46FD-B566-C1CBEC67C1BA}" destId="{C1FFE404-EC5F-4B4F-9868-B3DBEDD9A25E}" srcOrd="0" destOrd="0" presId="urn:microsoft.com/office/officeart/2005/8/layout/process2"/>
    <dgm:cxn modelId="{C129BFB0-F881-4EC6-9B68-203F5B5011C1}" type="presOf" srcId="{3702E439-F94B-4AD3-BD8D-FA3A4AAB061D}" destId="{9B972DDD-5603-4572-844B-BE478B6F457F}" srcOrd="0" destOrd="0" presId="urn:microsoft.com/office/officeart/2005/8/layout/process2"/>
    <dgm:cxn modelId="{3DC07F41-3BC9-4FF5-A2CC-054325F63BF9}" type="presOf" srcId="{9846C28E-5834-44C7-B41D-22319AD64FC4}" destId="{A3531E97-E69E-4456-B170-5420D8428963}" srcOrd="0" destOrd="0" presId="urn:microsoft.com/office/officeart/2005/8/layout/process2"/>
    <dgm:cxn modelId="{0FA9BAA9-3FD8-46A1-B43D-53C6C78A1656}" srcId="{D7AD7A2F-A376-43E6-9B05-9DE3805AE914}" destId="{0E1FD63B-A5D5-4629-B9AF-B36F5BE2DAAE}" srcOrd="0" destOrd="0" parTransId="{8C8667B2-CF1D-4035-965D-8A20831CD098}" sibTransId="{35A88CB4-009C-46FD-B566-C1CBEC67C1BA}"/>
    <dgm:cxn modelId="{927B4E1B-69DF-4DD6-A9A0-A8CCFBC899C8}" type="presOf" srcId="{0E1FD63B-A5D5-4629-B9AF-B36F5BE2DAAE}" destId="{B1CA61A5-2B9E-4C21-A4B2-EFB260DC575D}" srcOrd="0" destOrd="0" presId="urn:microsoft.com/office/officeart/2005/8/layout/process2"/>
    <dgm:cxn modelId="{389E41AE-37DF-48CD-866C-D1293FE40DB5}" srcId="{D7AD7A2F-A376-43E6-9B05-9DE3805AE914}" destId="{BEAFA4D8-2E1F-4C51-976A-DBC2CA0CB50B}" srcOrd="1" destOrd="0" parTransId="{996BD5A0-7F46-40F1-8E7D-3B4836C0A005}" sibTransId="{9846C28E-5834-44C7-B41D-22319AD64FC4}"/>
    <dgm:cxn modelId="{DB505B7E-12D9-41A1-AF8F-79761E4D7C41}" type="presOf" srcId="{35A88CB4-009C-46FD-B566-C1CBEC67C1BA}" destId="{CB0C023F-5849-4655-8976-A4D7E90F10C2}" srcOrd="1" destOrd="0" presId="urn:microsoft.com/office/officeart/2005/8/layout/process2"/>
    <dgm:cxn modelId="{53B04098-7553-46D8-9F66-65DAD6C027CC}" type="presOf" srcId="{99D74D9C-C28E-427E-8954-BE90301CCE94}" destId="{9BB83EB6-CDCF-4B0A-9234-64DCD9685CE9}" srcOrd="0" destOrd="0" presId="urn:microsoft.com/office/officeart/2005/8/layout/process2"/>
    <dgm:cxn modelId="{96D60D5E-A4E3-4F37-ADDA-850F324D5F15}" type="presOf" srcId="{2D3126D9-7B16-4382-8FF3-A271E00BE339}" destId="{0994AE60-968A-401D-9804-ADB6F75DBE96}" srcOrd="0" destOrd="0" presId="urn:microsoft.com/office/officeart/2005/8/layout/process2"/>
    <dgm:cxn modelId="{EAA2F648-F11D-41E8-ABD7-DC2E561A20A7}" type="presOf" srcId="{9846C28E-5834-44C7-B41D-22319AD64FC4}" destId="{621C8284-7480-4384-A9AF-722C8122DF99}" srcOrd="1" destOrd="0" presId="urn:microsoft.com/office/officeart/2005/8/layout/process2"/>
    <dgm:cxn modelId="{BF254630-5B75-4DAB-B9CD-F82FA7A8115A}" srcId="{D7AD7A2F-A376-43E6-9B05-9DE3805AE914}" destId="{2D3126D9-7B16-4382-8FF3-A271E00BE339}" srcOrd="3" destOrd="0" parTransId="{B5DFB611-5FA6-4994-A97D-5D0D3607D4B0}" sibTransId="{8FF1E00C-9246-41AD-8E94-40BDCE574BE0}"/>
    <dgm:cxn modelId="{2F0378D0-EEA8-4B49-AEDA-3BCCF5A48DE2}" srcId="{D7AD7A2F-A376-43E6-9B05-9DE3805AE914}" destId="{99D74D9C-C28E-427E-8954-BE90301CCE94}" srcOrd="2" destOrd="0" parTransId="{E7028539-13A7-40E0-A3D6-676C8A9AC20E}" sibTransId="{3702E439-F94B-4AD3-BD8D-FA3A4AAB061D}"/>
    <dgm:cxn modelId="{143B0569-1A75-4EEB-A882-3C6B0731EECA}" type="presOf" srcId="{D7AD7A2F-A376-43E6-9B05-9DE3805AE914}" destId="{A5EA6679-0607-4951-85E9-3E95871FB16C}" srcOrd="0" destOrd="0" presId="urn:microsoft.com/office/officeart/2005/8/layout/process2"/>
    <dgm:cxn modelId="{34665426-B135-4204-916A-524AF5A8E46A}" type="presParOf" srcId="{A5EA6679-0607-4951-85E9-3E95871FB16C}" destId="{B1CA61A5-2B9E-4C21-A4B2-EFB260DC575D}" srcOrd="0" destOrd="0" presId="urn:microsoft.com/office/officeart/2005/8/layout/process2"/>
    <dgm:cxn modelId="{48E86F7C-F2F0-4FD5-A755-167E24451F7A}" type="presParOf" srcId="{A5EA6679-0607-4951-85E9-3E95871FB16C}" destId="{C1FFE404-EC5F-4B4F-9868-B3DBEDD9A25E}" srcOrd="1" destOrd="0" presId="urn:microsoft.com/office/officeart/2005/8/layout/process2"/>
    <dgm:cxn modelId="{31EF6425-7B34-40BF-94D9-479D20ED1763}" type="presParOf" srcId="{C1FFE404-EC5F-4B4F-9868-B3DBEDD9A25E}" destId="{CB0C023F-5849-4655-8976-A4D7E90F10C2}" srcOrd="0" destOrd="0" presId="urn:microsoft.com/office/officeart/2005/8/layout/process2"/>
    <dgm:cxn modelId="{E4EC6940-C3CA-4E0B-8EB3-765E82EE7842}" type="presParOf" srcId="{A5EA6679-0607-4951-85E9-3E95871FB16C}" destId="{712ACF4C-11BB-4DA3-A4EA-D15C558CB253}" srcOrd="2" destOrd="0" presId="urn:microsoft.com/office/officeart/2005/8/layout/process2"/>
    <dgm:cxn modelId="{F3464219-23CC-4D3D-AD83-5CC8A6B26A85}" type="presParOf" srcId="{A5EA6679-0607-4951-85E9-3E95871FB16C}" destId="{A3531E97-E69E-4456-B170-5420D8428963}" srcOrd="3" destOrd="0" presId="urn:microsoft.com/office/officeart/2005/8/layout/process2"/>
    <dgm:cxn modelId="{A7BF9D02-0DA9-447D-B805-527EBD91C0E2}" type="presParOf" srcId="{A3531E97-E69E-4456-B170-5420D8428963}" destId="{621C8284-7480-4384-A9AF-722C8122DF99}" srcOrd="0" destOrd="0" presId="urn:microsoft.com/office/officeart/2005/8/layout/process2"/>
    <dgm:cxn modelId="{6B24C2E4-3497-4F3A-AD3D-123637EE1D1D}" type="presParOf" srcId="{A5EA6679-0607-4951-85E9-3E95871FB16C}" destId="{9BB83EB6-CDCF-4B0A-9234-64DCD9685CE9}" srcOrd="4" destOrd="0" presId="urn:microsoft.com/office/officeart/2005/8/layout/process2"/>
    <dgm:cxn modelId="{78265FF8-4128-47A0-9250-0E6EC437EEF2}" type="presParOf" srcId="{A5EA6679-0607-4951-85E9-3E95871FB16C}" destId="{9B972DDD-5603-4572-844B-BE478B6F457F}" srcOrd="5" destOrd="0" presId="urn:microsoft.com/office/officeart/2005/8/layout/process2"/>
    <dgm:cxn modelId="{A3166ED8-55BD-489D-B63D-204A16B04F45}" type="presParOf" srcId="{9B972DDD-5603-4572-844B-BE478B6F457F}" destId="{2A3C1921-F628-4252-952F-DE55FBE8BFE9}" srcOrd="0" destOrd="0" presId="urn:microsoft.com/office/officeart/2005/8/layout/process2"/>
    <dgm:cxn modelId="{52186E1B-93CF-4A2E-A198-45A70C4EC8BA}" type="presParOf" srcId="{A5EA6679-0607-4951-85E9-3E95871FB16C}" destId="{0994AE60-968A-401D-9804-ADB6F75DBE96}" srcOrd="6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876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8187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7413" y="754063"/>
            <a:ext cx="4960937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3175" y="4715069"/>
            <a:ext cx="5390858" cy="446740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srgbClr val="00B0F0"/>
                </a:solidFill>
                <a:latin typeface="Arial Narrow" pitchFamily="34" charset="0"/>
              </a:rPr>
              <a:t>Ministerstwo Środowiska wystąpiło o wsparcie Ministerstwa Rodziny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1" dirty="0" smtClean="0">
                <a:solidFill>
                  <a:srgbClr val="00B0F0"/>
                </a:solidFill>
                <a:latin typeface="Arial Narrow" pitchFamily="34" charset="0"/>
              </a:rPr>
              <a:t>Ministerstwo Środowiska zwróciło się o wsparcie do NFOŚiGW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37206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pl-PL" sz="2400" b="1" dirty="0" smtClean="0">
                <a:latin typeface="Calibri" pitchFamily="34" charset="0"/>
              </a:rPr>
              <a:t>„Czyste Powietrze”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17 styczeń 2017 r. przyjęcie przez Radę Ministrów (RM)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l-PL" sz="2400" dirty="0" smtClean="0">
                <a:latin typeface="Calibri" pitchFamily="34" charset="0"/>
              </a:rPr>
              <a:t>10 lutego 2017 r. rekomendacja Komitetu  Ekonomicznego RM ad. harmonogram realizacji zadań.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3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200" b="0" dirty="0" smtClean="0">
                <a:latin typeface="+mn-lt"/>
              </a:rPr>
              <a:t>Doświadczenia i wnioski z I Etapu szkolenia posłużyły do weryfikacji programu szkolenia – zakresu tematycznego</a:t>
            </a:r>
            <a:br>
              <a:rPr lang="pl-PL" sz="1200" b="0" dirty="0" smtClean="0">
                <a:latin typeface="+mn-lt"/>
              </a:rPr>
            </a:br>
            <a:r>
              <a:rPr lang="pl-PL" sz="1200" b="0" dirty="0" smtClean="0">
                <a:latin typeface="+mn-lt"/>
              </a:rPr>
              <a:t>i sposobu ich prowadzenia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200" b="0" dirty="0" smtClean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3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 smtClean="0">
                <a:latin typeface="+mn-lt"/>
              </a:rPr>
              <a:t>Proces szkolenia pracowników socjalnych Ośrodków Pomocy Socjalnej jest elementem realizacji celów i zadań przewidzianych w I osi priorytetowej  </a:t>
            </a:r>
            <a:r>
              <a:rPr lang="pl-PL" sz="1200" b="0" dirty="0" err="1" smtClean="0">
                <a:latin typeface="+mn-lt"/>
              </a:rPr>
              <a:t>POIiŚ</a:t>
            </a:r>
            <a:r>
              <a:rPr lang="pl-PL" sz="1200" b="0" dirty="0" smtClean="0">
                <a:latin typeface="+mn-lt"/>
              </a:rPr>
              <a:t> 2014 - 2020 </a:t>
            </a:r>
            <a:r>
              <a:rPr lang="pl-PL" sz="1200" b="0" i="1" dirty="0" smtClean="0">
                <a:latin typeface="+mn-lt"/>
              </a:rPr>
              <a:t>Zmniejszenie emisyjności gospodarki</a:t>
            </a:r>
            <a:r>
              <a:rPr lang="pl-PL" sz="1200" b="0" dirty="0" smtClean="0">
                <a:latin typeface="+mn-lt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93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B38F-FB14-47B9-B08D-4588AD26DC5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56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9EDEC-58A0-4A1E-9E43-AC2A7EE024F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8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5613" y="6246813"/>
            <a:ext cx="2128837" cy="4714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421565-3AA5-4330-BAA2-CDD7CFAAAD5C}" type="slidenum">
              <a:rPr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tekst</a:t>
            </a:r>
          </a:p>
          <a:p>
            <a:pPr lvl="1"/>
            <a:r>
              <a:rPr lang="pl-PL" smtClean="0"/>
              <a:t>Drugi poziom tekstu</a:t>
            </a:r>
          </a:p>
          <a:p>
            <a:pPr lvl="2"/>
            <a:r>
              <a:rPr lang="pl-PL" smtClean="0"/>
              <a:t>Trzeci poziom tekstu</a:t>
            </a:r>
          </a:p>
          <a:p>
            <a:pPr lvl="3"/>
            <a:r>
              <a:rPr 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1033" name="Obraz 9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6249988"/>
            <a:ext cx="4906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.kitlinska@wfos.com.pl" TargetMode="External"/><Relationship Id="rId2" Type="http://schemas.openxmlformats.org/officeDocument/2006/relationships/hyperlink" Target="mailto:r.ciesielska@wfos.com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j.mesek@wfos.com.p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>
                <a:solidFill>
                  <a:schemeClr val="tx1"/>
                </a:solidFill>
              </a:rPr>
              <a:t>” Ogólnopolski system wsparcia doradczego dla sektora publicznego, mieszkaniowego oraz przedsiębiorstw w zakresie efektywności energetycznej oraz OZE"</a:t>
            </a:r>
            <a:endParaRPr lang="pl-PL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875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455612" y="438954"/>
            <a:ext cx="8435975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Struktura realizacji Projektu Doradztwa Energetycznego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11560" y="1581954"/>
          <a:ext cx="7615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9E620-BFFE-4314-9F12-0584FB53707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>
          <a:xfrm>
            <a:off x="1023938" y="433832"/>
            <a:ext cx="7615237" cy="710654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Generalne Cele Projektu DE</a:t>
            </a:r>
          </a:p>
        </p:txBody>
      </p:sp>
      <p:sp>
        <p:nvSpPr>
          <p:cNvPr id="27650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B9E64F-5653-4FA9-9570-48B532B2BAC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30263" y="3861048"/>
            <a:ext cx="2736304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>
                <a:solidFill>
                  <a:schemeClr val="bg1"/>
                </a:solidFill>
              </a:rPr>
              <a:t>Wsparcie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przygotowaniu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i wdrażaniu inwestycji w zakresie efektywności energetycznej i OZE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987824" y="4365104"/>
            <a:ext cx="2952327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/>
              <a:t>Zwiększenie świadomości w zakresie rozwoju gospodarki niskoemisyjnej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6012162" y="3861048"/>
            <a:ext cx="2952328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2000" dirty="0"/>
              <a:t>Wsparcie gmin </a:t>
            </a:r>
            <a:br>
              <a:rPr lang="pl-PL" sz="2000" dirty="0"/>
            </a:br>
            <a:r>
              <a:rPr lang="pl-PL" sz="2000" dirty="0"/>
              <a:t>w przygotowaniu </a:t>
            </a:r>
            <a:br>
              <a:rPr lang="pl-PL" sz="2000" dirty="0"/>
            </a:br>
            <a:r>
              <a:rPr lang="pl-PL" sz="2000" dirty="0"/>
              <a:t>i wdrażaniu Planów Gospodarki Niskoemisyjnej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8346" y="1520798"/>
            <a:ext cx="8856984" cy="1413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       Wsparcie przedsięwzięć inwestycyjnych przyczyniających się 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do zmniejszenia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emisyjności gospodarki </a:t>
            </a:r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oś POIiŚ 2014-2020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476375" y="2995613"/>
            <a:ext cx="2968625" cy="80486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4427538" y="2995613"/>
            <a:ext cx="17462" cy="137001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427538" y="2995613"/>
            <a:ext cx="3060700" cy="80486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Obraz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7740352" y="332656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lipsa 11"/>
          <p:cNvSpPr/>
          <p:nvPr/>
        </p:nvSpPr>
        <p:spPr>
          <a:xfrm>
            <a:off x="2771800" y="4293096"/>
            <a:ext cx="3456384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>
          <a:xfrm>
            <a:off x="777728" y="527051"/>
            <a:ext cx="7615237" cy="790575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Szczegółowe Cele Projektu  DE </a:t>
            </a:r>
          </a:p>
        </p:txBody>
      </p:sp>
      <p:sp>
        <p:nvSpPr>
          <p:cNvPr id="28674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212C4-F0CA-4F7C-BC59-F4D2E668894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67375" y="1619672"/>
            <a:ext cx="8040299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Wsparcie 800 inwestycji z zakresu EE i OZE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67371" y="2190277"/>
            <a:ext cx="8040297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Rozwój niskoemisyjnej, zrównoważonej gospodarki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67371" y="2760882"/>
            <a:ext cx="804029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Poprawa jakości powietrza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67370" y="3908183"/>
            <a:ext cx="804029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Edukacja – szkolenia, seminaria, warsztaty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67369" y="4478788"/>
            <a:ext cx="8035956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Likwidacja niskiej emisji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67370" y="5049393"/>
            <a:ext cx="803595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Ograniczenie zużycia energii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67370" y="5617297"/>
            <a:ext cx="8035956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Zwiększenie oszczędności: energii pierwotnej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67371" y="3337578"/>
            <a:ext cx="8040297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Klastry energii – energetyka rozproszona</a:t>
            </a:r>
          </a:p>
        </p:txBody>
      </p:sp>
      <p:pic>
        <p:nvPicPr>
          <p:cNvPr id="20" name="Obraz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7596336" y="404664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5940425" y="684213"/>
            <a:ext cx="2416175" cy="91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212089" y="580108"/>
            <a:ext cx="7615237" cy="814156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Odbiorcy Projektu DE</a:t>
            </a:r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B125F-B070-4DF9-8BF0-6E4BC476A2B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53965" y="1694623"/>
            <a:ext cx="1512168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GMINY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53965" y="4627401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SPÓŁDZIELNIE i WSPÓLNOTY MIESZKANIOWE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53969" y="2496485"/>
            <a:ext cx="4550083" cy="459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PRZEDSIĘBIORSTWA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021790" y="3206787"/>
            <a:ext cx="1995836" cy="4668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OSOBY FIZYCZNE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467544" y="3885430"/>
            <a:ext cx="4536504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PRZEDSIĘBIORSTWA ENERGETYKI CIEPLNEJ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67544" y="3206787"/>
            <a:ext cx="2268252" cy="459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SPÓŁKI KOMUNALNE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53965" y="5344848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KOŚCIOŁY i ZWIĄZKI WYZNANIOWE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281804" y="1704215"/>
            <a:ext cx="1435388" cy="4957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PJB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107251" y="502409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25" name="Prostokąt 14"/>
          <p:cNvSpPr>
            <a:spLocks noChangeArrowheads="1"/>
          </p:cNvSpPr>
          <p:nvPr/>
        </p:nvSpPr>
        <p:spPr bwMode="auto">
          <a:xfrm>
            <a:off x="6589464" y="696913"/>
            <a:ext cx="2159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l-PL" b="1" dirty="0">
                <a:latin typeface="Calibri" pitchFamily="34" charset="0"/>
              </a:rPr>
              <a:t>Doradztwo energetyczne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19750" y="2199924"/>
            <a:ext cx="3524250" cy="308610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17" name="Prostokąt zaokrąglony 11"/>
          <p:cNvSpPr/>
          <p:nvPr/>
        </p:nvSpPr>
        <p:spPr>
          <a:xfrm>
            <a:off x="5047393" y="3615510"/>
            <a:ext cx="993434" cy="829254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/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Prostokąt zaokrąglony 6"/>
          <p:cNvSpPr/>
          <p:nvPr/>
        </p:nvSpPr>
        <p:spPr>
          <a:xfrm>
            <a:off x="5148263" y="2665413"/>
            <a:ext cx="792162" cy="796925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Prostokąt zaokrąglony 18"/>
          <p:cNvSpPr/>
          <p:nvPr/>
        </p:nvSpPr>
        <p:spPr>
          <a:xfrm>
            <a:off x="5046663" y="4486275"/>
            <a:ext cx="993775" cy="785813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16824" cy="72008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Działania przewidziane w Projekcie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468313" y="1628700"/>
            <a:ext cx="5831879" cy="46086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</a:rPr>
              <a:t>Działania energetyka gminnego przyniosą gminie </a:t>
            </a:r>
            <a:r>
              <a:rPr lang="pl-PL" sz="2000" dirty="0" smtClean="0">
                <a:solidFill>
                  <a:schemeClr val="tx2"/>
                </a:solidFill>
              </a:rPr>
              <a:t>korzyści </a:t>
            </a:r>
            <a:r>
              <a:rPr lang="pl-PL" sz="2000" dirty="0">
                <a:solidFill>
                  <a:schemeClr val="tx2"/>
                </a:solidFill>
              </a:rPr>
              <a:t>w postaci: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/>
                </a:solidFill>
              </a:rPr>
              <a:t>wykorzystania potencjału energetycznego gminy z uwzględnieniem </a:t>
            </a:r>
            <a:r>
              <a:rPr lang="pl-PL" sz="2000" dirty="0" smtClean="0">
                <a:solidFill>
                  <a:schemeClr val="tx2"/>
                </a:solidFill>
              </a:rPr>
              <a:t>OZE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/>
                </a:solidFill>
              </a:rPr>
              <a:t>obniżenia zużycia i kosztów </a:t>
            </a:r>
            <a:r>
              <a:rPr lang="pl-PL" sz="2000" dirty="0" smtClean="0">
                <a:solidFill>
                  <a:schemeClr val="tx2"/>
                </a:solidFill>
              </a:rPr>
              <a:t>energii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/>
                </a:solidFill>
              </a:rPr>
              <a:t>modernizacji infrastruktury </a:t>
            </a:r>
            <a:r>
              <a:rPr lang="pl-PL" sz="2000" dirty="0" smtClean="0">
                <a:solidFill>
                  <a:schemeClr val="tx2"/>
                </a:solidFill>
              </a:rPr>
              <a:t>energetycznej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/>
                </a:solidFill>
              </a:rPr>
              <a:t>zwiększenia bezpieczeństwa </a:t>
            </a:r>
            <a:r>
              <a:rPr lang="pl-PL" sz="2000" dirty="0" smtClean="0">
                <a:solidFill>
                  <a:schemeClr val="tx2"/>
                </a:solidFill>
              </a:rPr>
              <a:t>energetycznego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/>
                </a:solidFill>
              </a:rPr>
              <a:t>poprawy atrakcyjności inwestycyjnej gminy</a:t>
            </a:r>
          </a:p>
        </p:txBody>
      </p:sp>
      <p:sp>
        <p:nvSpPr>
          <p:cNvPr id="2" name="Elipsa 1"/>
          <p:cNvSpPr/>
          <p:nvPr/>
        </p:nvSpPr>
        <p:spPr>
          <a:xfrm>
            <a:off x="6444208" y="2348880"/>
            <a:ext cx="2592288" cy="25922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/>
                </a:solidFill>
              </a:rPr>
              <a:t>SZKOLENIA ENERGETYKÓW GMINNYCH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/>
                </a:solidFill>
              </a:rPr>
              <a:t>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/>
                </a:solidFill>
              </a:rPr>
              <a:t>2018 r</a:t>
            </a:r>
            <a:r>
              <a:rPr lang="pl-PL" sz="2000" b="1" dirty="0">
                <a:solidFill>
                  <a:schemeClr val="tx2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539553" y="1058747"/>
            <a:ext cx="8352928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l-PL" b="1" dirty="0" smtClean="0">
                <a:solidFill>
                  <a:schemeClr val="bg1"/>
                </a:solidFill>
              </a:rPr>
              <a:t>Przygotowanie i przeprowadzenie szkoleń dla energetyków gminnych  </a:t>
            </a:r>
            <a:endParaRPr lang="pl-PL" b="1" u="sng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27544" y="1017964"/>
            <a:ext cx="5646238" cy="521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Symbol zastępczy zawartości 2"/>
          <p:cNvSpPr txBox="1">
            <a:spLocks/>
          </p:cNvSpPr>
          <p:nvPr/>
        </p:nvSpPr>
        <p:spPr bwMode="auto">
          <a:xfrm>
            <a:off x="1071563" y="1500188"/>
            <a:ext cx="7912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pl-PL" sz="2800" b="1">
              <a:solidFill>
                <a:srgbClr val="012F6B"/>
              </a:solidFill>
              <a:latin typeface="Calibri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848100" y="2108200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838825" y="158432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8267700" y="2459038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5838825" y="4941888"/>
            <a:ext cx="29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7077075" y="4572000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6264275" y="522922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8120063" y="4035425"/>
            <a:ext cx="29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5986463" y="3468688"/>
            <a:ext cx="29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6632575" y="178117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7" name="pole tekstowe 16"/>
          <p:cNvSpPr txBox="1">
            <a:spLocks noChangeArrowheads="1"/>
          </p:cNvSpPr>
          <p:nvPr/>
        </p:nvSpPr>
        <p:spPr bwMode="auto">
          <a:xfrm>
            <a:off x="5200650" y="4570413"/>
            <a:ext cx="29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4732338" y="2914650"/>
            <a:ext cx="29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7800975" y="512762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5427663" y="2459038"/>
            <a:ext cx="29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7099300" y="2725738"/>
            <a:ext cx="849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</a:rPr>
              <a:t>10 + 8</a:t>
            </a:r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5027613" y="4035425"/>
            <a:ext cx="29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4289425" y="3478213"/>
            <a:ext cx="45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0740" name="Symbol zastępczy numeru slajd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2E812-C85C-438F-A39D-CFE819B3BE2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 dirty="0"/>
          </a:p>
        </p:txBody>
      </p:sp>
      <p:sp>
        <p:nvSpPr>
          <p:cNvPr id="30741" name="Prostokąt 9"/>
          <p:cNvSpPr>
            <a:spLocks noChangeArrowheads="1"/>
          </p:cNvSpPr>
          <p:nvPr/>
        </p:nvSpPr>
        <p:spPr bwMode="auto">
          <a:xfrm>
            <a:off x="0" y="1916832"/>
            <a:ext cx="4430712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900" b="1" dirty="0">
                <a:latin typeface="Calibri" pitchFamily="34" charset="0"/>
              </a:rPr>
              <a:t>Poziom ogólnokrajowy</a:t>
            </a:r>
          </a:p>
          <a:p>
            <a:endParaRPr lang="pl-PL" b="1" dirty="0">
              <a:latin typeface="Calibri" pitchFamily="34" charset="0"/>
            </a:endParaRPr>
          </a:p>
          <a:p>
            <a:pPr marL="261938" lvl="1">
              <a:buFont typeface="Wingdings" pitchFamily="2" charset="2"/>
              <a:buChar char="q"/>
            </a:pPr>
            <a:r>
              <a:rPr lang="pl-PL" sz="1600" b="1" dirty="0">
                <a:latin typeface="Calibri" pitchFamily="34" charset="0"/>
              </a:rPr>
              <a:t>  NFOŚiGW - Jednostka Realizująca Projekt </a:t>
            </a:r>
          </a:p>
          <a:p>
            <a:pPr marL="261938" lvl="1"/>
            <a:r>
              <a:rPr lang="pl-PL" sz="1600" b="1" dirty="0">
                <a:latin typeface="Calibri" pitchFamily="34" charset="0"/>
              </a:rPr>
              <a:t>      Doradztwa Energetycznego</a:t>
            </a:r>
          </a:p>
          <a:p>
            <a:endParaRPr lang="pl-PL" sz="1600" b="1" dirty="0">
              <a:latin typeface="Calibri" pitchFamily="34" charset="0"/>
            </a:endParaRPr>
          </a:p>
          <a:p>
            <a:endParaRPr lang="pl-PL" sz="1600" b="1" dirty="0">
              <a:latin typeface="Calibri" pitchFamily="34" charset="0"/>
            </a:endParaRPr>
          </a:p>
          <a:p>
            <a:r>
              <a:rPr lang="pl-PL" sz="2000" b="1" dirty="0">
                <a:latin typeface="Calibri" pitchFamily="34" charset="0"/>
              </a:rPr>
              <a:t>Poziom regionalny </a:t>
            </a:r>
          </a:p>
          <a:p>
            <a:endParaRPr lang="pl-PL" i="1" dirty="0">
              <a:latin typeface="Calibri" pitchFamily="34" charset="0"/>
            </a:endParaRPr>
          </a:p>
          <a:p>
            <a:pPr marL="261938" lvl="1">
              <a:buFont typeface="Wingdings" pitchFamily="2" charset="2"/>
              <a:buChar char="q"/>
            </a:pPr>
            <a:r>
              <a:rPr lang="pl-PL" sz="1600" b="1" dirty="0">
                <a:latin typeface="Calibri" pitchFamily="34" charset="0"/>
              </a:rPr>
              <a:t>  14 WFOŚiGW</a:t>
            </a:r>
          </a:p>
          <a:p>
            <a:pPr marL="261938" lvl="1">
              <a:buFont typeface="Wingdings" pitchFamily="2" charset="2"/>
              <a:buChar char="q"/>
            </a:pPr>
            <a:r>
              <a:rPr lang="pl-PL" sz="1600" b="1" dirty="0">
                <a:latin typeface="Calibri" pitchFamily="34" charset="0"/>
              </a:rPr>
              <a:t>  Województwo Lubelskie </a:t>
            </a:r>
          </a:p>
          <a:p>
            <a:pPr marL="261938" lvl="1">
              <a:buFont typeface="Wingdings" pitchFamily="2" charset="2"/>
              <a:buChar char="q"/>
            </a:pPr>
            <a:r>
              <a:rPr lang="pl-PL" sz="1600" b="1" dirty="0">
                <a:latin typeface="Calibri" pitchFamily="34" charset="0"/>
              </a:rPr>
              <a:t>  NFOŚiGW - Wydział ds. Doradztwa Energetycznego  woj. mazowieckiego </a:t>
            </a:r>
          </a:p>
          <a:p>
            <a:endParaRPr lang="pl-PL" sz="1600" b="1" dirty="0">
              <a:latin typeface="Calibri" pitchFamily="34" charset="0"/>
            </a:endParaRPr>
          </a:p>
        </p:txBody>
      </p:sp>
      <p:sp>
        <p:nvSpPr>
          <p:cNvPr id="30742" name="Prostokąt 33"/>
          <p:cNvSpPr>
            <a:spLocks noChangeArrowheads="1"/>
          </p:cNvSpPr>
          <p:nvPr/>
        </p:nvSpPr>
        <p:spPr bwMode="auto">
          <a:xfrm>
            <a:off x="179388" y="5743575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Łącznie docelowo 76 Doradców Energetycznych</a:t>
            </a:r>
            <a:endParaRPr lang="pl-PL" sz="2200">
              <a:latin typeface="Calibri" pitchFamily="34" charset="0"/>
            </a:endParaRPr>
          </a:p>
        </p:txBody>
      </p:sp>
      <p:sp>
        <p:nvSpPr>
          <p:cNvPr id="27" name="Tytuł 2"/>
          <p:cNvSpPr txBox="1">
            <a:spLocks/>
          </p:cNvSpPr>
          <p:nvPr/>
        </p:nvSpPr>
        <p:spPr bwMode="auto">
          <a:xfrm>
            <a:off x="899592" y="116632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Działania przewidziane w Projekcie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539553" y="836712"/>
            <a:ext cx="8352928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pl-PL" b="1" dirty="0" smtClean="0">
                <a:solidFill>
                  <a:schemeClr val="bg1"/>
                </a:solidFill>
              </a:rPr>
              <a:t>Usługi doradcze: Ogólnopolska sieć Doradców Energetycznych</a:t>
            </a:r>
            <a:endParaRPr lang="pl-PL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" y="3384080"/>
            <a:ext cx="2370930" cy="2349176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Roboto Condensed Light"/>
                <a:cs typeface="Roboto Condensed Light"/>
              </a:rPr>
              <a:t>Wojewódzki Fundusz Ochrony Środowiska i Gospodarki Wodnej w Kielcach </a:t>
            </a:r>
            <a:endParaRPr lang="pl-PL" sz="3600" dirty="0">
              <a:latin typeface="Roboto Condensed Light"/>
              <a:cs typeface="Roboto Condensed Light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979712" y="2060848"/>
            <a:ext cx="6480720" cy="3672408"/>
          </a:xfrm>
        </p:spPr>
        <p:txBody>
          <a:bodyPr>
            <a:noAutofit/>
          </a:bodyPr>
          <a:lstStyle/>
          <a:p>
            <a:pPr lvl="0" algn="l">
              <a:buFont typeface="Wingdings" panose="05000000000000000000" pitchFamily="2" charset="2"/>
              <a:buChar char="q"/>
            </a:pPr>
            <a:r>
              <a:rPr lang="pl-PL" sz="2300" dirty="0" smtClean="0">
                <a:latin typeface="Roboto Condensed Light"/>
                <a:cs typeface="Roboto Condensed Light"/>
              </a:rPr>
              <a:t>25 lat doświadczenia w finansowaniu projektów z zakresu ochrony środowiska, ochrony przyrody, edukacji ekologicznej.</a:t>
            </a:r>
            <a:endParaRPr lang="pl-PL" sz="2300" dirty="0">
              <a:latin typeface="Roboto Condensed Light"/>
              <a:cs typeface="Roboto Condensed Light"/>
            </a:endParaRPr>
          </a:p>
          <a:p>
            <a:pPr lvl="0" algn="l">
              <a:buFont typeface="Wingdings" panose="05000000000000000000" pitchFamily="2" charset="2"/>
              <a:buChar char="q"/>
            </a:pPr>
            <a:r>
              <a:rPr lang="pl-PL" sz="2300" dirty="0" smtClean="0">
                <a:latin typeface="Roboto Condensed Light"/>
                <a:cs typeface="Roboto Condensed Light"/>
              </a:rPr>
              <a:t>Wspieranie samorządów (ośrodki pomocy społecznej), </a:t>
            </a:r>
            <a:r>
              <a:rPr lang="pl-PL" sz="2300" dirty="0">
                <a:latin typeface="Roboto Condensed Light"/>
                <a:cs typeface="Roboto Condensed Light"/>
              </a:rPr>
              <a:t>przedsiębiorców, organizacji pozarządowych i </a:t>
            </a:r>
            <a:r>
              <a:rPr lang="pl-PL" sz="2300" b="1" dirty="0">
                <a:latin typeface="Roboto Condensed Light"/>
                <a:cs typeface="Roboto Condensed Light"/>
              </a:rPr>
              <a:t>osób fizycznych</a:t>
            </a:r>
            <a:r>
              <a:rPr lang="pl-PL" sz="2300" dirty="0">
                <a:latin typeface="Roboto Condensed Light"/>
                <a:cs typeface="Roboto Condensed Light"/>
              </a:rPr>
              <a:t>.</a:t>
            </a:r>
          </a:p>
          <a:p>
            <a:pPr lvl="0" algn="l">
              <a:buFont typeface="Wingdings" panose="05000000000000000000" pitchFamily="2" charset="2"/>
              <a:buChar char="q"/>
            </a:pPr>
            <a:r>
              <a:rPr lang="pl-PL" sz="2300" dirty="0">
                <a:latin typeface="Roboto Condensed Light"/>
                <a:cs typeface="Roboto Condensed Light"/>
              </a:rPr>
              <a:t>Wspieranie innowacyjnych technologii i rozwiązań z zakresu ochrony środowiska</a:t>
            </a:r>
            <a:r>
              <a:rPr lang="pl-PL" sz="2300" dirty="0" smtClean="0">
                <a:latin typeface="Roboto Condensed Light"/>
                <a:cs typeface="Roboto Condensed Light"/>
              </a:rPr>
              <a:t>.</a:t>
            </a:r>
            <a:endParaRPr lang="pl-PL" sz="2300" dirty="0">
              <a:latin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6475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Doradcy </a:t>
            </a:r>
            <a:br>
              <a:rPr lang="pl-PL" dirty="0" smtClean="0"/>
            </a:br>
            <a:r>
              <a:rPr lang="pl-PL" dirty="0" smtClean="0"/>
              <a:t>w województwie świętokrzyskim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Symbol zastępczy zawartości 4"/>
          <p:cNvSpPr txBox="1">
            <a:spLocks noGrp="1"/>
          </p:cNvSpPr>
          <p:nvPr>
            <p:ph idx="1"/>
          </p:nvPr>
        </p:nvSpPr>
        <p:spPr>
          <a:xfrm>
            <a:off x="971600" y="1340768"/>
            <a:ext cx="7715200" cy="549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Renata Ciesielska </a:t>
            </a:r>
          </a:p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887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447 731 ; 41-33-35-237</a:t>
            </a:r>
          </a:p>
          <a:p>
            <a:r>
              <a:rPr lang="pl-PL" dirty="0" smtClean="0">
                <a:hlinkClick r:id="rId2"/>
              </a:rPr>
              <a:t>r.ciesielska@wfos.com.pl</a:t>
            </a:r>
            <a:endParaRPr lang="pl-PL" dirty="0" smtClean="0"/>
          </a:p>
          <a:p>
            <a:r>
              <a:rPr lang="pl-PL" sz="1200" dirty="0" smtClean="0"/>
              <a:t>Powiaty</a:t>
            </a:r>
            <a:r>
              <a:rPr lang="pl-PL" sz="1200" dirty="0"/>
              <a:t>: </a:t>
            </a:r>
            <a:r>
              <a:rPr lang="pl-PL" sz="1200" dirty="0" smtClean="0"/>
              <a:t>starachowicki, skarżyski, konecki, </a:t>
            </a:r>
          </a:p>
          <a:p>
            <a:r>
              <a:rPr lang="pl-PL" sz="1200" dirty="0" smtClean="0"/>
              <a:t>włoszczowski, jędrzejowski,  pińczowski, kazimierski</a:t>
            </a:r>
          </a:p>
          <a:p>
            <a:endParaRPr lang="pl-PL" sz="1200" dirty="0" smtClean="0"/>
          </a:p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Katarzyna Kitlińska 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887 447 734; 41-33-35-238</a:t>
            </a:r>
          </a:p>
          <a:p>
            <a:r>
              <a:rPr lang="pl-PL" dirty="0" smtClean="0">
                <a:hlinkClick r:id="rId3"/>
              </a:rPr>
              <a:t>k.kitlinska@wfos.com.pl</a:t>
            </a:r>
            <a:endParaRPr lang="pl-PL" dirty="0" smtClean="0"/>
          </a:p>
          <a:p>
            <a:r>
              <a:rPr lang="pl-PL" sz="1200" dirty="0" smtClean="0"/>
              <a:t>Powiaty</a:t>
            </a:r>
            <a:r>
              <a:rPr lang="pl-PL" sz="1200" dirty="0"/>
              <a:t>: </a:t>
            </a:r>
            <a:r>
              <a:rPr lang="pl-PL" sz="1200" dirty="0" smtClean="0"/>
              <a:t>ostrowiecki, opatowski, sandomierski, </a:t>
            </a:r>
          </a:p>
          <a:p>
            <a:r>
              <a:rPr lang="pl-PL" sz="1200" dirty="0" smtClean="0"/>
              <a:t>staszowski, buski</a:t>
            </a:r>
          </a:p>
          <a:p>
            <a:endParaRPr lang="pl-PL" sz="1200" dirty="0"/>
          </a:p>
          <a:p>
            <a:r>
              <a:rPr lang="pl-PL" dirty="0" smtClean="0">
                <a:solidFill>
                  <a:srgbClr val="008000"/>
                </a:solidFill>
              </a:rPr>
              <a:t>Justyna Podyma-Mesek</a:t>
            </a:r>
          </a:p>
          <a:p>
            <a:r>
              <a:rPr lang="pl-PL" dirty="0">
                <a:solidFill>
                  <a:srgbClr val="008000"/>
                </a:solidFill>
              </a:rPr>
              <a:t>887 447 </a:t>
            </a:r>
            <a:r>
              <a:rPr lang="pl-PL" dirty="0" smtClean="0">
                <a:solidFill>
                  <a:srgbClr val="008000"/>
                </a:solidFill>
              </a:rPr>
              <a:t>736</a:t>
            </a:r>
            <a:r>
              <a:rPr lang="pl-PL" dirty="0">
                <a:solidFill>
                  <a:srgbClr val="008000"/>
                </a:solidFill>
              </a:rPr>
              <a:t>; 41-33-35-900</a:t>
            </a:r>
          </a:p>
          <a:p>
            <a:r>
              <a:rPr lang="pl-PL" dirty="0" smtClean="0">
                <a:hlinkClick r:id="rId4"/>
              </a:rPr>
              <a:t>j.mesek@wfos.com.pl</a:t>
            </a:r>
            <a:endParaRPr lang="pl-PL" dirty="0" smtClean="0"/>
          </a:p>
          <a:p>
            <a:r>
              <a:rPr lang="pl-PL" sz="1200" dirty="0" smtClean="0"/>
              <a:t>Powiaty: kielecki i miasto Kielce</a:t>
            </a:r>
            <a:endParaRPr lang="pl-PL" sz="1200" dirty="0"/>
          </a:p>
          <a:p>
            <a:endParaRPr lang="pl-PL" sz="1200" dirty="0"/>
          </a:p>
          <a:p>
            <a:endParaRPr lang="pl-PL" dirty="0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60509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5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186" y="1653791"/>
            <a:ext cx="861728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p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orady,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k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onsultacje,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konferencje, platforma wymiany doświadczeń wraz z 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bazą </a:t>
            </a: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wiedzy o 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PGN i </a:t>
            </a: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bazą dobrych praktyk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,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udział </a:t>
            </a: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w szkoleniach, spotkaniach, seminariach, działaniach informacyjno-promocyjnych, działaniach 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edukacyjno szkoleniowych</a:t>
            </a: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,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działania </a:t>
            </a:r>
            <a:r>
              <a:rPr kumimoji="0" lang="pl-PL" sz="2000" b="1" i="1" dirty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medialne, w tym z wykorzystaniem mediów </a:t>
            </a:r>
            <a:r>
              <a:rPr kumimoji="0" lang="pl-PL" sz="2000" b="1" i="1" dirty="0" smtClean="0">
                <a:solidFill>
                  <a:prstClr val="black"/>
                </a:solidFill>
                <a:latin typeface="+mn-lt"/>
                <a:ea typeface="Roboto Condensed Light" panose="02000000000000000000" pitchFamily="2" charset="0"/>
              </a:rPr>
              <a:t>lokalnych.</a:t>
            </a:r>
          </a:p>
        </p:txBody>
      </p:sp>
      <p:sp>
        <p:nvSpPr>
          <p:cNvPr id="11" name="Tytuł 6"/>
          <p:cNvSpPr txBox="1">
            <a:spLocks/>
          </p:cNvSpPr>
          <p:nvPr/>
        </p:nvSpPr>
        <p:spPr>
          <a:xfrm>
            <a:off x="2123728" y="629066"/>
            <a:ext cx="6122694" cy="6659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878A14"/>
                </a:solidFill>
                <a:latin typeface="+mj-lt"/>
                <a:ea typeface="+mj-ea"/>
                <a:cs typeface="Champagne &amp; Limousines"/>
              </a:defRPr>
            </a:lvl1pPr>
          </a:lstStyle>
          <a:p>
            <a:pPr>
              <a:defRPr/>
            </a:pPr>
            <a:r>
              <a:rPr lang="pl-PL" b="1" cap="none" dirty="0" smtClean="0">
                <a:solidFill>
                  <a:srgbClr val="00B050"/>
                </a:solidFill>
                <a:ea typeface="Roboto Condensed Light" panose="02000000000000000000" pitchFamily="2" charset="0"/>
              </a:rPr>
              <a:t>Formy pracy doradców</a:t>
            </a:r>
            <a:endParaRPr lang="pl-PL" b="1" cap="none" dirty="0">
              <a:solidFill>
                <a:srgbClr val="00B050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139136" cy="165618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Kontakt z </a:t>
            </a:r>
            <a:r>
              <a:rPr lang="pl-PL" sz="2400" dirty="0" smtClean="0"/>
              <a:t>doradcami w siedzibie</a:t>
            </a:r>
            <a:br>
              <a:rPr lang="pl-PL" sz="2400" dirty="0" smtClean="0"/>
            </a:br>
            <a:r>
              <a:rPr lang="pl-PL" sz="2400" i="1" dirty="0" smtClean="0"/>
              <a:t>Wojewódzkiego Funduszu </a:t>
            </a:r>
            <a:r>
              <a:rPr lang="pl-PL" sz="2400" i="1" dirty="0"/>
              <a:t>Ochrony Środowiska </a:t>
            </a:r>
            <a:br>
              <a:rPr lang="pl-PL" sz="2400" i="1" dirty="0"/>
            </a:br>
            <a:r>
              <a:rPr lang="pl-PL" sz="2400" i="1" dirty="0"/>
              <a:t>i Gospodarki Wodnej w Kielcach</a:t>
            </a:r>
            <a:br>
              <a:rPr lang="pl-PL" sz="2400" i="1" dirty="0"/>
            </a:br>
            <a:r>
              <a:rPr lang="pl-PL" sz="2400" i="1" dirty="0"/>
              <a:t>al. Ks. J. Popiełuszki 41</a:t>
            </a:r>
            <a:br>
              <a:rPr lang="pl-PL" sz="2400" i="1" dirty="0"/>
            </a:br>
            <a:r>
              <a:rPr lang="pl-PL" sz="2400" i="1" dirty="0"/>
              <a:t>25-155 </a:t>
            </a:r>
            <a:r>
              <a:rPr lang="pl-PL" sz="2400" i="1" dirty="0" smtClean="0"/>
              <a:t>Kielce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0" y="2492896"/>
            <a:ext cx="7244542" cy="3307151"/>
          </a:xfrm>
        </p:spPr>
      </p:pic>
    </p:spTree>
    <p:extLst>
      <p:ext uri="{BB962C8B-B14F-4D97-AF65-F5344CB8AC3E}">
        <p14:creationId xmlns:p14="http://schemas.microsoft.com/office/powerpoint/2010/main" val="25091502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41363" y="333375"/>
            <a:ext cx="7615237" cy="882650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47650" y="1143000"/>
            <a:ext cx="8640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Podstawa realizacji szkoleń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Zakres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tematyczny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szkolenia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Organizacja szkolenia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Informacja o Programie Doradztwa Energetycznego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2400" dirty="0"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rostokąt 18"/>
          <p:cNvSpPr>
            <a:spLocks noChangeArrowheads="1"/>
          </p:cNvSpPr>
          <p:nvPr/>
        </p:nvSpPr>
        <p:spPr bwMode="auto">
          <a:xfrm>
            <a:off x="179513" y="449993"/>
            <a:ext cx="89644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Projekt Doradztwa Energetycznego </a:t>
            </a:r>
          </a:p>
          <a:p>
            <a:pPr algn="ctr"/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 kraju</a:t>
            </a:r>
          </a:p>
        </p:txBody>
      </p:sp>
      <p:sp>
        <p:nvSpPr>
          <p:cNvPr id="3" name="Prostokąt 2"/>
          <p:cNvSpPr/>
          <p:nvPr/>
        </p:nvSpPr>
        <p:spPr>
          <a:xfrm>
            <a:off x="727753" y="3068960"/>
            <a:ext cx="73215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>
                <a:solidFill>
                  <a:prstClr val="black"/>
                </a:solidFill>
                <a:latin typeface="+mn-lt"/>
              </a:rPr>
              <a:t>udzielili ok. </a:t>
            </a:r>
            <a:r>
              <a:rPr lang="pl-PL" sz="2200" b="1" dirty="0" smtClean="0">
                <a:solidFill>
                  <a:srgbClr val="FF0000"/>
                </a:solidFill>
                <a:latin typeface="+mn-lt"/>
              </a:rPr>
              <a:t>14 826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konsultacji,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>
                <a:solidFill>
                  <a:prstClr val="black"/>
                </a:solidFill>
                <a:latin typeface="+mn-lt"/>
              </a:rPr>
              <a:t>udzielili  ponad </a:t>
            </a:r>
            <a:r>
              <a:rPr lang="pl-PL" sz="2200" b="1" dirty="0" smtClean="0">
                <a:solidFill>
                  <a:srgbClr val="FF0000"/>
                </a:solidFill>
                <a:latin typeface="+mn-lt"/>
              </a:rPr>
              <a:t>11 478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porad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>
                <a:solidFill>
                  <a:prstClr val="black"/>
                </a:solidFill>
                <a:latin typeface="+mn-lt"/>
              </a:rPr>
              <a:t>zweryfikowali pozytywnie ok. </a:t>
            </a:r>
            <a:r>
              <a:rPr lang="pl-PL" sz="2200" b="1" dirty="0">
                <a:solidFill>
                  <a:srgbClr val="FF0000"/>
                </a:solidFill>
                <a:latin typeface="+mn-lt"/>
              </a:rPr>
              <a:t>1 </a:t>
            </a:r>
            <a:r>
              <a:rPr lang="pl-PL" sz="2200" b="1" dirty="0" smtClean="0">
                <a:solidFill>
                  <a:srgbClr val="FF0000"/>
                </a:solidFill>
                <a:latin typeface="+mn-lt"/>
              </a:rPr>
              <a:t>732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PGN</a:t>
            </a:r>
            <a:r>
              <a:rPr lang="pl-PL" sz="2200" b="1" dirty="0" smtClean="0">
                <a:solidFill>
                  <a:prstClr val="black"/>
                </a:solidFill>
                <a:latin typeface="+mn-lt"/>
              </a:rPr>
              <a:t>,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smtClean="0">
                <a:solidFill>
                  <a:prstClr val="black"/>
                </a:solidFill>
                <a:latin typeface="+mn-lt"/>
              </a:rPr>
              <a:t>objęli </a:t>
            </a:r>
            <a:r>
              <a:rPr lang="pl-PL" sz="2200" dirty="0">
                <a:solidFill>
                  <a:prstClr val="black"/>
                </a:solidFill>
                <a:latin typeface="+mn-lt"/>
              </a:rPr>
              <a:t>wsparciem </a:t>
            </a:r>
            <a:r>
              <a:rPr lang="pl-PL" sz="2200" b="1" dirty="0">
                <a:solidFill>
                  <a:srgbClr val="FF0000"/>
                </a:solidFill>
              </a:rPr>
              <a:t>781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inwestycji 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891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xfrm>
            <a:off x="8666163" y="6356350"/>
            <a:ext cx="4429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0B1142-B51E-4875-A0B4-0B31D78C4AA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331913" y="1936750"/>
            <a:ext cx="64087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</a:rPr>
              <a:t>Od początku wdrażania Projektu</a:t>
            </a:r>
            <a:r>
              <a:rPr lang="pl-PL" sz="2200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</a:rPr>
              <a:t>Doradcy Energetyczni :</a:t>
            </a:r>
          </a:p>
        </p:txBody>
      </p:sp>
      <p:pic>
        <p:nvPicPr>
          <p:cNvPr id="9" name="Obraz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8049303" y="449993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246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/>
          <p:cNvSpPr txBox="1"/>
          <p:nvPr/>
        </p:nvSpPr>
        <p:spPr>
          <a:xfrm>
            <a:off x="863588" y="3326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Szkolenie dla pracowników socjalnych </a:t>
            </a:r>
            <a:b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Ośrodków Pomocy Społecznej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76456" y="6309320"/>
            <a:ext cx="368797" cy="471487"/>
          </a:xfrm>
        </p:spPr>
        <p:txBody>
          <a:bodyPr/>
          <a:lstStyle/>
          <a:p>
            <a:pPr lvl="0"/>
            <a:fld id="{CC33CB6C-931D-4B2F-8064-B495CA51D40F}" type="slidenum">
              <a:rPr lang="pl-PL" smtClean="0"/>
              <a:pPr lvl="0"/>
              <a:t>3</a:t>
            </a:fld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475656" y="1772816"/>
            <a:ext cx="6048672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+mj-lt"/>
              </a:rPr>
              <a:t>Ministerstwo Rodziny, Pracy 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+mj-lt"/>
              </a:rPr>
              <a:t>i Polityki Społecznej</a:t>
            </a:r>
            <a:endParaRPr lang="pl-PL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475656" y="3356992"/>
            <a:ext cx="6048672" cy="936104"/>
          </a:xfrm>
          <a:prstGeom prst="roundRect">
            <a:avLst/>
          </a:prstGeom>
          <a:solidFill>
            <a:srgbClr val="489E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+mj-lt"/>
              </a:rPr>
              <a:t>Ministerstwo Środowiska</a:t>
            </a:r>
            <a:endParaRPr lang="pl-PL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475656" y="5013176"/>
            <a:ext cx="6048672" cy="936104"/>
          </a:xfrm>
          <a:prstGeom prst="roundRect">
            <a:avLst/>
          </a:prstGeom>
          <a:solidFill>
            <a:srgbClr val="2546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 smtClean="0">
                <a:solidFill>
                  <a:schemeClr val="bg1"/>
                </a:solidFill>
                <a:latin typeface="+mj-lt"/>
              </a:rPr>
              <a:t>NFOŚiGW </a:t>
            </a:r>
          </a:p>
          <a:p>
            <a:pPr algn="ctr"/>
            <a:r>
              <a:rPr lang="pl-PL" sz="2500" b="1" dirty="0" smtClean="0">
                <a:solidFill>
                  <a:schemeClr val="bg1"/>
                </a:solidFill>
                <a:latin typeface="+mj-lt"/>
              </a:rPr>
              <a:t>(Projekt Doradztwa Energetycznego)</a:t>
            </a:r>
            <a:endParaRPr lang="pl-PL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4283968" y="2780928"/>
            <a:ext cx="360040" cy="5040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4283968" y="4365104"/>
            <a:ext cx="360040" cy="5040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87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>
          <a:xfrm>
            <a:off x="741363" y="333375"/>
            <a:ext cx="7615237" cy="736600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Podstawa prawna</a:t>
            </a:r>
          </a:p>
        </p:txBody>
      </p:sp>
      <p:sp>
        <p:nvSpPr>
          <p:cNvPr id="14338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83280-166D-4D51-880C-BDEF18CF449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6"/>
          <p:cNvSpPr/>
          <p:nvPr/>
        </p:nvSpPr>
        <p:spPr>
          <a:xfrm>
            <a:off x="356976" y="1340768"/>
            <a:ext cx="8384009" cy="44338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Program „Czyste Powietrze” :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Działanie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7. PCP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Włączenie pracowników socjalnych ośrodków pomocy społecznej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działania informacyjne w zakresie efektywnego wykorzystywania energii w domu/mieszkaniu, możliwości pozyskania środków na wymianę kotłów, uzyskanie dodatków energetycznych, środków pieniężnych na dofinansowanie ogrzania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domów/mieszkań;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Realizacja: resort wiodący Ministerstwo Rodziny, Pracy i Polityki Społecznej  we współpracy z Ministerstwami: Energii (w tym URE), Infrastruktury i Budownictwa oraz Środowiska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>
          <a:xfrm>
            <a:off x="899592" y="250642"/>
            <a:ext cx="7739583" cy="792088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Tematyka szkolenia OPS</a:t>
            </a:r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4D999-F239-49E5-8E8B-9F6E6912C7A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  <p:sp>
        <p:nvSpPr>
          <p:cNvPr id="6" name="Rounded Rectangle 6"/>
          <p:cNvSpPr/>
          <p:nvPr/>
        </p:nvSpPr>
        <p:spPr>
          <a:xfrm>
            <a:off x="0" y="1179260"/>
            <a:ext cx="9144000" cy="50405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Poprawa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jakości powietrza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- uwarunkowania prawne dla osób fizycznych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Termomodernizacja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budynków mieszkalnych;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Przyłączenie do sieci miejskiej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ciepło systemowe; 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Odnawialne źródła energii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sektorze mieszkaniowym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pl-PL" sz="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Przykłady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nieprawidłowego postępowania w zakresie zaopatrzenia w ciepło lub zużycia energii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pl-PL" sz="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pl-PL" sz="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pl-PL" sz="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Oszczędność energii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likwidacji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emisji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gospodarstwach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domowych -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dobre przykłady;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Calibri" pitchFamily="34" charset="0"/>
              <a:buAutoNum type="arabicPeriod" startAt="3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Aspekty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prawidłowego użytkowania mieszkań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i domów (mikroklimat);</a:t>
            </a:r>
          </a:p>
          <a:p>
            <a:pPr marL="457200" indent="-457200">
              <a:lnSpc>
                <a:spcPct val="200000"/>
              </a:lnSpc>
              <a:buFont typeface="Calibri" pitchFamily="34" charset="0"/>
              <a:buAutoNum type="arabicPeriod" startAt="3"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Odczytywanie danych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z faktur za energię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lnSpc>
                <a:spcPct val="200000"/>
              </a:lnSpc>
              <a:buFont typeface="Calibri" pitchFamily="34" charset="0"/>
              <a:buAutoNum type="arabicPeriod" startAt="3"/>
            </a:pPr>
            <a:endParaRPr lang="pl-PL" sz="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Calibri" pitchFamily="34" charset="0"/>
              <a:buAutoNum type="arabicPeriod" startAt="3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Możliwości dofinansowania przedsięwzięć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 zakresie EE i OZE w budownictwie - oferta dla osób fizycznych.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xfrm>
            <a:off x="8666163" y="6356350"/>
            <a:ext cx="4429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44DF56-76B1-43AA-A901-715D7574319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82588" y="404813"/>
            <a:ext cx="828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Organizacja szkolenia</a:t>
            </a:r>
          </a:p>
        </p:txBody>
      </p:sp>
      <p:sp>
        <p:nvSpPr>
          <p:cNvPr id="21508" name="Prostokąt 7"/>
          <p:cNvSpPr>
            <a:spLocks noChangeArrowheads="1"/>
          </p:cNvSpPr>
          <p:nvPr/>
        </p:nvSpPr>
        <p:spPr bwMode="auto">
          <a:xfrm>
            <a:off x="1079500" y="4000500"/>
            <a:ext cx="6985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l-PL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251521" y="1345624"/>
            <a:ext cx="8414642" cy="2572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Materiały ze szkolenia: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Skrót Prezentacji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Broszura dla pracowników socjalnych Ośrodków Pomocy Społecznej,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będą dostępne na stronie internetowej NFOŚiGW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oraz na stronach Partnerów Projektu Doradztwa Energetycznego tj.: (właściwego dla danego województwa)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WFOŚiGW oraz UM Województwa Lubelskiego.</a:t>
            </a:r>
          </a:p>
        </p:txBody>
      </p:sp>
      <p:sp>
        <p:nvSpPr>
          <p:cNvPr id="8" name="Rounded Rectangle 6"/>
          <p:cNvSpPr/>
          <p:nvPr/>
        </p:nvSpPr>
        <p:spPr>
          <a:xfrm>
            <a:off x="251522" y="4294981"/>
            <a:ext cx="8414642" cy="13533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Po zakończeniu szkolenia – ankieta oceniająca tematykę szkolenia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>
          <a:xfrm>
            <a:off x="741363" y="333375"/>
            <a:ext cx="7615237" cy="88265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Organizacja szkolenia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8B6D8-B122-40EA-9590-A0B9C4EC23A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6"/>
          <p:cNvSpPr/>
          <p:nvPr/>
        </p:nvSpPr>
        <p:spPr>
          <a:xfrm>
            <a:off x="627930" y="3792933"/>
            <a:ext cx="5672261" cy="22320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wyszkolą pracowników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socjalnych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Ośrodków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omocy Społecznej (OPS) w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zakresie: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efektywności energetycznej odnawialnych źródeł energii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praktycznych sposobów obniżenia zużycia i kosztów energii </a:t>
            </a:r>
          </a:p>
        </p:txBody>
      </p:sp>
      <p:sp>
        <p:nvSpPr>
          <p:cNvPr id="7" name="Elipsa 6"/>
          <p:cNvSpPr/>
          <p:nvPr/>
        </p:nvSpPr>
        <p:spPr>
          <a:xfrm>
            <a:off x="6449083" y="1052736"/>
            <a:ext cx="2376264" cy="22285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SZKOLENIA PILOTAŻOWE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I Edycja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XI/XII 2017r.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6449083" y="3792933"/>
            <a:ext cx="2376264" cy="22285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SZKOLENIA 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II Edycja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2018 r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251521" y="1412776"/>
            <a:ext cx="6048672" cy="20767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5C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Doradcy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energetyczni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(DE)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 ramach realizacji celów i działań Projektu </a:t>
            </a:r>
            <a:r>
              <a:rPr lang="pl-PL" sz="2000" b="1" i="1" dirty="0">
                <a:solidFill>
                  <a:schemeClr val="tx2">
                    <a:lumMod val="75000"/>
                  </a:schemeClr>
                </a:solidFill>
              </a:rPr>
              <a:t>„Ogólnopolski system wsparcia doradczego dla sektora publicznego, mieszkaniowego oraz przedsiębiorstw w zakresie efektywności energetycznej oraz OZE”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(PDE)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124744"/>
            <a:ext cx="7715250" cy="4525963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Czym jest Projekt Doradztwa Energetycznego ?</a:t>
            </a:r>
          </a:p>
          <a:p>
            <a:pPr algn="ctr"/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0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351E0F-22F2-4B96-A21C-A0C3A4468EF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5A3EE-7D86-4F67-A518-D66969B20E9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0" y="1125538"/>
            <a:ext cx="9091613" cy="475138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a 6"/>
          <p:cNvGrpSpPr/>
          <p:nvPr/>
        </p:nvGrpSpPr>
        <p:grpSpPr>
          <a:xfrm>
            <a:off x="53711" y="2582905"/>
            <a:ext cx="1949686" cy="1800705"/>
            <a:chOff x="72008" y="1375848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72008" y="1375848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0977" y="1479461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Program Operacyjny Infrastruktura</a:t>
              </a:r>
              <a:br>
                <a:rPr lang="pl-PL" sz="2000" dirty="0">
                  <a:solidFill>
                    <a:schemeClr val="tx1"/>
                  </a:solidFill>
                </a:rPr>
              </a:br>
              <a:r>
                <a:rPr lang="pl-PL" sz="2000" dirty="0">
                  <a:solidFill>
                    <a:schemeClr val="tx1"/>
                  </a:solidFill>
                </a:rPr>
                <a:t>i Środowisko na lata 2014-2020</a:t>
              </a:r>
              <a:endParaRPr lang="pl-PL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2060371" y="2582905"/>
            <a:ext cx="1849422" cy="1800705"/>
            <a:chOff x="1917472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Prostokąt zaokrąglony 14"/>
            <p:cNvSpPr/>
            <p:nvPr/>
          </p:nvSpPr>
          <p:spPr>
            <a:xfrm>
              <a:off x="1917472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006442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I Oś priorytetowa „Zmniejszenie emisyjności gospodarki”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959837" y="2590355"/>
            <a:ext cx="1908307" cy="1793255"/>
            <a:chOff x="3831155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Prostokąt zaokrąglony 12"/>
            <p:cNvSpPr/>
            <p:nvPr/>
          </p:nvSpPr>
          <p:spPr>
            <a:xfrm>
              <a:off x="3831155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20125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Działanie 1.3 „Wspieranie efektywności energetycznej</a:t>
              </a:r>
              <a:br>
                <a:rPr lang="pl-PL" sz="2000" dirty="0">
                  <a:solidFill>
                    <a:schemeClr val="tx1"/>
                  </a:solidFill>
                </a:rPr>
              </a:br>
              <a:r>
                <a:rPr lang="pl-PL" sz="2000" dirty="0">
                  <a:solidFill>
                    <a:schemeClr val="tx1"/>
                  </a:solidFill>
                </a:rPr>
                <a:t>w budynkach”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922930" y="2079101"/>
            <a:ext cx="3168351" cy="2808312"/>
            <a:chOff x="5744839" y="1404156"/>
            <a:chExt cx="1822555" cy="18722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5744839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5833809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schemeClr val="tx1"/>
                  </a:solidFill>
                </a:rPr>
                <a:t>Poddziałanie 1.3.3 „Ogólnopolski system wsparcia doradczego </a:t>
              </a:r>
              <a:br>
                <a:rPr lang="pl-PL" sz="2000" b="1" dirty="0">
                  <a:solidFill>
                    <a:schemeClr val="tx1"/>
                  </a:solidFill>
                </a:rPr>
              </a:br>
              <a:r>
                <a:rPr lang="pl-PL" sz="2000" b="1" dirty="0">
                  <a:solidFill>
                    <a:schemeClr val="tx1"/>
                  </a:solidFill>
                </a:rPr>
                <a:t>dla sektora publicznego, mieszkaniowego oraz przedsiębiorstw </a:t>
              </a:r>
              <a:br>
                <a:rPr lang="pl-PL" sz="2000" b="1" dirty="0">
                  <a:solidFill>
                    <a:schemeClr val="tx1"/>
                  </a:solidFill>
                </a:rPr>
              </a:br>
              <a:r>
                <a:rPr lang="pl-PL" sz="2000" b="1" dirty="0">
                  <a:solidFill>
                    <a:schemeClr val="tx1"/>
                  </a:solidFill>
                </a:rPr>
                <a:t>w zakresie efektywności energetycznej oraz OZE”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schemeClr val="tx1"/>
                  </a:solidFill>
                </a:rPr>
                <a:t>(PDE) </a:t>
              </a:r>
            </a:p>
          </p:txBody>
        </p:sp>
      </p:grpSp>
      <p:sp>
        <p:nvSpPr>
          <p:cNvPr id="24583" name="Tytuł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615237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Projekt Doradztwa Energetycznego</a:t>
            </a:r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2700" y="5124450"/>
            <a:ext cx="6337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900" b="1" dirty="0">
                <a:latin typeface="Calibri" pitchFamily="34" charset="0"/>
              </a:rPr>
              <a:t>Projekt finansowany jest w 100% ze środków UE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942</Words>
  <Application>Microsoft Office PowerPoint</Application>
  <PresentationFormat>Pokaz na ekranie (4:3)</PresentationFormat>
  <Paragraphs>239</Paragraphs>
  <Slides>21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Champagne &amp; Limousines</vt:lpstr>
      <vt:lpstr>Courier New</vt:lpstr>
      <vt:lpstr>Roboto Condensed Light</vt:lpstr>
      <vt:lpstr>Wingdings</vt:lpstr>
      <vt:lpstr>Motyw pakietu Office</vt:lpstr>
      <vt:lpstr>Prezentacja programu PowerPoint</vt:lpstr>
      <vt:lpstr>Plan prezentacji</vt:lpstr>
      <vt:lpstr>Prezentacja programu PowerPoint</vt:lpstr>
      <vt:lpstr>Podstawa prawna</vt:lpstr>
      <vt:lpstr>Tematyka szkolenia OPS</vt:lpstr>
      <vt:lpstr>Prezentacja programu PowerPoint</vt:lpstr>
      <vt:lpstr>Organizacja szkolenia</vt:lpstr>
      <vt:lpstr>Prezentacja programu PowerPoint</vt:lpstr>
      <vt:lpstr>Projekt Doradztwa Energetycznego</vt:lpstr>
      <vt:lpstr>Struktura realizacji Projektu Doradztwa Energetycznego</vt:lpstr>
      <vt:lpstr>Generalne Cele Projektu DE</vt:lpstr>
      <vt:lpstr>Szczegółowe Cele Projektu  DE </vt:lpstr>
      <vt:lpstr>Odbiorcy Projektu DE</vt:lpstr>
      <vt:lpstr>Działania przewidziane w Projekcie</vt:lpstr>
      <vt:lpstr>Prezentacja programu PowerPoint</vt:lpstr>
      <vt:lpstr>Wojewódzki Fundusz Ochrony Środowiska i Gospodarki Wodnej w Kielcach </vt:lpstr>
      <vt:lpstr>Doradcy  w województwie świętokrzyskim </vt:lpstr>
      <vt:lpstr>Prezentacja programu PowerPoint</vt:lpstr>
      <vt:lpstr>Kontakt z doradcami w siedzibie Wojewódzkiego Funduszu Ochrony Środowiska  i Gospodarki Wodnej w Kielcach al. Ks. J. Popiełuszki 41 25-155 Kielce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Katarzyna Kitlińska</cp:lastModifiedBy>
  <cp:revision>811</cp:revision>
  <cp:lastPrinted>2018-03-19T13:32:05Z</cp:lastPrinted>
  <dcterms:created xsi:type="dcterms:W3CDTF">2014-08-06T13:18:13Z</dcterms:created>
  <dcterms:modified xsi:type="dcterms:W3CDTF">2018-03-19T13:53:29Z</dcterms:modified>
</cp:coreProperties>
</file>