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130" r:id="rId2"/>
    <p:sldId id="1131" r:id="rId3"/>
    <p:sldId id="1122" r:id="rId4"/>
    <p:sldId id="1123" r:id="rId5"/>
    <p:sldId id="966" r:id="rId6"/>
    <p:sldId id="1133" r:id="rId7"/>
    <p:sldId id="654" r:id="rId8"/>
    <p:sldId id="786" r:id="rId9"/>
    <p:sldId id="1124" r:id="rId10"/>
    <p:sldId id="1044" r:id="rId11"/>
    <p:sldId id="659" r:id="rId12"/>
    <p:sldId id="1143" r:id="rId13"/>
    <p:sldId id="1144" r:id="rId14"/>
    <p:sldId id="1132" r:id="rId15"/>
    <p:sldId id="1061" r:id="rId16"/>
    <p:sldId id="1127" r:id="rId17"/>
    <p:sldId id="1134" r:id="rId18"/>
    <p:sldId id="797" r:id="rId19"/>
    <p:sldId id="1128" r:id="rId20"/>
    <p:sldId id="917" r:id="rId21"/>
    <p:sldId id="1135" r:id="rId22"/>
    <p:sldId id="1142" r:id="rId23"/>
    <p:sldId id="1136" r:id="rId24"/>
    <p:sldId id="1137" r:id="rId25"/>
    <p:sldId id="1075" r:id="rId26"/>
    <p:sldId id="1076" r:id="rId27"/>
    <p:sldId id="1145" r:id="rId28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901"/>
    <a:srgbClr val="7EA002"/>
    <a:srgbClr val="FFFFFF"/>
    <a:srgbClr val="000000"/>
    <a:srgbClr val="95CA20"/>
    <a:srgbClr val="D9D9D9"/>
    <a:srgbClr val="026937"/>
    <a:srgbClr val="AFE13F"/>
    <a:srgbClr val="76C0D4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1" autoAdjust="0"/>
    <p:restoredTop sz="90169" autoAdjust="0"/>
  </p:normalViewPr>
  <p:slideViewPr>
    <p:cSldViewPr>
      <p:cViewPr varScale="1">
        <p:scale>
          <a:sx n="98" d="100"/>
          <a:sy n="98" d="100"/>
        </p:scale>
        <p:origin x="11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578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74E2F-05E0-4BF9-B34C-7DF0519521B4}" type="doc">
      <dgm:prSet loTypeId="urn:microsoft.com/office/officeart/2005/8/layout/chevron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37251FB7-24B0-4ED9-B4DE-E7287C1C609B}">
      <dgm:prSet phldrT="[Tekst]" custT="1"/>
      <dgm:spPr/>
      <dgm:t>
        <a:bodyPr/>
        <a:lstStyle/>
        <a:p>
          <a:r>
            <a:rPr lang="pl-PL" sz="1500" b="1" dirty="0" smtClean="0"/>
            <a:t>Zmiana </a:t>
          </a:r>
          <a:r>
            <a:rPr lang="pl-PL" sz="1500" b="1" dirty="0" err="1" smtClean="0"/>
            <a:t>zachowań</a:t>
          </a:r>
          <a:endParaRPr lang="pl-PL" sz="1500" b="1" dirty="0"/>
        </a:p>
      </dgm:t>
    </dgm:pt>
    <dgm:pt modelId="{B829A729-F6E0-4625-84B2-5D2839CC9D1A}" type="parTrans" cxnId="{4464BB3B-35ED-41A5-89BC-8A8F63F816B2}">
      <dgm:prSet/>
      <dgm:spPr/>
      <dgm:t>
        <a:bodyPr/>
        <a:lstStyle/>
        <a:p>
          <a:endParaRPr lang="pl-PL"/>
        </a:p>
      </dgm:t>
    </dgm:pt>
    <dgm:pt modelId="{D04F63C3-D042-4D09-AF47-2DDC6C3BAF88}" type="sibTrans" cxnId="{4464BB3B-35ED-41A5-89BC-8A8F63F816B2}">
      <dgm:prSet/>
      <dgm:spPr/>
      <dgm:t>
        <a:bodyPr/>
        <a:lstStyle/>
        <a:p>
          <a:endParaRPr lang="pl-PL"/>
        </a:p>
      </dgm:t>
    </dgm:pt>
    <dgm:pt modelId="{E783B656-4C95-4757-836B-2E177EFE84C4}">
      <dgm:prSet phldrT="[Tekst]" custT="1"/>
      <dgm:spPr/>
      <dgm:t>
        <a:bodyPr/>
        <a:lstStyle/>
        <a:p>
          <a:r>
            <a:rPr lang="pl-PL" sz="1800" dirty="0" smtClean="0"/>
            <a:t>Wyłączanie</a:t>
          </a:r>
          <a:endParaRPr lang="pl-PL" sz="1800" dirty="0"/>
        </a:p>
      </dgm:t>
    </dgm:pt>
    <dgm:pt modelId="{623B938D-F01F-4A70-9EBA-65427DD88839}" type="parTrans" cxnId="{DFB0B199-4052-4E81-846F-DE12CCC74B6B}">
      <dgm:prSet/>
      <dgm:spPr/>
      <dgm:t>
        <a:bodyPr/>
        <a:lstStyle/>
        <a:p>
          <a:endParaRPr lang="pl-PL"/>
        </a:p>
      </dgm:t>
    </dgm:pt>
    <dgm:pt modelId="{6F8BD8F2-0201-4D0D-9817-BDD3C361F0CD}" type="sibTrans" cxnId="{DFB0B199-4052-4E81-846F-DE12CCC74B6B}">
      <dgm:prSet/>
      <dgm:spPr/>
      <dgm:t>
        <a:bodyPr/>
        <a:lstStyle/>
        <a:p>
          <a:endParaRPr lang="pl-PL"/>
        </a:p>
      </dgm:t>
    </dgm:pt>
    <dgm:pt modelId="{27EF4248-7555-4DF8-B25B-C696CC98AE73}">
      <dgm:prSet phldrT="[Tekst]" custT="1"/>
      <dgm:spPr/>
      <dgm:t>
        <a:bodyPr/>
        <a:lstStyle/>
        <a:p>
          <a:r>
            <a:rPr lang="pl-PL" sz="1800" dirty="0" smtClean="0"/>
            <a:t>Dbanie o czystość opraw</a:t>
          </a:r>
          <a:endParaRPr lang="pl-PL" sz="1800" dirty="0"/>
        </a:p>
      </dgm:t>
    </dgm:pt>
    <dgm:pt modelId="{7E280335-365C-45CC-A087-B9B515C3CE11}" type="parTrans" cxnId="{09893D94-8557-4EC8-9768-F2D3E16B6129}">
      <dgm:prSet/>
      <dgm:spPr/>
      <dgm:t>
        <a:bodyPr/>
        <a:lstStyle/>
        <a:p>
          <a:endParaRPr lang="pl-PL"/>
        </a:p>
      </dgm:t>
    </dgm:pt>
    <dgm:pt modelId="{C5BFA378-E117-44CA-A1C0-0563B7A08E02}" type="sibTrans" cxnId="{09893D94-8557-4EC8-9768-F2D3E16B6129}">
      <dgm:prSet/>
      <dgm:spPr/>
      <dgm:t>
        <a:bodyPr/>
        <a:lstStyle/>
        <a:p>
          <a:endParaRPr lang="pl-PL"/>
        </a:p>
      </dgm:t>
    </dgm:pt>
    <dgm:pt modelId="{EA2EBAA7-20FE-4B5D-8084-5FE6B4D47C15}">
      <dgm:prSet phldrT="[Tekst]" custT="1"/>
      <dgm:spPr/>
      <dgm:t>
        <a:bodyPr/>
        <a:lstStyle/>
        <a:p>
          <a:r>
            <a:rPr lang="pl-PL" sz="1300" b="1" dirty="0" smtClean="0"/>
            <a:t>Optymalizacja</a:t>
          </a:r>
          <a:endParaRPr lang="pl-PL" sz="1300" b="1" dirty="0"/>
        </a:p>
      </dgm:t>
    </dgm:pt>
    <dgm:pt modelId="{DDE2367B-E27D-49E7-9C7D-D33D01BE3CBC}" type="parTrans" cxnId="{23B7C2A0-9F19-4EC5-B445-959A22C00557}">
      <dgm:prSet/>
      <dgm:spPr/>
      <dgm:t>
        <a:bodyPr/>
        <a:lstStyle/>
        <a:p>
          <a:endParaRPr lang="pl-PL"/>
        </a:p>
      </dgm:t>
    </dgm:pt>
    <dgm:pt modelId="{96FD9E84-ADAE-48D1-B5C1-92CFB22CB446}" type="sibTrans" cxnId="{23B7C2A0-9F19-4EC5-B445-959A22C00557}">
      <dgm:prSet/>
      <dgm:spPr/>
      <dgm:t>
        <a:bodyPr/>
        <a:lstStyle/>
        <a:p>
          <a:endParaRPr lang="pl-PL"/>
        </a:p>
      </dgm:t>
    </dgm:pt>
    <dgm:pt modelId="{8BDCFA35-50C2-427E-9D9B-F8D2B07CFC7B}">
      <dgm:prSet phldrT="[Tekst]" custT="1"/>
      <dgm:spPr/>
      <dgm:t>
        <a:bodyPr/>
        <a:lstStyle/>
        <a:p>
          <a:r>
            <a:rPr lang="pl-PL" sz="1600" dirty="0" smtClean="0"/>
            <a:t>Zastąpienie oświetlenia ogólnego oświetleniem indywidualnym</a:t>
          </a:r>
          <a:endParaRPr lang="pl-PL" sz="1600" dirty="0"/>
        </a:p>
      </dgm:t>
    </dgm:pt>
    <dgm:pt modelId="{92EE0B34-CBB2-4F12-87D1-F474AA6A87E1}" type="parTrans" cxnId="{15F7267C-0C80-400C-BB67-61ED6F4627FB}">
      <dgm:prSet/>
      <dgm:spPr/>
      <dgm:t>
        <a:bodyPr/>
        <a:lstStyle/>
        <a:p>
          <a:endParaRPr lang="pl-PL"/>
        </a:p>
      </dgm:t>
    </dgm:pt>
    <dgm:pt modelId="{CFE393E6-5C11-4F5C-AEB6-EE1D6E77123E}" type="sibTrans" cxnId="{15F7267C-0C80-400C-BB67-61ED6F4627FB}">
      <dgm:prSet/>
      <dgm:spPr/>
      <dgm:t>
        <a:bodyPr/>
        <a:lstStyle/>
        <a:p>
          <a:endParaRPr lang="pl-PL"/>
        </a:p>
      </dgm:t>
    </dgm:pt>
    <dgm:pt modelId="{C52DF13B-C4C7-4E54-96A4-C436B305A910}">
      <dgm:prSet phldrT="[Tekst]" custT="1"/>
      <dgm:spPr/>
      <dgm:t>
        <a:bodyPr/>
        <a:lstStyle/>
        <a:p>
          <a:r>
            <a:rPr lang="pl-PL" sz="1600" dirty="0" smtClean="0"/>
            <a:t>Dobieramy moc do potrzeb</a:t>
          </a:r>
          <a:endParaRPr lang="pl-PL" sz="1600" dirty="0"/>
        </a:p>
      </dgm:t>
    </dgm:pt>
    <dgm:pt modelId="{0D5D65C7-5A49-483B-AD44-D9DA0B57A637}" type="parTrans" cxnId="{53FF740A-3C5D-48EF-B4F9-9D9EB1CF8AD6}">
      <dgm:prSet/>
      <dgm:spPr/>
      <dgm:t>
        <a:bodyPr/>
        <a:lstStyle/>
        <a:p>
          <a:endParaRPr lang="pl-PL"/>
        </a:p>
      </dgm:t>
    </dgm:pt>
    <dgm:pt modelId="{620553E4-DDA2-49D8-A311-ED017C219EC6}" type="sibTrans" cxnId="{53FF740A-3C5D-48EF-B4F9-9D9EB1CF8AD6}">
      <dgm:prSet/>
      <dgm:spPr/>
      <dgm:t>
        <a:bodyPr/>
        <a:lstStyle/>
        <a:p>
          <a:endParaRPr lang="pl-PL"/>
        </a:p>
      </dgm:t>
    </dgm:pt>
    <dgm:pt modelId="{E0B9A50A-6D10-4056-AAE8-AB85A7F26B3D}">
      <dgm:prSet phldrT="[Tekst]"/>
      <dgm:spPr/>
      <dgm:t>
        <a:bodyPr/>
        <a:lstStyle/>
        <a:p>
          <a:r>
            <a:rPr lang="pl-PL" b="1" dirty="0" smtClean="0"/>
            <a:t>Zmiana technologii</a:t>
          </a:r>
          <a:endParaRPr lang="pl-PL" b="1" dirty="0"/>
        </a:p>
      </dgm:t>
    </dgm:pt>
    <dgm:pt modelId="{9B2B1BB1-724A-4C40-BD60-C4CF05F0BCDB}" type="parTrans" cxnId="{2E0822FD-2537-471B-ADEC-99FA1DA3ED6A}">
      <dgm:prSet/>
      <dgm:spPr/>
      <dgm:t>
        <a:bodyPr/>
        <a:lstStyle/>
        <a:p>
          <a:endParaRPr lang="pl-PL"/>
        </a:p>
      </dgm:t>
    </dgm:pt>
    <dgm:pt modelId="{76B7745D-5DAF-493A-BF51-73F92280F089}" type="sibTrans" cxnId="{2E0822FD-2537-471B-ADEC-99FA1DA3ED6A}">
      <dgm:prSet/>
      <dgm:spPr/>
      <dgm:t>
        <a:bodyPr/>
        <a:lstStyle/>
        <a:p>
          <a:endParaRPr lang="pl-PL"/>
        </a:p>
      </dgm:t>
    </dgm:pt>
    <dgm:pt modelId="{D1777B95-EF6D-4A97-AB9C-C85ED3B043F8}">
      <dgm:prSet phldrT="[Tekst]" custT="1"/>
      <dgm:spPr/>
      <dgm:t>
        <a:bodyPr/>
        <a:lstStyle/>
        <a:p>
          <a:r>
            <a:rPr lang="pl-PL" sz="1600" dirty="0" smtClean="0"/>
            <a:t>Zmiana żarówek na nowszą technologię</a:t>
          </a:r>
          <a:endParaRPr lang="pl-PL" sz="1600" dirty="0"/>
        </a:p>
      </dgm:t>
    </dgm:pt>
    <dgm:pt modelId="{EB633839-6A59-4CFA-9584-C5941A1975C6}" type="parTrans" cxnId="{12E51A62-E9F5-4116-B21E-1E6170CD3191}">
      <dgm:prSet/>
      <dgm:spPr/>
      <dgm:t>
        <a:bodyPr/>
        <a:lstStyle/>
        <a:p>
          <a:endParaRPr lang="pl-PL"/>
        </a:p>
      </dgm:t>
    </dgm:pt>
    <dgm:pt modelId="{61A40264-2213-4AEB-96EE-5A59AA6BAAD0}" type="sibTrans" cxnId="{12E51A62-E9F5-4116-B21E-1E6170CD3191}">
      <dgm:prSet/>
      <dgm:spPr/>
      <dgm:t>
        <a:bodyPr/>
        <a:lstStyle/>
        <a:p>
          <a:endParaRPr lang="pl-PL"/>
        </a:p>
      </dgm:t>
    </dgm:pt>
    <dgm:pt modelId="{5C649CD0-5AF0-4A7D-8C6F-3130BB5941C9}">
      <dgm:prSet phldrT="[Tekst]" custT="1"/>
      <dgm:spPr/>
      <dgm:t>
        <a:bodyPr/>
        <a:lstStyle/>
        <a:p>
          <a:r>
            <a:rPr lang="pl-PL" sz="1600" dirty="0" smtClean="0"/>
            <a:t>Montaż urządzeń do regulacji natężenia światła</a:t>
          </a:r>
          <a:endParaRPr lang="pl-PL" sz="1600" dirty="0"/>
        </a:p>
      </dgm:t>
    </dgm:pt>
    <dgm:pt modelId="{B7EE44C7-372A-4B3E-90F9-6621BFCB8C5E}" type="parTrans" cxnId="{1E5EDEB8-C9F8-489B-8D91-B1A568BC4A1C}">
      <dgm:prSet/>
      <dgm:spPr/>
      <dgm:t>
        <a:bodyPr/>
        <a:lstStyle/>
        <a:p>
          <a:endParaRPr lang="pl-PL"/>
        </a:p>
      </dgm:t>
    </dgm:pt>
    <dgm:pt modelId="{214D32CD-EEB8-4D72-90C8-FE99BB523228}" type="sibTrans" cxnId="{1E5EDEB8-C9F8-489B-8D91-B1A568BC4A1C}">
      <dgm:prSet/>
      <dgm:spPr/>
      <dgm:t>
        <a:bodyPr/>
        <a:lstStyle/>
        <a:p>
          <a:endParaRPr lang="pl-PL"/>
        </a:p>
      </dgm:t>
    </dgm:pt>
    <dgm:pt modelId="{A8F73C0F-77CA-4070-9309-CAF4F88A088A}">
      <dgm:prSet phldrT="[Tekst]" custT="1"/>
      <dgm:spPr/>
      <dgm:t>
        <a:bodyPr/>
        <a:lstStyle/>
        <a:p>
          <a:r>
            <a:rPr lang="pl-PL" sz="1600" dirty="0" smtClean="0"/>
            <a:t>Inteligentne systemy sterowania oświetleniem </a:t>
          </a:r>
          <a:endParaRPr lang="pl-PL" sz="1600" dirty="0"/>
        </a:p>
      </dgm:t>
    </dgm:pt>
    <dgm:pt modelId="{5F0A9E09-CFF9-428D-92F0-E639CBC12CAA}" type="parTrans" cxnId="{23C40238-B3CF-49F7-83D5-1501C08302B8}">
      <dgm:prSet/>
      <dgm:spPr/>
      <dgm:t>
        <a:bodyPr/>
        <a:lstStyle/>
        <a:p>
          <a:endParaRPr lang="pl-PL"/>
        </a:p>
      </dgm:t>
    </dgm:pt>
    <dgm:pt modelId="{9CEFEEEE-943A-4324-ACFC-66F0BF103D4B}" type="sibTrans" cxnId="{23C40238-B3CF-49F7-83D5-1501C08302B8}">
      <dgm:prSet/>
      <dgm:spPr/>
      <dgm:t>
        <a:bodyPr/>
        <a:lstStyle/>
        <a:p>
          <a:endParaRPr lang="pl-PL"/>
        </a:p>
      </dgm:t>
    </dgm:pt>
    <dgm:pt modelId="{24428BE1-ECFF-40BB-B54A-E9259E02A0D8}">
      <dgm:prSet phldrT="[Tekst]" custT="1"/>
      <dgm:spPr/>
      <dgm:t>
        <a:bodyPr/>
        <a:lstStyle/>
        <a:p>
          <a:r>
            <a:rPr lang="pl-PL" sz="1600" dirty="0" smtClean="0"/>
            <a:t>Stosujemy energooszczędne źródła światła</a:t>
          </a:r>
          <a:endParaRPr lang="pl-PL" sz="1600" dirty="0"/>
        </a:p>
      </dgm:t>
    </dgm:pt>
    <dgm:pt modelId="{30EA4262-247A-4948-96B1-44BB0EDACAD1}" type="parTrans" cxnId="{09D1E522-A53E-41F6-8FA4-788A1909C493}">
      <dgm:prSet/>
      <dgm:spPr/>
      <dgm:t>
        <a:bodyPr/>
        <a:lstStyle/>
        <a:p>
          <a:endParaRPr lang="pl-PL"/>
        </a:p>
      </dgm:t>
    </dgm:pt>
    <dgm:pt modelId="{4CC8379E-EAEF-49AE-A624-EE59841D151C}" type="sibTrans" cxnId="{09D1E522-A53E-41F6-8FA4-788A1909C493}">
      <dgm:prSet/>
      <dgm:spPr/>
      <dgm:t>
        <a:bodyPr/>
        <a:lstStyle/>
        <a:p>
          <a:endParaRPr lang="pl-PL"/>
        </a:p>
      </dgm:t>
    </dgm:pt>
    <dgm:pt modelId="{D22888E2-9BCE-416F-A388-7C90B851C730}">
      <dgm:prSet phldrT="[Tekst]" custT="1"/>
      <dgm:spPr/>
      <dgm:t>
        <a:bodyPr/>
        <a:lstStyle/>
        <a:p>
          <a:r>
            <a:rPr lang="pl-PL" sz="1600" dirty="0" smtClean="0"/>
            <a:t>Montaż urządzeń automatycznego włączania i wyłączania światła</a:t>
          </a:r>
          <a:endParaRPr lang="pl-PL" sz="1600" dirty="0"/>
        </a:p>
      </dgm:t>
    </dgm:pt>
    <dgm:pt modelId="{5D60FDD8-A361-43A2-89E1-2B398F2F4C26}" type="parTrans" cxnId="{7227BCFD-1567-4BB9-95C4-66594457FCD4}">
      <dgm:prSet/>
      <dgm:spPr/>
      <dgm:t>
        <a:bodyPr/>
        <a:lstStyle/>
        <a:p>
          <a:endParaRPr lang="pl-PL"/>
        </a:p>
      </dgm:t>
    </dgm:pt>
    <dgm:pt modelId="{01C72BA9-E47B-493D-ADBA-B423077C6D63}" type="sibTrans" cxnId="{7227BCFD-1567-4BB9-95C4-66594457FCD4}">
      <dgm:prSet/>
      <dgm:spPr/>
      <dgm:t>
        <a:bodyPr/>
        <a:lstStyle/>
        <a:p>
          <a:endParaRPr lang="pl-PL"/>
        </a:p>
      </dgm:t>
    </dgm:pt>
    <dgm:pt modelId="{14B32F23-6E7D-41C7-A619-3B396111F677}" type="pres">
      <dgm:prSet presAssocID="{D6574E2F-05E0-4BF9-B34C-7DF0519521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23ED42B-2B12-4E04-96C1-75A6A48A92F5}" type="pres">
      <dgm:prSet presAssocID="{37251FB7-24B0-4ED9-B4DE-E7287C1C609B}" presName="composite" presStyleCnt="0"/>
      <dgm:spPr/>
    </dgm:pt>
    <dgm:pt modelId="{8F269824-23F1-4EC5-B618-59A3737E3B01}" type="pres">
      <dgm:prSet presAssocID="{37251FB7-24B0-4ED9-B4DE-E7287C1C609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4D252-9E9C-4464-BBDC-787524D883DE}" type="pres">
      <dgm:prSet presAssocID="{37251FB7-24B0-4ED9-B4DE-E7287C1C609B}" presName="descendantText" presStyleLbl="alignAcc1" presStyleIdx="0" presStyleCnt="3" custLinFactNeighborX="-611" custLinFactNeighborY="15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17DA0B-A0DD-48E3-9586-1259F4AFEA71}" type="pres">
      <dgm:prSet presAssocID="{D04F63C3-D042-4D09-AF47-2DDC6C3BAF88}" presName="sp" presStyleCnt="0"/>
      <dgm:spPr/>
    </dgm:pt>
    <dgm:pt modelId="{D4A4CC12-1502-4052-99E4-6472C9B3254C}" type="pres">
      <dgm:prSet presAssocID="{EA2EBAA7-20FE-4B5D-8084-5FE6B4D47C15}" presName="composite" presStyleCnt="0"/>
      <dgm:spPr/>
    </dgm:pt>
    <dgm:pt modelId="{C938A3FF-9BDD-4F95-84AD-C555855B948B}" type="pres">
      <dgm:prSet presAssocID="{EA2EBAA7-20FE-4B5D-8084-5FE6B4D47C1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7ECFF6-614A-4B22-A5C2-71BCA0ADFBFD}" type="pres">
      <dgm:prSet presAssocID="{EA2EBAA7-20FE-4B5D-8084-5FE6B4D47C1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F0B28-F930-42CF-98A3-DC71E4099806}" type="pres">
      <dgm:prSet presAssocID="{96FD9E84-ADAE-48D1-B5C1-92CFB22CB446}" presName="sp" presStyleCnt="0"/>
      <dgm:spPr/>
    </dgm:pt>
    <dgm:pt modelId="{C96E2FFF-4E3A-4DEE-9920-4E9465CDEC0D}" type="pres">
      <dgm:prSet presAssocID="{E0B9A50A-6D10-4056-AAE8-AB85A7F26B3D}" presName="composite" presStyleCnt="0"/>
      <dgm:spPr/>
    </dgm:pt>
    <dgm:pt modelId="{A3777344-B916-4943-BAE1-03CFF9BAB68A}" type="pres">
      <dgm:prSet presAssocID="{E0B9A50A-6D10-4056-AAE8-AB85A7F26B3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6D16F8-7831-4F96-9EDC-ACCA394D11DA}" type="pres">
      <dgm:prSet presAssocID="{E0B9A50A-6D10-4056-AAE8-AB85A7F26B3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E51A62-E9F5-4116-B21E-1E6170CD3191}" srcId="{E0B9A50A-6D10-4056-AAE8-AB85A7F26B3D}" destId="{D1777B95-EF6D-4A97-AB9C-C85ED3B043F8}" srcOrd="0" destOrd="0" parTransId="{EB633839-6A59-4CFA-9584-C5941A1975C6}" sibTransId="{61A40264-2213-4AEB-96EE-5A59AA6BAAD0}"/>
    <dgm:cxn modelId="{89D0FF85-7C0E-4332-BAD2-3C62D8D3C507}" type="presOf" srcId="{E783B656-4C95-4757-836B-2E177EFE84C4}" destId="{C1F4D252-9E9C-4464-BBDC-787524D883DE}" srcOrd="0" destOrd="0" presId="urn:microsoft.com/office/officeart/2005/8/layout/chevron2"/>
    <dgm:cxn modelId="{53FF740A-3C5D-48EF-B4F9-9D9EB1CF8AD6}" srcId="{EA2EBAA7-20FE-4B5D-8084-5FE6B4D47C15}" destId="{C52DF13B-C4C7-4E54-96A4-C436B305A910}" srcOrd="1" destOrd="0" parTransId="{0D5D65C7-5A49-483B-AD44-D9DA0B57A637}" sibTransId="{620553E4-DDA2-49D8-A311-ED017C219EC6}"/>
    <dgm:cxn modelId="{1E5EDEB8-C9F8-489B-8D91-B1A568BC4A1C}" srcId="{E0B9A50A-6D10-4056-AAE8-AB85A7F26B3D}" destId="{5C649CD0-5AF0-4A7D-8C6F-3130BB5941C9}" srcOrd="2" destOrd="0" parTransId="{B7EE44C7-372A-4B3E-90F9-6621BFCB8C5E}" sibTransId="{214D32CD-EEB8-4D72-90C8-FE99BB523228}"/>
    <dgm:cxn modelId="{15F7267C-0C80-400C-BB67-61ED6F4627FB}" srcId="{EA2EBAA7-20FE-4B5D-8084-5FE6B4D47C15}" destId="{8BDCFA35-50C2-427E-9D9B-F8D2B07CFC7B}" srcOrd="0" destOrd="0" parTransId="{92EE0B34-CBB2-4F12-87D1-F474AA6A87E1}" sibTransId="{CFE393E6-5C11-4F5C-AEB6-EE1D6E77123E}"/>
    <dgm:cxn modelId="{AAF2C493-9720-443B-974B-D41C32595B5F}" type="presOf" srcId="{5C649CD0-5AF0-4A7D-8C6F-3130BB5941C9}" destId="{7B6D16F8-7831-4F96-9EDC-ACCA394D11DA}" srcOrd="0" destOrd="2" presId="urn:microsoft.com/office/officeart/2005/8/layout/chevron2"/>
    <dgm:cxn modelId="{DFB0B199-4052-4E81-846F-DE12CCC74B6B}" srcId="{37251FB7-24B0-4ED9-B4DE-E7287C1C609B}" destId="{E783B656-4C95-4757-836B-2E177EFE84C4}" srcOrd="0" destOrd="0" parTransId="{623B938D-F01F-4A70-9EBA-65427DD88839}" sibTransId="{6F8BD8F2-0201-4D0D-9817-BDD3C361F0CD}"/>
    <dgm:cxn modelId="{23B7C2A0-9F19-4EC5-B445-959A22C00557}" srcId="{D6574E2F-05E0-4BF9-B34C-7DF0519521B4}" destId="{EA2EBAA7-20FE-4B5D-8084-5FE6B4D47C15}" srcOrd="1" destOrd="0" parTransId="{DDE2367B-E27D-49E7-9C7D-D33D01BE3CBC}" sibTransId="{96FD9E84-ADAE-48D1-B5C1-92CFB22CB446}"/>
    <dgm:cxn modelId="{4464BB3B-35ED-41A5-89BC-8A8F63F816B2}" srcId="{D6574E2F-05E0-4BF9-B34C-7DF0519521B4}" destId="{37251FB7-24B0-4ED9-B4DE-E7287C1C609B}" srcOrd="0" destOrd="0" parTransId="{B829A729-F6E0-4625-84B2-5D2839CC9D1A}" sibTransId="{D04F63C3-D042-4D09-AF47-2DDC6C3BAF88}"/>
    <dgm:cxn modelId="{84922C15-7492-4362-A151-8B3781AC8C9E}" type="presOf" srcId="{D6574E2F-05E0-4BF9-B34C-7DF0519521B4}" destId="{14B32F23-6E7D-41C7-A619-3B396111F677}" srcOrd="0" destOrd="0" presId="urn:microsoft.com/office/officeart/2005/8/layout/chevron2"/>
    <dgm:cxn modelId="{FB2F2BA3-B402-4259-BCFE-26C918EEA213}" type="presOf" srcId="{C52DF13B-C4C7-4E54-96A4-C436B305A910}" destId="{5A7ECFF6-614A-4B22-A5C2-71BCA0ADFBFD}" srcOrd="0" destOrd="1" presId="urn:microsoft.com/office/officeart/2005/8/layout/chevron2"/>
    <dgm:cxn modelId="{2E0822FD-2537-471B-ADEC-99FA1DA3ED6A}" srcId="{D6574E2F-05E0-4BF9-B34C-7DF0519521B4}" destId="{E0B9A50A-6D10-4056-AAE8-AB85A7F26B3D}" srcOrd="2" destOrd="0" parTransId="{9B2B1BB1-724A-4C40-BD60-C4CF05F0BCDB}" sibTransId="{76B7745D-5DAF-493A-BF51-73F92280F089}"/>
    <dgm:cxn modelId="{4DF4D254-DC63-44A6-9C02-3E5FE2D7E5E1}" type="presOf" srcId="{D1777B95-EF6D-4A97-AB9C-C85ED3B043F8}" destId="{7B6D16F8-7831-4F96-9EDC-ACCA394D11DA}" srcOrd="0" destOrd="0" presId="urn:microsoft.com/office/officeart/2005/8/layout/chevron2"/>
    <dgm:cxn modelId="{7227BCFD-1567-4BB9-95C4-66594457FCD4}" srcId="{E0B9A50A-6D10-4056-AAE8-AB85A7F26B3D}" destId="{D22888E2-9BCE-416F-A388-7C90B851C730}" srcOrd="1" destOrd="0" parTransId="{5D60FDD8-A361-43A2-89E1-2B398F2F4C26}" sibTransId="{01C72BA9-E47B-493D-ADBA-B423077C6D63}"/>
    <dgm:cxn modelId="{3C579C29-565E-45B5-BB96-DD8460A68EF1}" type="presOf" srcId="{27EF4248-7555-4DF8-B25B-C696CC98AE73}" destId="{C1F4D252-9E9C-4464-BBDC-787524D883DE}" srcOrd="0" destOrd="1" presId="urn:microsoft.com/office/officeart/2005/8/layout/chevron2"/>
    <dgm:cxn modelId="{09893D94-8557-4EC8-9768-F2D3E16B6129}" srcId="{37251FB7-24B0-4ED9-B4DE-E7287C1C609B}" destId="{27EF4248-7555-4DF8-B25B-C696CC98AE73}" srcOrd="1" destOrd="0" parTransId="{7E280335-365C-45CC-A087-B9B515C3CE11}" sibTransId="{C5BFA378-E117-44CA-A1C0-0563B7A08E02}"/>
    <dgm:cxn modelId="{0875F8A4-6036-4B35-B005-270491845FFA}" type="presOf" srcId="{24428BE1-ECFF-40BB-B54A-E9259E02A0D8}" destId="{5A7ECFF6-614A-4B22-A5C2-71BCA0ADFBFD}" srcOrd="0" destOrd="3" presId="urn:microsoft.com/office/officeart/2005/8/layout/chevron2"/>
    <dgm:cxn modelId="{9CB8D7F3-77A4-4C8E-AA4A-D0F5B1EB5F09}" type="presOf" srcId="{A8F73C0F-77CA-4070-9309-CAF4F88A088A}" destId="{5A7ECFF6-614A-4B22-A5C2-71BCA0ADFBFD}" srcOrd="0" destOrd="2" presId="urn:microsoft.com/office/officeart/2005/8/layout/chevron2"/>
    <dgm:cxn modelId="{7D8A5C40-ECEA-4603-9FC3-2BCDA21625A2}" type="presOf" srcId="{EA2EBAA7-20FE-4B5D-8084-5FE6B4D47C15}" destId="{C938A3FF-9BDD-4F95-84AD-C555855B948B}" srcOrd="0" destOrd="0" presId="urn:microsoft.com/office/officeart/2005/8/layout/chevron2"/>
    <dgm:cxn modelId="{6AF1AC5B-12A3-446C-A195-3B1BFBD3DEB6}" type="presOf" srcId="{37251FB7-24B0-4ED9-B4DE-E7287C1C609B}" destId="{8F269824-23F1-4EC5-B618-59A3737E3B01}" srcOrd="0" destOrd="0" presId="urn:microsoft.com/office/officeart/2005/8/layout/chevron2"/>
    <dgm:cxn modelId="{CB601B29-5366-48C5-AA24-CAD525D9F28C}" type="presOf" srcId="{E0B9A50A-6D10-4056-AAE8-AB85A7F26B3D}" destId="{A3777344-B916-4943-BAE1-03CFF9BAB68A}" srcOrd="0" destOrd="0" presId="urn:microsoft.com/office/officeart/2005/8/layout/chevron2"/>
    <dgm:cxn modelId="{09D1E522-A53E-41F6-8FA4-788A1909C493}" srcId="{EA2EBAA7-20FE-4B5D-8084-5FE6B4D47C15}" destId="{24428BE1-ECFF-40BB-B54A-E9259E02A0D8}" srcOrd="3" destOrd="0" parTransId="{30EA4262-247A-4948-96B1-44BB0EDACAD1}" sibTransId="{4CC8379E-EAEF-49AE-A624-EE59841D151C}"/>
    <dgm:cxn modelId="{23C40238-B3CF-49F7-83D5-1501C08302B8}" srcId="{EA2EBAA7-20FE-4B5D-8084-5FE6B4D47C15}" destId="{A8F73C0F-77CA-4070-9309-CAF4F88A088A}" srcOrd="2" destOrd="0" parTransId="{5F0A9E09-CFF9-428D-92F0-E639CBC12CAA}" sibTransId="{9CEFEEEE-943A-4324-ACFC-66F0BF103D4B}"/>
    <dgm:cxn modelId="{8A433F0E-A4AC-4275-85A6-E3C25F02ADB2}" type="presOf" srcId="{D22888E2-9BCE-416F-A388-7C90B851C730}" destId="{7B6D16F8-7831-4F96-9EDC-ACCA394D11DA}" srcOrd="0" destOrd="1" presId="urn:microsoft.com/office/officeart/2005/8/layout/chevron2"/>
    <dgm:cxn modelId="{2DA3C86B-1144-493C-AF0D-07FAFA8CC892}" type="presOf" srcId="{8BDCFA35-50C2-427E-9D9B-F8D2B07CFC7B}" destId="{5A7ECFF6-614A-4B22-A5C2-71BCA0ADFBFD}" srcOrd="0" destOrd="0" presId="urn:microsoft.com/office/officeart/2005/8/layout/chevron2"/>
    <dgm:cxn modelId="{569B947D-9CCB-464F-8335-A4628FF38017}" type="presParOf" srcId="{14B32F23-6E7D-41C7-A619-3B396111F677}" destId="{723ED42B-2B12-4E04-96C1-75A6A48A92F5}" srcOrd="0" destOrd="0" presId="urn:microsoft.com/office/officeart/2005/8/layout/chevron2"/>
    <dgm:cxn modelId="{A6944B42-2B14-496D-AF85-DCC18A52799A}" type="presParOf" srcId="{723ED42B-2B12-4E04-96C1-75A6A48A92F5}" destId="{8F269824-23F1-4EC5-B618-59A3737E3B01}" srcOrd="0" destOrd="0" presId="urn:microsoft.com/office/officeart/2005/8/layout/chevron2"/>
    <dgm:cxn modelId="{95DD9465-9CA0-430F-929D-2AE5EEAF6619}" type="presParOf" srcId="{723ED42B-2B12-4E04-96C1-75A6A48A92F5}" destId="{C1F4D252-9E9C-4464-BBDC-787524D883DE}" srcOrd="1" destOrd="0" presId="urn:microsoft.com/office/officeart/2005/8/layout/chevron2"/>
    <dgm:cxn modelId="{5081DDA7-8EE0-464D-9B5D-EB1B7A8B9629}" type="presParOf" srcId="{14B32F23-6E7D-41C7-A619-3B396111F677}" destId="{9B17DA0B-A0DD-48E3-9586-1259F4AFEA71}" srcOrd="1" destOrd="0" presId="urn:microsoft.com/office/officeart/2005/8/layout/chevron2"/>
    <dgm:cxn modelId="{343952EE-8AF8-4E7F-B9D6-5AFB5683B7AE}" type="presParOf" srcId="{14B32F23-6E7D-41C7-A619-3B396111F677}" destId="{D4A4CC12-1502-4052-99E4-6472C9B3254C}" srcOrd="2" destOrd="0" presId="urn:microsoft.com/office/officeart/2005/8/layout/chevron2"/>
    <dgm:cxn modelId="{F0C75E6F-C61E-4F41-B321-507CCDC98C1B}" type="presParOf" srcId="{D4A4CC12-1502-4052-99E4-6472C9B3254C}" destId="{C938A3FF-9BDD-4F95-84AD-C555855B948B}" srcOrd="0" destOrd="0" presId="urn:microsoft.com/office/officeart/2005/8/layout/chevron2"/>
    <dgm:cxn modelId="{90D60730-FE71-4631-AE3B-BD82E39D60E1}" type="presParOf" srcId="{D4A4CC12-1502-4052-99E4-6472C9B3254C}" destId="{5A7ECFF6-614A-4B22-A5C2-71BCA0ADFBFD}" srcOrd="1" destOrd="0" presId="urn:microsoft.com/office/officeart/2005/8/layout/chevron2"/>
    <dgm:cxn modelId="{7223200E-6E19-48ED-AF0E-29E79D7CE674}" type="presParOf" srcId="{14B32F23-6E7D-41C7-A619-3B396111F677}" destId="{D8DF0B28-F930-42CF-98A3-DC71E4099806}" srcOrd="3" destOrd="0" presId="urn:microsoft.com/office/officeart/2005/8/layout/chevron2"/>
    <dgm:cxn modelId="{73B75CB0-7B48-45DB-9538-2CB367E8A1C3}" type="presParOf" srcId="{14B32F23-6E7D-41C7-A619-3B396111F677}" destId="{C96E2FFF-4E3A-4DEE-9920-4E9465CDEC0D}" srcOrd="4" destOrd="0" presId="urn:microsoft.com/office/officeart/2005/8/layout/chevron2"/>
    <dgm:cxn modelId="{C6D93C7D-8672-4FA1-9792-6FC147BDACE0}" type="presParOf" srcId="{C96E2FFF-4E3A-4DEE-9920-4E9465CDEC0D}" destId="{A3777344-B916-4943-BAE1-03CFF9BAB68A}" srcOrd="0" destOrd="0" presId="urn:microsoft.com/office/officeart/2005/8/layout/chevron2"/>
    <dgm:cxn modelId="{55EF3098-A9A2-435C-9184-F6DF89F71E5B}" type="presParOf" srcId="{C96E2FFF-4E3A-4DEE-9920-4E9465CDEC0D}" destId="{7B6D16F8-7831-4F96-9EDC-ACCA394D11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69824-23F1-4EC5-B618-59A3737E3B01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Zmiana </a:t>
          </a:r>
          <a:r>
            <a:rPr lang="pl-PL" sz="1500" b="1" kern="1200" dirty="0" err="1" smtClean="0"/>
            <a:t>zachowań</a:t>
          </a:r>
          <a:endParaRPr lang="pl-PL" sz="1500" b="1" kern="1200" dirty="0"/>
        </a:p>
      </dsp:txBody>
      <dsp:txXfrm rot="-5400000">
        <a:off x="0" y="522165"/>
        <a:ext cx="1038004" cy="444858"/>
      </dsp:txXfrm>
    </dsp:sp>
    <dsp:sp modelId="{C1F4D252-9E9C-4464-BBDC-787524D883DE}">
      <dsp:nvSpPr>
        <dsp:cNvPr id="0" name=""/>
        <dsp:cNvSpPr/>
      </dsp:nvSpPr>
      <dsp:spPr>
        <a:xfrm rot="5400000">
          <a:off x="3457560" y="-2437705"/>
          <a:ext cx="963860" cy="5874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Wyłączanie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Dbanie o czystość opraw</a:t>
          </a:r>
          <a:endParaRPr lang="pl-PL" sz="1800" kern="1200" dirty="0"/>
        </a:p>
      </dsp:txBody>
      <dsp:txXfrm rot="-5400000">
        <a:off x="1002109" y="64798"/>
        <a:ext cx="5827711" cy="869756"/>
      </dsp:txXfrm>
    </dsp:sp>
    <dsp:sp modelId="{C938A3FF-9BDD-4F95-84AD-C555855B948B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Optymalizacja</a:t>
          </a:r>
          <a:endParaRPr lang="pl-PL" sz="1300" b="1" kern="1200" dirty="0"/>
        </a:p>
      </dsp:txBody>
      <dsp:txXfrm rot="-5400000">
        <a:off x="0" y="1809570"/>
        <a:ext cx="1038004" cy="444858"/>
      </dsp:txXfrm>
    </dsp:sp>
    <dsp:sp modelId="{5A7ECFF6-614A-4B22-A5C2-71BCA0ADFBFD}">
      <dsp:nvSpPr>
        <dsp:cNvPr id="0" name=""/>
        <dsp:cNvSpPr/>
      </dsp:nvSpPr>
      <dsp:spPr>
        <a:xfrm rot="5400000">
          <a:off x="3493455" y="-1164882"/>
          <a:ext cx="963860" cy="5874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Zastąpienie oświetlenia ogólnego oświetleniem indywidualnym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Dobieramy moc do potrzeb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Inteligentne systemy sterowania oświetleniem 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Stosujemy energooszczędne źródła światła</a:t>
          </a:r>
          <a:endParaRPr lang="pl-PL" sz="1600" kern="1200" dirty="0"/>
        </a:p>
      </dsp:txBody>
      <dsp:txXfrm rot="-5400000">
        <a:off x="1038004" y="1337621"/>
        <a:ext cx="5827711" cy="869756"/>
      </dsp:txXfrm>
    </dsp:sp>
    <dsp:sp modelId="{A3777344-B916-4943-BAE1-03CFF9BAB68A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Zmiana technologii</a:t>
          </a:r>
          <a:endParaRPr lang="pl-PL" sz="1500" b="1" kern="1200" dirty="0"/>
        </a:p>
      </dsp:txBody>
      <dsp:txXfrm rot="-5400000">
        <a:off x="0" y="3096976"/>
        <a:ext cx="1038004" cy="444858"/>
      </dsp:txXfrm>
    </dsp:sp>
    <dsp:sp modelId="{7B6D16F8-7831-4F96-9EDC-ACCA394D11DA}">
      <dsp:nvSpPr>
        <dsp:cNvPr id="0" name=""/>
        <dsp:cNvSpPr/>
      </dsp:nvSpPr>
      <dsp:spPr>
        <a:xfrm rot="5400000">
          <a:off x="3493455" y="122522"/>
          <a:ext cx="963860" cy="5874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78371"/>
              <a:satOff val="-2846"/>
              <a:lumOff val="274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Zmiana żarówek na nowszą technologię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Montaż urządzeń automatycznego włączania i wyłączania światła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Montaż urządzeń do regulacji natężenia światła</a:t>
          </a:r>
          <a:endParaRPr lang="pl-PL" sz="1600" kern="1200" dirty="0"/>
        </a:p>
      </dsp:txBody>
      <dsp:txXfrm rot="-5400000">
        <a:off x="1038004" y="2625025"/>
        <a:ext cx="5827711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8DB0-72E4-4730-913A-8BA541BD7DA3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9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6" y="9428589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469F-555E-4830-A623-E34794D6B7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37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715158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6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6628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A7BFA29-7F93-4320-A58E-61CA73012419}" type="slidenum">
              <a:rPr lang="pl-PL"/>
              <a:pPr/>
              <a:t>11</a:t>
            </a:fld>
            <a:endParaRPr lang="pl-PL" dirty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6360" y="8684753"/>
            <a:ext cx="2970038" cy="456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6C3FB8-1964-437E-8BFA-041EED1DE88F}" type="slidenum">
              <a:rPr lang="pl-PL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l-PL" sz="12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09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2" y="4342377"/>
            <a:ext cx="5488322" cy="4115678"/>
          </a:xfrm>
          <a:noFill/>
          <a:ln/>
        </p:spPr>
        <p:txBody>
          <a:bodyPr wrap="none" anchor="ctr"/>
          <a:lstStyle/>
          <a:p>
            <a:r>
              <a:rPr lang="pl-PL" b="1" dirty="0" smtClean="0"/>
              <a:t>Aby ocenić</a:t>
            </a:r>
            <a:r>
              <a:rPr lang="pl-PL" b="1" baseline="0" dirty="0" smtClean="0"/>
              <a:t> czy jest konieczna termomodernizacja oraz w jakim zakresie należy wykonać audyt energetyczny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7538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Audyt</a:t>
            </a:r>
            <a:r>
              <a:rPr lang="pl-PL" baseline="0" dirty="0" smtClean="0"/>
              <a:t> termograficzny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729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A7BFA29-7F93-4320-A58E-61CA73012419}" type="slidenum">
              <a:rPr lang="pl-PL"/>
              <a:pPr/>
              <a:t>13</a:t>
            </a:fld>
            <a:endParaRPr lang="pl-PL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6360" y="8684753"/>
            <a:ext cx="2970038" cy="456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6C3FB8-1964-437E-8BFA-041EED1DE88F}" type="slidenum">
              <a:rPr lang="pl-PL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l-PL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09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2" y="4342377"/>
            <a:ext cx="5488322" cy="4115678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52596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-180975" algn="l">
              <a:spcBef>
                <a:spcPts val="0"/>
              </a:spcBef>
            </a:pPr>
            <a:r>
              <a:rPr lang="pl-PL" sz="1200" b="1" dirty="0" smtClean="0"/>
              <a:t>Grupa 1 </a:t>
            </a:r>
            <a:r>
              <a:rPr lang="pl-PL" sz="1200" dirty="0" smtClean="0"/>
              <a:t>wymiana stolarki okiennej i drzwiowej,</a:t>
            </a:r>
            <a:r>
              <a:rPr lang="pl-PL" sz="1200" baseline="0" dirty="0" smtClean="0"/>
              <a:t> </a:t>
            </a:r>
            <a:r>
              <a:rPr lang="pl-PL" sz="1200" dirty="0" smtClean="0"/>
              <a:t>termoizolacja dachu lub stropodachu,</a:t>
            </a:r>
            <a:r>
              <a:rPr lang="pl-PL" sz="1200" baseline="0" dirty="0" smtClean="0"/>
              <a:t> </a:t>
            </a:r>
            <a:r>
              <a:rPr lang="pl-PL" sz="1200" dirty="0" smtClean="0"/>
              <a:t>termoizolacja ścian zewnętrznych, strop nad nieogrzewaną piwnicą, podłoga na gruncie</a:t>
            </a:r>
          </a:p>
          <a:p>
            <a:pPr marL="180975" indent="-180975" algn="l">
              <a:spcBef>
                <a:spcPts val="0"/>
              </a:spcBef>
            </a:pPr>
            <a:r>
              <a:rPr lang="pl-PL" sz="1200" b="1" dirty="0" smtClean="0"/>
              <a:t>Grupa 2</a:t>
            </a:r>
            <a:r>
              <a:rPr lang="pl-PL" sz="1200" b="1" baseline="0" dirty="0" smtClean="0"/>
              <a:t> </a:t>
            </a:r>
            <a:r>
              <a:rPr lang="pl-PL" sz="1200" dirty="0" smtClean="0"/>
              <a:t>modernizacja c.o. i c.w.u.,</a:t>
            </a:r>
            <a:r>
              <a:rPr lang="pl-PL" sz="1200" baseline="0" dirty="0" smtClean="0"/>
              <a:t> </a:t>
            </a:r>
            <a:r>
              <a:rPr lang="pl-PL" sz="1200" dirty="0" smtClean="0"/>
              <a:t>wentylacja mechaniczna z odzyskiem ciepła</a:t>
            </a:r>
          </a:p>
          <a:p>
            <a:pPr marL="180975" indent="-180975" algn="l">
              <a:spcBef>
                <a:spcPts val="0"/>
              </a:spcBef>
            </a:pPr>
            <a:r>
              <a:rPr lang="pl-PL" sz="1200" b="1" dirty="0" smtClean="0"/>
              <a:t>Grupa 3</a:t>
            </a:r>
            <a:r>
              <a:rPr lang="pl-PL" sz="1200" b="1" baseline="0" dirty="0" smtClean="0"/>
              <a:t> </a:t>
            </a:r>
            <a:r>
              <a:rPr lang="pl-PL" sz="1200" dirty="0" smtClean="0"/>
              <a:t>wymiana źródła ciepła, OZE</a:t>
            </a:r>
          </a:p>
          <a:p>
            <a:pPr marL="180975" indent="-180975" algn="l">
              <a:spcBef>
                <a:spcPts val="0"/>
              </a:spcBef>
            </a:pPr>
            <a:endParaRPr lang="pl-PL" sz="1200" dirty="0" smtClean="0"/>
          </a:p>
          <a:p>
            <a:pPr marL="0" indent="0" algn="l">
              <a:spcBef>
                <a:spcPts val="0"/>
              </a:spcBef>
            </a:pPr>
            <a:r>
              <a:rPr lang="pl-PL" sz="1200" dirty="0" smtClean="0"/>
              <a:t>Przeprowadzanie działań </a:t>
            </a:r>
            <a:r>
              <a:rPr lang="pl-PL" sz="1200" dirty="0" err="1" smtClean="0"/>
              <a:t>termomodernizacyjnych</a:t>
            </a:r>
            <a:r>
              <a:rPr lang="pl-PL" sz="1200" dirty="0" smtClean="0"/>
              <a:t> w nieprawidłowej kolejności zwiększy koszty termomodernizacji</a:t>
            </a:r>
            <a:br>
              <a:rPr lang="pl-PL" sz="1200" dirty="0" smtClean="0"/>
            </a:br>
            <a:r>
              <a:rPr lang="pl-PL" sz="1200" dirty="0" smtClean="0"/>
              <a:t>i nie przyniesie pożądanych rezultatów!</a:t>
            </a:r>
          </a:p>
          <a:p>
            <a:pPr marL="180975" indent="-180975" algn="l">
              <a:spcBef>
                <a:spcPts val="0"/>
              </a:spcBef>
            </a:pPr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733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1" dirty="0" smtClean="0"/>
              <a:t>Rozporządzenia Ministra Infrastruktury w sprawie warunków technicznych, </a:t>
            </a:r>
            <a:br>
              <a:rPr lang="pl-PL" sz="1200" b="1" dirty="0" smtClean="0"/>
            </a:br>
            <a:r>
              <a:rPr lang="pl-PL" sz="1200" b="1" dirty="0" smtClean="0"/>
              <a:t>jakim  powinny odpowiadać budynki i ich usytuowanie </a:t>
            </a:r>
          </a:p>
          <a:p>
            <a:pPr algn="l"/>
            <a:r>
              <a:rPr lang="pl-PL" sz="1200" dirty="0" smtClean="0"/>
              <a:t>Współczynniki przenikania ciepła U (W/m</a:t>
            </a:r>
            <a:r>
              <a:rPr lang="pl-PL" sz="1200" baseline="30000" dirty="0" smtClean="0"/>
              <a:t>2</a:t>
            </a:r>
            <a:r>
              <a:rPr lang="pl-PL" sz="1200" dirty="0" smtClean="0"/>
              <a:t>K) dla pomieszczeń o obliczeniowej temperaturze&gt;=16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</a:t>
            </a:r>
          </a:p>
          <a:p>
            <a:r>
              <a:rPr lang="pl-PL" sz="1200" dirty="0" smtClean="0"/>
              <a:t>		</a:t>
            </a:r>
            <a:r>
              <a:rPr lang="pl-PL" sz="1200" b="1" dirty="0" smtClean="0"/>
              <a:t>1.01.2014	         1.01.2017              1.01.2021</a:t>
            </a:r>
          </a:p>
          <a:p>
            <a:r>
              <a:rPr lang="pl-PL" sz="1200" dirty="0" smtClean="0"/>
              <a:t>ściany zewnętrzne             0</a:t>
            </a:r>
            <a:r>
              <a:rPr lang="pl-PL" sz="1200" b="1" dirty="0" smtClean="0">
                <a:solidFill>
                  <a:srgbClr val="FF0000"/>
                </a:solidFill>
              </a:rPr>
              <a:t>,25</a:t>
            </a:r>
            <a:r>
              <a:rPr lang="pl-PL" sz="1200" dirty="0" smtClean="0"/>
              <a:t>	              0,23	            0,20</a:t>
            </a:r>
          </a:p>
          <a:p>
            <a:r>
              <a:rPr lang="pl-PL" sz="1200" dirty="0" smtClean="0"/>
              <a:t>dachy, stropodachy	</a:t>
            </a:r>
            <a:r>
              <a:rPr lang="pl-PL" sz="1200" b="1" dirty="0" smtClean="0">
                <a:solidFill>
                  <a:srgbClr val="FF0000"/>
                </a:solidFill>
              </a:rPr>
              <a:t>0,20</a:t>
            </a:r>
            <a:r>
              <a:rPr lang="pl-PL" sz="1200" dirty="0" smtClean="0"/>
              <a:t>	              0,18	            0,15</a:t>
            </a:r>
          </a:p>
          <a:p>
            <a:r>
              <a:rPr lang="pl-PL" sz="1200" dirty="0" smtClean="0"/>
              <a:t>podłogi na gruncie	</a:t>
            </a:r>
            <a:r>
              <a:rPr lang="pl-PL" sz="1200" b="1" dirty="0" smtClean="0">
                <a:solidFill>
                  <a:srgbClr val="FF0000"/>
                </a:solidFill>
              </a:rPr>
              <a:t>0,30</a:t>
            </a:r>
            <a:r>
              <a:rPr lang="pl-PL" sz="1200" dirty="0" smtClean="0"/>
              <a:t>	              </a:t>
            </a:r>
            <a:r>
              <a:rPr lang="pl-PL" sz="1200" dirty="0" err="1" smtClean="0"/>
              <a:t>0,30</a:t>
            </a:r>
            <a:r>
              <a:rPr lang="pl-PL" sz="1200" dirty="0" smtClean="0"/>
              <a:t>                              0,30</a:t>
            </a:r>
          </a:p>
          <a:p>
            <a:r>
              <a:rPr lang="pl-PL" sz="1200" dirty="0" smtClean="0"/>
              <a:t>okna, drzwi balkonowe      </a:t>
            </a:r>
            <a:r>
              <a:rPr lang="pl-PL" sz="1200" b="1" dirty="0" smtClean="0">
                <a:solidFill>
                  <a:srgbClr val="FF0000"/>
                </a:solidFill>
              </a:rPr>
              <a:t>1,3</a:t>
            </a:r>
            <a:r>
              <a:rPr lang="pl-PL" sz="1200" dirty="0" smtClean="0"/>
              <a:t>	               1,1	            0,9</a:t>
            </a:r>
          </a:p>
          <a:p>
            <a:r>
              <a:rPr lang="pl-PL" sz="1200" dirty="0" smtClean="0"/>
              <a:t>drzwi zewnętrzne	 1,</a:t>
            </a:r>
            <a:r>
              <a:rPr lang="pl-PL" sz="1200" b="1" dirty="0" smtClean="0">
                <a:solidFill>
                  <a:srgbClr val="FF0000"/>
                </a:solidFill>
              </a:rPr>
              <a:t>7</a:t>
            </a:r>
            <a:r>
              <a:rPr lang="pl-PL" sz="1200" dirty="0" smtClean="0"/>
              <a:t>	               1,5	            1,3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740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74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 okna - Im szerszy tym więcej komór pomieści, a jego właściwości izolacyjne będą lepsze. Najpopularniejsze na rynku są okna dwu- oraz trzyszybowe. Aby maksymalnie ograniczyć straty ciepła w niektórych oknach stosuje się gazy szlachetne (np. argon, neon, krypton lub mieszaninę tych gazów), którymi zastępowane jest powietrze pomiędzy szybami.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Dźwiękoszczelność - Dźwiękoszczelność okien wyrażana jest za pomocą tzw. ważonego współczynnika tłumienia hałasu (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Rw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podawanego w decybelach (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Im jego wartość jest wyższa, tym mniej hałasu będzie docierać do obiektu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Nawiewniki - 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Zapewnienie wentylacji po wymianie okien jest ważne, gdyż zatrzymanie obiegu powietrza poprzez zainstalowanie nowych, szczelnych okien w pomieszczeniach, w których wcześniej była naturalna wentylacja spowodowana nieszczelnymi oknami, może doprowadzić do wzrostu wilgotności i ciepła, w rezultacie do powstawania grzyba na ścianach czy suficie. Ponieważ nowoczesne okna są bardzo szczelne, najlepszym rozwiązaniem jest wyposażenie okna w nawiewniki. Do prawidłowego działania nie wymagają one ingerencji użytkownika. Ich działanie uzależnione jest od wartości wilgotności względnej (</a:t>
            </a:r>
            <a:r>
              <a:rPr lang="pl-P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higrosterowane</a:t>
            </a:r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lub od warunków panujących na zewnątrz i wewnątrz pomieszczeń (ciśnieniowe i sterowane ręcznie). 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47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516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740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33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A42FE-6866-41F6-BA15-F0BF15A4899D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0631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740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200" b="1" dirty="0" smtClean="0"/>
              <a:t>OZE oraz ciepło z sieci ciepłowniczej stanowi odrębny blok tematyczny</a:t>
            </a:r>
          </a:p>
          <a:p>
            <a:pPr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pl-PL" altLang="pl-PL" sz="1200" b="1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740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0509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3553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227C189-4ED6-4069-9C0D-03971447418D}" type="slidenum">
              <a:rPr lang="en-GB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26</a:t>
            </a:fld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3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331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4469A-E4E6-420D-A599-A2811E30B1D6}" type="slidenum">
              <a:rPr lang="pl-PL" altLang="pl-PL" smtClean="0"/>
              <a:pPr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99856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878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energia rozprowadzona w systemie grzewczym c.o. i zużywana na przenikanie ciepła przez ściany, stropy i okna oraz wentylację;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energia zużywana na dogrzanie wody w systemie ciepłej wody użytkowej (</a:t>
            </a:r>
            <a:r>
              <a:rPr lang="pl-PL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cwu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energia zużywana na oświetlenie;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energia zużywana przez sprzęt AGD i RTV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71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31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A7BFA29-7F93-4320-A58E-61CA73012419}" type="slidenum">
              <a:rPr lang="pl-PL"/>
              <a:pPr/>
              <a:t>7</a:t>
            </a:fld>
            <a:endParaRPr lang="pl-PL" dirty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6360" y="8684753"/>
            <a:ext cx="2970038" cy="456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6C3FB8-1964-437E-8BFA-041EED1DE88F}" type="slidenum">
              <a:rPr lang="pl-PL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l-PL" sz="12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09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642" y="4342377"/>
            <a:ext cx="5488322" cy="4115678"/>
          </a:xfrm>
          <a:noFill/>
          <a:ln/>
        </p:spPr>
        <p:txBody>
          <a:bodyPr wrap="none" anchor="ctr"/>
          <a:lstStyle/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2459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64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72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683568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5"/>
          <p:cNvSpPr txBox="1">
            <a:spLocks/>
          </p:cNvSpPr>
          <p:nvPr userDrawn="1"/>
        </p:nvSpPr>
        <p:spPr>
          <a:xfrm>
            <a:off x="8460432" y="6356350"/>
            <a:ext cx="68356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7622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6" name="Symbol zastępczy numeru slajdu 5"/>
          <p:cNvSpPr txBox="1">
            <a:spLocks/>
          </p:cNvSpPr>
          <p:nvPr userDrawn="1"/>
        </p:nvSpPr>
        <p:spPr>
          <a:xfrm>
            <a:off x="8460432" y="6356350"/>
            <a:ext cx="68356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51044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2481" y="504053"/>
            <a:ext cx="7806240" cy="114348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74672" y="6400800"/>
            <a:ext cx="539552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5748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6072198" y="6286520"/>
            <a:ext cx="1000132" cy="500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9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10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16" y="6297635"/>
            <a:ext cx="4231842" cy="500042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cy.energetyczni@wfos.com.pl" TargetMode="External"/><Relationship Id="rId7" Type="http://schemas.openxmlformats.org/officeDocument/2006/relationships/image" Target="../media/image40.jpeg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os.com.pl/doradcy-energetyczni/aktualnosci-de" TargetMode="External"/><Relationship Id="rId5" Type="http://schemas.openxmlformats.org/officeDocument/2006/relationships/hyperlink" Target="http://www.nfosigw.gov.pl/o-nfosigw/doradztwo-energetyczne" TargetMode="External"/><Relationship Id="rId4" Type="http://schemas.openxmlformats.org/officeDocument/2006/relationships/hyperlink" Target="http://www.doradztwo-energetyczne.gov.p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front.p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>
              <a:ext uri="{FF2B5EF4-FFF2-40B4-BE49-F238E27FC236}"/>
            </a:extLst>
          </p:cNvPr>
          <p:cNvSpPr/>
          <p:nvPr/>
        </p:nvSpPr>
        <p:spPr>
          <a:xfrm>
            <a:off x="35496" y="3933056"/>
            <a:ext cx="9113838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 smtClean="0">
                <a:solidFill>
                  <a:schemeClr val="tx1"/>
                </a:solidFill>
              </a:rPr>
              <a:t>”Ogólnopolski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dla sektora publicznego, mieszkaniowego oraz przedsiębiorstw w zakresie efektywności energetycznej oraz OZE"</a:t>
            </a:r>
            <a:endParaRPr lang="pl-PL" i="1" dirty="0"/>
          </a:p>
        </p:txBody>
      </p:sp>
      <p:sp>
        <p:nvSpPr>
          <p:cNvPr id="34" name="Prostokąt 33">
            <a:extLst>
              <a:ext uri="{FF2B5EF4-FFF2-40B4-BE49-F238E27FC236}"/>
            </a:extLst>
          </p:cNvPr>
          <p:cNvSpPr/>
          <p:nvPr/>
        </p:nvSpPr>
        <p:spPr>
          <a:xfrm>
            <a:off x="179387" y="4724400"/>
            <a:ext cx="8943976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we współpracy z: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 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oraz Województwem </a:t>
            </a:r>
            <a:r>
              <a:rPr lang="pl-PL" sz="1600" b="1" i="1" dirty="0" smtClean="0">
                <a:solidFill>
                  <a:schemeClr val="bg1"/>
                </a:solidFill>
              </a:rPr>
              <a:t>Lubelskim</a:t>
            </a: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600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Kiece, 20 marca 2018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4288" y="279400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Program</a:t>
            </a:r>
            <a:r>
              <a:rPr lang="pl-PL" altLang="pl-PL" sz="2400" b="1" i="1" dirty="0">
                <a:solidFill>
                  <a:srgbClr val="000000"/>
                </a:solidFill>
              </a:rPr>
              <a:t> „Czyste Powietrze”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Szkolenie dla pracowników socjalnych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Ośrodków </a:t>
            </a:r>
            <a:r>
              <a:rPr lang="pl-PL" altLang="pl-PL" sz="2400" b="1" dirty="0">
                <a:solidFill>
                  <a:srgbClr val="000000"/>
                </a:solidFill>
              </a:rPr>
              <a:t>Pomocy Społecznej</a:t>
            </a:r>
            <a:endParaRPr lang="pl-PL" altLang="pl-PL" sz="2400" b="1" i="1" dirty="0"/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048375"/>
            <a:ext cx="6964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44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9900" y="2156704"/>
            <a:ext cx="8363272" cy="32165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pl-PL" dirty="0" smtClean="0"/>
              <a:t>Działania zmierzające do ograniczenia zużycia energii powinny uwzględniać:</a:t>
            </a:r>
          </a:p>
          <a:p>
            <a:pPr marL="0" indent="0">
              <a:spcBef>
                <a:spcPts val="0"/>
              </a:spcBef>
            </a:pPr>
            <a:endParaRPr lang="pl-PL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dirty="0" smtClean="0"/>
              <a:t> geometrię oraz usytuowanie budynku na działce;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dirty="0" smtClean="0"/>
              <a:t> układ pomieszczeń i rozwiązania funkcjonalne;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dirty="0" smtClean="0"/>
              <a:t> sposób użytkowania;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dirty="0" smtClean="0"/>
              <a:t> sposób zasilania w energię, system ogrzewania, chłodzenia;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dirty="0" smtClean="0"/>
              <a:t> sposób przygotowania ciepłej wody użytkowej;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l-PL" dirty="0" smtClean="0"/>
              <a:t> izolacyjność cieplną przegród.</a:t>
            </a:r>
            <a:endParaRPr lang="pl-PL" sz="1300" dirty="0"/>
          </a:p>
        </p:txBody>
      </p:sp>
      <p:sp>
        <p:nvSpPr>
          <p:cNvPr id="4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5F4E4C6B-DAEE-4460-BBCD-5BDD8B41DF5C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971600" y="427846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Charakterystyka energetyczna budynku</a:t>
            </a:r>
            <a:endParaRPr lang="pl-PL" sz="3000" i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60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000" dirty="0">
              <a:solidFill>
                <a:srgbClr val="00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55576" y="1749634"/>
            <a:ext cx="8064896" cy="2985433"/>
          </a:xfrm>
          <a:prstGeom prst="rect">
            <a:avLst/>
          </a:prstGeom>
        </p:spPr>
        <p:txBody>
          <a:bodyPr wrap="square" lIns="90000" rIns="9000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pl-PL" sz="2000" dirty="0" smtClean="0"/>
              <a:t>określa zakres oraz parametry techniczne i ekonomiczne przedsięwzięcia     termomodernizacyjnego,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l-PL" sz="400" dirty="0" smtClean="0"/>
          </a:p>
          <a:p>
            <a:pPr marL="342900" indent="-342900" algn="just">
              <a:buFont typeface="Wingdings" pitchFamily="2" charset="2"/>
              <a:buChar char="q"/>
            </a:pPr>
            <a:r>
              <a:rPr lang="pl-PL" sz="2000" dirty="0" smtClean="0"/>
              <a:t>wskazuje  rozwiązanie optymalne, z punktu widzenia kosztów realizacji oraz oszczędności energii, 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pl-PL" sz="400" dirty="0" smtClean="0"/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pl-PL" sz="2000" dirty="0" smtClean="0"/>
              <a:t>stanowi założenia do projektu budowlanego.</a:t>
            </a:r>
          </a:p>
          <a:p>
            <a:pPr algn="just">
              <a:spcAft>
                <a:spcPts val="600"/>
              </a:spcAft>
            </a:pPr>
            <a:endParaRPr lang="pl-PL" sz="1000" dirty="0" smtClean="0"/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Jest to jeden z dokumentów, który należy dołączyć do wniosku o: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przyznanie premii termomodernizacyjnej (BGK) lub dofinansowanie termomodernizacji (np. </a:t>
            </a:r>
            <a:r>
              <a:rPr lang="pl-PL" sz="2000" b="1" dirty="0" err="1" smtClean="0">
                <a:solidFill>
                  <a:schemeClr val="tx2"/>
                </a:solidFill>
              </a:rPr>
              <a:t>POIiŚ</a:t>
            </a:r>
            <a:r>
              <a:rPr lang="pl-PL" sz="2000" b="1" dirty="0" smtClean="0">
                <a:solidFill>
                  <a:schemeClr val="tx2"/>
                </a:solidFill>
              </a:rPr>
              <a:t>)</a:t>
            </a:r>
            <a:endParaRPr lang="pl-PL" sz="2000" b="1" dirty="0">
              <a:solidFill>
                <a:schemeClr val="tx2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9091"/>
            <a:ext cx="9144000" cy="115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Audyt energetyczny</a:t>
            </a:r>
            <a:endParaRPr lang="pl-PL" sz="3000" i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692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 descr="Znalezione obrazy dla zapytania termografia w budownict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9028" name="AutoShape 4" descr="Znalezione obrazy dla zapytania termografia w budownict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9030" name="Picture 6" descr="termowizja budownictwo badanie poddasze użytkowe d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9109" y="1251035"/>
            <a:ext cx="3215701" cy="2411777"/>
          </a:xfrm>
          <a:prstGeom prst="rect">
            <a:avLst/>
          </a:prstGeom>
          <a:noFill/>
        </p:spPr>
      </p:pic>
      <p:pic>
        <p:nvPicPr>
          <p:cNvPr id="129032" name="Picture 8" descr="termowizja budownictwo badanie wadliwy montaż ok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79508"/>
            <a:ext cx="3243210" cy="2359205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214810" y="1297791"/>
            <a:ext cx="49291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 budynkach ogrzewanych pozwala na bezinwazyjne wykrywanie i analizowanie: </a:t>
            </a:r>
          </a:p>
          <a:p>
            <a:pPr marL="177800" indent="-177800" algn="just">
              <a:buFont typeface="Wingdings" pitchFamily="2" charset="2"/>
              <a:buChar char="§"/>
            </a:pPr>
            <a:r>
              <a:rPr lang="pl-PL" dirty="0" smtClean="0"/>
              <a:t> jakości ocieplenia budynków i mieszkań - przewiewania przegród zewnętrznych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l-PL" dirty="0" smtClean="0"/>
              <a:t>mostków cieplnych - przyczyn zagrzybień i zawilgoceń przegród 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l-PL" dirty="0" smtClean="0"/>
              <a:t>jakości osadzenia (ocieplenia) okien, drzwi, ram 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l-PL" dirty="0" smtClean="0"/>
              <a:t>stanu rozdzielni elektrycznych - tras kablowych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l-PL" dirty="0" smtClean="0"/>
              <a:t>ogrzewania wodnego - mat grzejnych elektrycznych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pl-PL" dirty="0" smtClean="0"/>
              <a:t>przebiegu instalacji podtynkowych co i </a:t>
            </a:r>
            <a:r>
              <a:rPr lang="pl-PL" dirty="0" err="1" smtClean="0"/>
              <a:t>cwu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71538" y="5857892"/>
            <a:ext cx="16129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 smtClean="0"/>
              <a:t>http://zinobud.pl/termowizja/</a:t>
            </a:r>
            <a:endParaRPr lang="pl-PL" sz="900" dirty="0"/>
          </a:p>
        </p:txBody>
      </p:sp>
      <p:pic>
        <p:nvPicPr>
          <p:cNvPr id="129034" name="Picture 10" descr="Znalezione obrazy dla zapytania termografia w budownictw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536702"/>
            <a:ext cx="2109785" cy="1580304"/>
          </a:xfrm>
          <a:prstGeom prst="rect">
            <a:avLst/>
          </a:prstGeom>
          <a:noFill/>
        </p:spPr>
      </p:pic>
      <p:pic>
        <p:nvPicPr>
          <p:cNvPr id="129036" name="Picture 12" descr="Znalezione obrazy dla zapytania świadectwo energetyczne budynku 2017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5" y="4500570"/>
            <a:ext cx="2190765" cy="1643074"/>
          </a:xfrm>
          <a:prstGeom prst="rect">
            <a:avLst/>
          </a:prstGeom>
          <a:noFill/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Termowizja</a:t>
            </a:r>
          </a:p>
        </p:txBody>
      </p:sp>
    </p:spTree>
    <p:extLst>
      <p:ext uri="{BB962C8B-B14F-4D97-AF65-F5344CB8AC3E}">
        <p14:creationId xmlns:p14="http://schemas.microsoft.com/office/powerpoint/2010/main" val="3267793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000" dirty="0">
              <a:solidFill>
                <a:srgbClr val="000000"/>
              </a:solidFill>
            </a:endParaRPr>
          </a:p>
        </p:txBody>
      </p:sp>
      <p:pic>
        <p:nvPicPr>
          <p:cNvPr id="67586" name="irc_mi" descr="116ff372999a2f0f_1045654"/>
          <p:cNvPicPr>
            <a:picLocks noChangeAspect="1" noChangeArrowheads="1"/>
          </p:cNvPicPr>
          <p:nvPr/>
        </p:nvPicPr>
        <p:blipFill>
          <a:blip r:embed="rId3" cstate="print"/>
          <a:srcRect l="8711" r="9619" b="5172"/>
          <a:stretch>
            <a:fillRect/>
          </a:stretch>
        </p:blipFill>
        <p:spPr bwMode="auto">
          <a:xfrm>
            <a:off x="0" y="1412227"/>
            <a:ext cx="6529115" cy="47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 flipH="1">
            <a:off x="642910" y="5929330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latin typeface="Arial Narrow" pitchFamily="34" charset="0"/>
              </a:rPr>
              <a:t>źródło </a:t>
            </a:r>
            <a:r>
              <a:rPr lang="pl-PL" sz="1000" dirty="0" err="1" smtClean="0">
                <a:latin typeface="Arial Narrow" pitchFamily="34" charset="0"/>
              </a:rPr>
              <a:t>www.muratordom.pl</a:t>
            </a:r>
            <a:endParaRPr lang="pl-PL" sz="1000" dirty="0">
              <a:latin typeface="Arial Narrow" pitchFamily="34" charset="0"/>
            </a:endParaRPr>
          </a:p>
        </p:txBody>
      </p:sp>
      <p:pic>
        <p:nvPicPr>
          <p:cNvPr id="161794" name="Picture 2" descr="termogram budyn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113590"/>
            <a:ext cx="2566989" cy="2068142"/>
          </a:xfrm>
          <a:prstGeom prst="rect">
            <a:avLst/>
          </a:prstGeom>
          <a:noFill/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Termowizja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Mostki cieplne</a:t>
            </a:r>
            <a:endParaRPr lang="pl-PL" sz="3000" i="1" dirty="0">
              <a:solidFill>
                <a:srgbClr val="5F7901"/>
              </a:solidFill>
            </a:endParaRPr>
          </a:p>
          <a:p>
            <a:pPr algn="ctr"/>
            <a:endParaRPr lang="pl-PL" sz="3600" dirty="0" smtClean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16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Znalezione obrazy dla zapytania termomoderniza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Znalezione obrazy dla zapytania termomoderniza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Znalezione obrazy dla zapytania termomodernizac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76456" y="6366035"/>
            <a:ext cx="437768" cy="432450"/>
          </a:xfrm>
          <a:prstGeom prst="rect">
            <a:avLst/>
          </a:prstGeom>
        </p:spPr>
        <p:txBody>
          <a:bodyPr/>
          <a:lstStyle/>
          <a:p>
            <a:fld id="{C82E7415-C633-49AF-8B70-5840EFB301CC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Kolejność działań</a:t>
            </a:r>
            <a:endParaRPr lang="pl-PL" sz="3000" i="1" dirty="0">
              <a:solidFill>
                <a:srgbClr val="5F7901"/>
              </a:solidFill>
            </a:endParaRPr>
          </a:p>
        </p:txBody>
      </p:sp>
      <p:grpSp>
        <p:nvGrpSpPr>
          <p:cNvPr id="2" name="Grupa 8"/>
          <p:cNvGrpSpPr/>
          <p:nvPr/>
        </p:nvGrpSpPr>
        <p:grpSpPr>
          <a:xfrm>
            <a:off x="251520" y="1564731"/>
            <a:ext cx="8757344" cy="1576237"/>
            <a:chOff x="137996" y="4589067"/>
            <a:chExt cx="8757344" cy="1576237"/>
          </a:xfrm>
        </p:grpSpPr>
        <p:sp>
          <p:nvSpPr>
            <p:cNvPr id="8" name="Prostokąt zaokrąglony 7"/>
            <p:cNvSpPr/>
            <p:nvPr/>
          </p:nvSpPr>
          <p:spPr>
            <a:xfrm>
              <a:off x="137996" y="4643588"/>
              <a:ext cx="8757344" cy="15217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7EA002"/>
                </a:solidFill>
              </a:endParaRPr>
            </a:p>
          </p:txBody>
        </p:sp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404446" y="4996210"/>
              <a:ext cx="2106168" cy="1098871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57710" y="4996210"/>
              <a:ext cx="2103391" cy="108012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75958" y="4962081"/>
              <a:ext cx="2185799" cy="1098871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0084" y="5014961"/>
              <a:ext cx="2113784" cy="1080120"/>
            </a:xfrm>
            <a:prstGeom prst="rect">
              <a:avLst/>
            </a:prstGeom>
          </p:spPr>
        </p:pic>
        <p:sp>
          <p:nvSpPr>
            <p:cNvPr id="10" name="pole tekstowe 9"/>
            <p:cNvSpPr txBox="1"/>
            <p:nvPr/>
          </p:nvSpPr>
          <p:spPr>
            <a:xfrm>
              <a:off x="3923928" y="4589067"/>
              <a:ext cx="12961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rgbClr val="5F7901"/>
                  </a:solidFill>
                </a:rPr>
                <a:t>GRUPA I</a:t>
              </a:r>
              <a:endParaRPr lang="pl-PL" sz="2400" b="1" dirty="0">
                <a:solidFill>
                  <a:srgbClr val="5F7901"/>
                </a:solidFill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2109859" y="3151249"/>
            <a:ext cx="4910412" cy="1573895"/>
            <a:chOff x="2109860" y="2868962"/>
            <a:chExt cx="4910412" cy="1573895"/>
          </a:xfrm>
        </p:grpSpPr>
        <p:sp>
          <p:nvSpPr>
            <p:cNvPr id="15" name="Prostokąt zaokrąglony 14"/>
            <p:cNvSpPr/>
            <p:nvPr/>
          </p:nvSpPr>
          <p:spPr>
            <a:xfrm>
              <a:off x="2109860" y="2930689"/>
              <a:ext cx="4910412" cy="1512168"/>
            </a:xfrm>
            <a:prstGeom prst="round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75676" y="3194921"/>
              <a:ext cx="4817365" cy="1205794"/>
            </a:xfrm>
            <a:prstGeom prst="rect">
              <a:avLst/>
            </a:prstGeom>
          </p:spPr>
        </p:pic>
        <p:sp>
          <p:nvSpPr>
            <p:cNvPr id="21" name="pole tekstowe 20"/>
            <p:cNvSpPr txBox="1"/>
            <p:nvPr/>
          </p:nvSpPr>
          <p:spPr>
            <a:xfrm>
              <a:off x="3880425" y="2868962"/>
              <a:ext cx="1339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GRUPA II</a:t>
              </a:r>
              <a:endParaRPr lang="pl-PL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upa 1"/>
          <p:cNvGrpSpPr/>
          <p:nvPr/>
        </p:nvGrpSpPr>
        <p:grpSpPr>
          <a:xfrm>
            <a:off x="2389794" y="4726179"/>
            <a:ext cx="4350544" cy="1458756"/>
            <a:chOff x="2343867" y="1410205"/>
            <a:chExt cx="4350544" cy="1458756"/>
          </a:xfrm>
        </p:grpSpPr>
        <p:sp>
          <p:nvSpPr>
            <p:cNvPr id="23" name="Prostokąt zaokrąglony 22"/>
            <p:cNvSpPr/>
            <p:nvPr/>
          </p:nvSpPr>
          <p:spPr>
            <a:xfrm>
              <a:off x="2343867" y="1476086"/>
              <a:ext cx="4350543" cy="1392875"/>
            </a:xfrm>
            <a:prstGeom prst="roundRect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29219" y="1819421"/>
              <a:ext cx="4165192" cy="1004298"/>
            </a:xfrm>
            <a:prstGeom prst="rect">
              <a:avLst/>
            </a:prstGeom>
          </p:spPr>
        </p:pic>
        <p:sp>
          <p:nvSpPr>
            <p:cNvPr id="22" name="pole tekstowe 21"/>
            <p:cNvSpPr txBox="1"/>
            <p:nvPr/>
          </p:nvSpPr>
          <p:spPr>
            <a:xfrm>
              <a:off x="3880425" y="1410205"/>
              <a:ext cx="1411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GRUPA III</a:t>
              </a:r>
              <a:endParaRPr lang="pl-PL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0885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6" cy="468052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</a:pPr>
            <a:endParaRPr lang="pl-PL" sz="2200" dirty="0" smtClean="0"/>
          </a:p>
          <a:p>
            <a:pPr marL="0" indent="0">
              <a:spcBef>
                <a:spcPts val="0"/>
              </a:spcBef>
            </a:pPr>
            <a:endParaRPr lang="pl-PL" sz="2200" u="sng" dirty="0"/>
          </a:p>
        </p:txBody>
      </p:sp>
      <p:sp>
        <p:nvSpPr>
          <p:cNvPr id="4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76456" y="6366035"/>
            <a:ext cx="437768" cy="432450"/>
          </a:xfrm>
          <a:prstGeom prst="rect">
            <a:avLst/>
          </a:prstGeom>
        </p:spPr>
        <p:txBody>
          <a:bodyPr/>
          <a:lstStyle/>
          <a:p>
            <a:fld id="{F253BDDB-6106-4ED7-A3FB-DAE23F91ADC4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</p:txBody>
      </p:sp>
      <p:sp>
        <p:nvSpPr>
          <p:cNvPr id="6" name="Prostokąt 5"/>
          <p:cNvSpPr/>
          <p:nvPr/>
        </p:nvSpPr>
        <p:spPr>
          <a:xfrm>
            <a:off x="187493" y="1380295"/>
            <a:ext cx="8706070" cy="320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+mj-lt"/>
              </a:rPr>
              <a:t>Termomodernizacja</a:t>
            </a:r>
            <a:r>
              <a:rPr lang="pl-PL" dirty="0" smtClean="0">
                <a:latin typeface="+mj-lt"/>
              </a:rPr>
              <a:t> w </a:t>
            </a:r>
            <a:r>
              <a:rPr lang="pl-PL" dirty="0">
                <a:latin typeface="+mj-lt"/>
              </a:rPr>
              <a:t>starych, nieocieplonych budynkach </a:t>
            </a:r>
            <a:r>
              <a:rPr lang="pl-PL" dirty="0" smtClean="0">
                <a:latin typeface="+mj-lt"/>
              </a:rPr>
              <a:t>przeprowadzona poprzez zaizolowanie tylko </a:t>
            </a:r>
            <a:r>
              <a:rPr lang="pl-PL" dirty="0">
                <a:latin typeface="+mj-lt"/>
              </a:rPr>
              <a:t>samych przegród </a:t>
            </a:r>
            <a:r>
              <a:rPr lang="pl-PL" dirty="0" smtClean="0">
                <a:latin typeface="+mj-lt"/>
              </a:rPr>
              <a:t>budowlanych (ścian, stropów, dachów, okien), </a:t>
            </a:r>
            <a:r>
              <a:rPr lang="pl-PL" dirty="0">
                <a:latin typeface="+mj-lt"/>
              </a:rPr>
              <a:t>zgodnie z aktualnie obowiązującymi przepisami, </a:t>
            </a:r>
            <a:r>
              <a:rPr lang="pl-PL" sz="2000" b="1" u="sng" dirty="0">
                <a:latin typeface="+mj-lt"/>
              </a:rPr>
              <a:t>pozwala zaoszczędzić nawet do 60% </a:t>
            </a:r>
            <a:r>
              <a:rPr lang="pl-PL" sz="2000" b="1" u="sng" dirty="0" smtClean="0">
                <a:latin typeface="+mj-lt"/>
              </a:rPr>
              <a:t>energii</a:t>
            </a:r>
            <a:r>
              <a:rPr lang="pl-PL" dirty="0" smtClean="0">
                <a:latin typeface="+mj-lt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+mj-lt"/>
              </a:rPr>
              <a:t>Ocieplenie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wpływa także na </a:t>
            </a:r>
            <a:r>
              <a:rPr lang="pl-PL" b="1" dirty="0">
                <a:latin typeface="+mj-lt"/>
              </a:rPr>
              <a:t>polepszenie komfortu</a:t>
            </a:r>
            <a:r>
              <a:rPr lang="pl-PL" dirty="0">
                <a:latin typeface="+mj-lt"/>
              </a:rPr>
              <a:t> oraz ogranicza możliwość skraplania się pary wodnej prowadzącej do powstawania </a:t>
            </a:r>
            <a:r>
              <a:rPr lang="pl-PL" dirty="0" smtClean="0">
                <a:latin typeface="+mj-lt"/>
              </a:rPr>
              <a:t>pleśni;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 smtClean="0">
                <a:latin typeface="+mj-lt"/>
              </a:rPr>
              <a:t>Spowoduje zwiększenie </a:t>
            </a:r>
            <a:r>
              <a:rPr lang="pl-PL" b="1" dirty="0" smtClean="0">
                <a:latin typeface="+mj-lt"/>
              </a:rPr>
              <a:t>wartości rynkowej budynku;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pl-PL" b="1" dirty="0" smtClean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 smtClean="0">
                <a:latin typeface="+mj-lt"/>
              </a:rPr>
              <a:t>Poprawi </a:t>
            </a:r>
            <a:r>
              <a:rPr lang="pl-PL" b="1" dirty="0" smtClean="0">
                <a:latin typeface="+mj-lt"/>
              </a:rPr>
              <a:t>stan techniczny </a:t>
            </a:r>
            <a:r>
              <a:rPr lang="pl-PL" dirty="0" smtClean="0">
                <a:latin typeface="+mj-lt"/>
              </a:rPr>
              <a:t>przegród i instalacji.</a:t>
            </a:r>
            <a:endParaRPr lang="pl-PL" dirty="0">
              <a:latin typeface="+mj-lt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37996" y="4643588"/>
            <a:ext cx="8757344" cy="1521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7EA002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4446" y="4996210"/>
            <a:ext cx="2106168" cy="109887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7710" y="4996210"/>
            <a:ext cx="2103391" cy="10801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5958" y="4962081"/>
            <a:ext cx="2185799" cy="109887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084" y="5014961"/>
            <a:ext cx="2113784" cy="108012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3923928" y="458906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5F7901"/>
                </a:solidFill>
              </a:rPr>
              <a:t>GRUPA I</a:t>
            </a:r>
            <a:endParaRPr lang="pl-PL" sz="2400" b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5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6744" y="1518743"/>
            <a:ext cx="8424936" cy="313439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</a:pPr>
            <a:r>
              <a:rPr lang="pl-PL" b="1" dirty="0" smtClean="0"/>
              <a:t>Rola izolacji cieplnej </a:t>
            </a:r>
            <a:r>
              <a:rPr lang="pl-PL" dirty="0" smtClean="0"/>
              <a:t>w budynku polega na:</a:t>
            </a:r>
          </a:p>
          <a:p>
            <a:pPr marL="0" indent="0">
              <a:spcBef>
                <a:spcPts val="0"/>
              </a:spcBef>
            </a:pPr>
            <a:endParaRPr lang="pl-PL" dirty="0" smtClean="0"/>
          </a:p>
          <a:p>
            <a:pPr marL="444500" indent="-444500">
              <a:spcBef>
                <a:spcPts val="0"/>
              </a:spcBef>
              <a:buFont typeface="Wingdings" pitchFamily="2" charset="2"/>
              <a:buChar char="q"/>
              <a:tabLst>
                <a:tab pos="355600" algn="l"/>
              </a:tabLst>
            </a:pPr>
            <a:r>
              <a:rPr lang="pl-PL" b="1" dirty="0" smtClean="0"/>
              <a:t>ograniczeniu strat ciepła </a:t>
            </a:r>
            <a:r>
              <a:rPr lang="pl-PL" dirty="0" smtClean="0"/>
              <a:t>z budynku do otoczenia; </a:t>
            </a:r>
          </a:p>
          <a:p>
            <a:pPr marL="444500" indent="-444500">
              <a:spcBef>
                <a:spcPts val="0"/>
              </a:spcBef>
              <a:buFont typeface="Wingdings" pitchFamily="2" charset="2"/>
              <a:buChar char="q"/>
              <a:tabLst>
                <a:tab pos="355600" algn="l"/>
              </a:tabLst>
            </a:pPr>
            <a:r>
              <a:rPr lang="pl-PL" b="1" dirty="0" smtClean="0"/>
              <a:t>utrzymaniu odpowiedniej temperatury </a:t>
            </a:r>
            <a:r>
              <a:rPr lang="pl-PL" dirty="0" smtClean="0"/>
              <a:t>wewnętrznych powierzchni przegród zewnętrznych, tak   aby nie dopuścić do ich zawilgocenia, </a:t>
            </a:r>
            <a:br>
              <a:rPr lang="pl-PL" dirty="0" smtClean="0"/>
            </a:br>
            <a:r>
              <a:rPr lang="pl-PL" dirty="0" smtClean="0"/>
              <a:t>a w konsekwencji uniemożliwić rozwój grzybów pleśniowych;</a:t>
            </a:r>
          </a:p>
          <a:p>
            <a:pPr marL="180975" indent="-180975" algn="l">
              <a:spcBef>
                <a:spcPts val="0"/>
              </a:spcBef>
            </a:pPr>
            <a:endParaRPr lang="pl-PL" dirty="0" smtClean="0"/>
          </a:p>
          <a:p>
            <a:pPr marL="0" indent="0" algn="ctr">
              <a:spcBef>
                <a:spcPts val="0"/>
              </a:spcBef>
            </a:pPr>
            <a:r>
              <a:rPr lang="pl-PL" u="sng" dirty="0" smtClean="0"/>
              <a:t>Izolacyjność cieplna jest jednym z głównych czynników wpływających na wielkość zapotrzebowania na ciepło do ogrzewania budynku, a co za tym idzie na koszt eksploatacji budynku!</a:t>
            </a:r>
            <a:endParaRPr lang="pl-PL" u="sng" dirty="0"/>
          </a:p>
        </p:txBody>
      </p:sp>
      <p:sp>
        <p:nvSpPr>
          <p:cNvPr id="4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76456" y="6366035"/>
            <a:ext cx="437768" cy="432450"/>
          </a:xfrm>
          <a:prstGeom prst="rect">
            <a:avLst/>
          </a:prstGeom>
        </p:spPr>
        <p:txBody>
          <a:bodyPr/>
          <a:lstStyle/>
          <a:p>
            <a:fld id="{F253BDDB-6106-4ED7-A3FB-DAE23F91ADC4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137996" y="4643588"/>
            <a:ext cx="8757344" cy="1521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7EA002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4446" y="4996210"/>
            <a:ext cx="2106168" cy="109887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7710" y="4996210"/>
            <a:ext cx="2103391" cy="108012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5958" y="4962081"/>
            <a:ext cx="2185799" cy="109887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084" y="5014961"/>
            <a:ext cx="2113784" cy="108012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3923928" y="458906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5F7901"/>
                </a:solidFill>
              </a:rPr>
              <a:t>GRUPA I</a:t>
            </a:r>
            <a:endParaRPr lang="pl-PL" sz="2400" b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185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1663060"/>
            <a:ext cx="7848872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Izolacyjność cieplna materiału - </a:t>
            </a:r>
            <a:r>
              <a:rPr lang="pl-PL" b="1" dirty="0" smtClean="0"/>
              <a:t>współczynnik </a:t>
            </a:r>
            <a:r>
              <a:rPr lang="pl-PL" b="1" dirty="0"/>
              <a:t>przewodzenia ciepła λ </a:t>
            </a:r>
            <a:r>
              <a:rPr lang="pl-PL" dirty="0"/>
              <a:t>(</a:t>
            </a:r>
            <a:r>
              <a:rPr lang="pl-PL" b="1" dirty="0" smtClean="0"/>
              <a:t>lambda</a:t>
            </a:r>
            <a:r>
              <a:rPr lang="pl-PL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Efektywność </a:t>
            </a:r>
            <a:r>
              <a:rPr lang="pl-PL" dirty="0"/>
              <a:t>energetyczną </a:t>
            </a:r>
            <a:r>
              <a:rPr lang="pl-PL" dirty="0" smtClean="0"/>
              <a:t>izolacji - </a:t>
            </a:r>
            <a:r>
              <a:rPr lang="pl-PL" b="1" dirty="0" smtClean="0"/>
              <a:t>współczynnik </a:t>
            </a:r>
            <a:r>
              <a:rPr lang="pl-PL" b="1" dirty="0"/>
              <a:t>przenikania ciepła </a:t>
            </a:r>
            <a:r>
              <a:rPr lang="pl-PL" b="1" dirty="0" smtClean="0"/>
              <a:t>U</a:t>
            </a:r>
            <a:endParaRPr lang="pl-PL" dirty="0" smtClean="0"/>
          </a:p>
          <a:p>
            <a:pPr algn="ctr"/>
            <a:r>
              <a:rPr lang="pl-PL" sz="2000" dirty="0" smtClean="0"/>
              <a:t> </a:t>
            </a:r>
          </a:p>
          <a:p>
            <a:pPr algn="ctr"/>
            <a:r>
              <a:rPr lang="pl-PL" sz="2000" b="1" i="1" u="sng" dirty="0" smtClean="0"/>
              <a:t>Im </a:t>
            </a:r>
            <a:r>
              <a:rPr lang="pl-PL" sz="2000" b="1" i="1" u="sng" dirty="0"/>
              <a:t>mniejsza wartość obu współczynników, tym </a:t>
            </a:r>
            <a:r>
              <a:rPr lang="pl-PL" sz="2000" b="1" i="1" u="sng" dirty="0" smtClean="0"/>
              <a:t>lepiej</a:t>
            </a:r>
            <a:endParaRPr lang="pl-PL" sz="2000" b="1" i="1" u="sng" dirty="0"/>
          </a:p>
        </p:txBody>
      </p:sp>
      <p:pic>
        <p:nvPicPr>
          <p:cNvPr id="7170" name="Picture 2" descr="Znalezione obrazy dla zapytania współczynnik przenikania ciepła styrop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46" y="3068960"/>
            <a:ext cx="5514975" cy="164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7452320" y="4945286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producencistyropianu.pl</a:t>
            </a:r>
            <a:endParaRPr lang="pl-PL" sz="8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71600" y="476672"/>
            <a:ext cx="7848872" cy="10699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Parametry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07144" y="4643588"/>
            <a:ext cx="8757344" cy="1521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7EA002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4446" y="4996210"/>
            <a:ext cx="2106168" cy="109887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57710" y="4996210"/>
            <a:ext cx="2103391" cy="108012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75958" y="4962081"/>
            <a:ext cx="2185799" cy="109887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084" y="5014961"/>
            <a:ext cx="2113784" cy="1080120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3923928" y="458906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5F7901"/>
                </a:solidFill>
              </a:rPr>
              <a:t>GRUPA I</a:t>
            </a:r>
            <a:endParaRPr lang="pl-PL" sz="2400" b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6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8568"/>
            <a:ext cx="6496446" cy="37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86426" y="4375862"/>
            <a:ext cx="2403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polreff.org</a:t>
            </a:r>
            <a:endParaRPr lang="pl-PL" sz="8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Przegrody zewnętrzne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137996" y="4643588"/>
            <a:ext cx="8757344" cy="1521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7EA002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797" y="4969387"/>
            <a:ext cx="2106168" cy="109887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30232" y="4980832"/>
            <a:ext cx="2103391" cy="10801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2154" y="4962081"/>
            <a:ext cx="2185799" cy="1098871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3923928" y="458906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5F7901"/>
                </a:solidFill>
              </a:rPr>
              <a:t>GRUPA I</a:t>
            </a:r>
            <a:endParaRPr lang="pl-PL" sz="2400" b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07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4412"/>
            <a:ext cx="8646680" cy="424807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pl-PL" sz="2200" dirty="0" smtClean="0"/>
              <a:t>Przegrody takie jak okna, drzwi balkonowe, przeszklone ściany osłonowe, czy świetliki, są jednym z  elementów budynku powodujących </a:t>
            </a:r>
            <a:r>
              <a:rPr lang="pl-PL" sz="2200" b="1" dirty="0" smtClean="0"/>
              <a:t>największe straty ciepła</a:t>
            </a:r>
            <a:r>
              <a:rPr lang="pl-PL" sz="2200" dirty="0"/>
              <a:t>.</a:t>
            </a:r>
            <a:endParaRPr lang="pl-PL" sz="2200" dirty="0" smtClean="0"/>
          </a:p>
          <a:p>
            <a:pPr marL="0" indent="0">
              <a:spcBef>
                <a:spcPts val="0"/>
              </a:spcBef>
            </a:pPr>
            <a:endParaRPr lang="pl-PL" sz="2200" dirty="0" smtClean="0"/>
          </a:p>
          <a:p>
            <a:pPr marL="0" indent="0">
              <a:spcBef>
                <a:spcPts val="0"/>
              </a:spcBef>
            </a:pPr>
            <a:r>
              <a:rPr lang="pl-PL" sz="2200" b="1" dirty="0" smtClean="0"/>
              <a:t>Zwróć uwagę na:</a:t>
            </a:r>
          </a:p>
          <a:p>
            <a:pPr marL="0" indent="0">
              <a:spcBef>
                <a:spcPts val="0"/>
              </a:spcBef>
            </a:pPr>
            <a:endParaRPr lang="pl-PL" sz="2200" dirty="0" smtClean="0"/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200" dirty="0"/>
              <a:t>w</a:t>
            </a:r>
            <a:r>
              <a:rPr lang="pl-PL" sz="2200" dirty="0" smtClean="0"/>
              <a:t>spółczynnik U dla okna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200" dirty="0"/>
              <a:t>p</a:t>
            </a:r>
            <a:r>
              <a:rPr lang="pl-PL" sz="2200" dirty="0" smtClean="0"/>
              <a:t>rofil okna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200" dirty="0" smtClean="0"/>
              <a:t>dźwiękoszczelność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200" dirty="0"/>
              <a:t>n</a:t>
            </a:r>
            <a:r>
              <a:rPr lang="pl-PL" sz="2200" dirty="0" smtClean="0"/>
              <a:t>awiewniki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l-PL" sz="2200" dirty="0"/>
              <a:t>s</a:t>
            </a:r>
            <a:r>
              <a:rPr lang="pl-PL" sz="2200" dirty="0" smtClean="0"/>
              <a:t>posób montażu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l-PL" sz="2200" dirty="0" smtClean="0"/>
          </a:p>
        </p:txBody>
      </p:sp>
      <p:sp>
        <p:nvSpPr>
          <p:cNvPr id="4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76456" y="6366035"/>
            <a:ext cx="437768" cy="432450"/>
          </a:xfrm>
          <a:prstGeom prst="rect">
            <a:avLst/>
          </a:prstGeom>
        </p:spPr>
        <p:txBody>
          <a:bodyPr/>
          <a:lstStyle/>
          <a:p>
            <a:fld id="{C80D309D-3CC2-409A-A41B-A9D363573E21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Przegrody zewnętrzne przeźroczyste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532186" y="4399287"/>
            <a:ext cx="11442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/>
              <a:t>http</a:t>
            </a:r>
            <a:r>
              <a:rPr lang="pl-PL" sz="800" dirty="0" smtClean="0"/>
              <a:t>://www.klr.com.pl</a:t>
            </a:r>
            <a:endParaRPr lang="pl-PL" sz="8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5292080" y="4640775"/>
            <a:ext cx="3528391" cy="1521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7EA002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38244" y="4938507"/>
            <a:ext cx="2054449" cy="108012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544934" y="4558809"/>
            <a:ext cx="377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5F7901"/>
                </a:solidFill>
              </a:rPr>
              <a:t>GRUPA I</a:t>
            </a:r>
            <a:endParaRPr lang="pl-PL" sz="2400" b="1" dirty="0">
              <a:solidFill>
                <a:srgbClr val="5F7901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99" y="3117228"/>
            <a:ext cx="1843669" cy="125657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75" y="3009255"/>
            <a:ext cx="1116747" cy="15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02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93663" y="0"/>
            <a:ext cx="9050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3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0" y="-79375"/>
            <a:ext cx="9142984" cy="60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rostokąt 34">
            <a:extLst>
              <a:ext uri="{FF2B5EF4-FFF2-40B4-BE49-F238E27FC236}"/>
            </a:extLst>
          </p:cNvPr>
          <p:cNvSpPr/>
          <p:nvPr/>
        </p:nvSpPr>
        <p:spPr>
          <a:xfrm>
            <a:off x="-6350" y="5184775"/>
            <a:ext cx="9144000" cy="692150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sz="2200" b="1" i="1" dirty="0">
                <a:solidFill>
                  <a:schemeClr val="tx1"/>
                </a:solidFill>
              </a:rPr>
              <a:t>r</a:t>
            </a:r>
            <a:r>
              <a:rPr lang="pl-PL" sz="2400" b="1" i="1" dirty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317500" y="3212976"/>
            <a:ext cx="882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l-PL" altLang="pl-PL" sz="3200" b="1" dirty="0" smtClean="0">
                <a:solidFill>
                  <a:srgbClr val="000000"/>
                </a:solidFill>
              </a:rPr>
              <a:t>Termomodernizacja budynków mieszkalnych</a:t>
            </a:r>
            <a:endParaRPr lang="pl-PL" altLang="pl-PL" sz="3200" b="1" dirty="0">
              <a:solidFill>
                <a:srgbClr val="000000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7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035675"/>
            <a:ext cx="696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49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7" name="pole tekstowe 16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</p:spTree>
    <p:extLst>
      <p:ext uri="{BB962C8B-B14F-4D97-AF65-F5344CB8AC3E}">
        <p14:creationId xmlns:p14="http://schemas.microsoft.com/office/powerpoint/2010/main" val="19185099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78" y="1785926"/>
            <a:ext cx="4231722" cy="4231722"/>
          </a:xfrm>
          <a:prstGeom prst="rect">
            <a:avLst/>
          </a:prstGeom>
          <a:noFill/>
        </p:spPr>
      </p:pic>
      <p:pic>
        <p:nvPicPr>
          <p:cNvPr id="126982" name="Picture 6" descr="Znalezione obrazy dla zapytania straty ciepła roleta zewnętrzna"/>
          <p:cNvPicPr>
            <a:picLocks noChangeAspect="1" noChangeArrowheads="1"/>
          </p:cNvPicPr>
          <p:nvPr/>
        </p:nvPicPr>
        <p:blipFill>
          <a:blip r:embed="rId4" cstate="print"/>
          <a:srcRect t="10526"/>
          <a:stretch>
            <a:fillRect/>
          </a:stretch>
        </p:blipFill>
        <p:spPr bwMode="auto">
          <a:xfrm>
            <a:off x="4499992" y="1785926"/>
            <a:ext cx="4442106" cy="242886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572000" y="428625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http://logistyczna.blogspot.com/2017/05/rolety-podtynkowe.html</a:t>
            </a:r>
            <a:endParaRPr lang="pl-PL" sz="1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572000" y="2420888"/>
            <a:ext cx="2149045" cy="33855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FFFFFF"/>
                </a:solidFill>
              </a:rPr>
              <a:t>Dodatkowa izolacja okien do  </a:t>
            </a:r>
            <a:r>
              <a:rPr lang="pl-PL" sz="1600" b="1" dirty="0" smtClean="0">
                <a:solidFill>
                  <a:srgbClr val="FFFFFF"/>
                </a:solidFill>
              </a:rPr>
              <a:t>10</a:t>
            </a:r>
            <a:r>
              <a:rPr lang="pl-PL" sz="1000" dirty="0" smtClean="0">
                <a:solidFill>
                  <a:srgbClr val="FFFFFF"/>
                </a:solidFill>
              </a:rPr>
              <a:t>% </a:t>
            </a:r>
            <a:endParaRPr lang="pl-PL" sz="1000" dirty="0">
              <a:solidFill>
                <a:srgbClr val="FFFFFF"/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Osłony zewnętrzne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5292080" y="4640775"/>
            <a:ext cx="3528391" cy="1521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7EA002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38244" y="4938507"/>
            <a:ext cx="2054449" cy="108012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6544934" y="4558809"/>
            <a:ext cx="3779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5F7901"/>
                </a:solidFill>
              </a:rPr>
              <a:t>GRUPA I</a:t>
            </a:r>
            <a:endParaRPr lang="pl-PL" sz="2400" b="1" dirty="0">
              <a:solidFill>
                <a:srgbClr val="5F790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Wentylacja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71600" y="1582341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/>
              <a:t>Ocieplony dom</a:t>
            </a:r>
            <a:r>
              <a:rPr lang="pl-PL" sz="2000" dirty="0"/>
              <a:t> ze szczelnymi oknami i drzwiami wymaga sprawnej</a:t>
            </a:r>
            <a:r>
              <a:rPr lang="pl-PL" sz="2000" b="1" dirty="0"/>
              <a:t> instalacji </a:t>
            </a:r>
            <a:r>
              <a:rPr lang="pl-PL" sz="2000" b="1" dirty="0" smtClean="0"/>
              <a:t>wentylacyjnej</a:t>
            </a:r>
            <a:r>
              <a:rPr lang="pl-PL" sz="2000" dirty="0" smtClean="0"/>
              <a:t>.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/>
              <a:t>T</a:t>
            </a:r>
            <a:r>
              <a:rPr lang="pl-PL" sz="2000" dirty="0" smtClean="0"/>
              <a:t>radycyjna </a:t>
            </a:r>
            <a:r>
              <a:rPr lang="pl-PL" sz="2000" b="1" dirty="0"/>
              <a:t>wentylacja </a:t>
            </a:r>
            <a:r>
              <a:rPr lang="pl-PL" sz="2000" b="1" dirty="0" smtClean="0"/>
              <a:t>grawitacyjna </a:t>
            </a:r>
            <a:r>
              <a:rPr lang="pl-PL" sz="2000" dirty="0" smtClean="0"/>
              <a:t>działa </a:t>
            </a:r>
            <a:r>
              <a:rPr lang="pl-PL" sz="2000" dirty="0"/>
              <a:t>w sposób niekontrolowany,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a ilość wymienianego </a:t>
            </a:r>
            <a:r>
              <a:rPr lang="pl-PL" sz="2000" dirty="0"/>
              <a:t>przez nią powietrza jest uzależniona od takich czynników jak: temperatura zewnętrzna oraz siła wiatru. Wadą wentylacji grawitacyjnej jest również to, że ciepło z wymienianego powietrza jest bezpowrotnie tracone.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339" y="4071942"/>
            <a:ext cx="3278347" cy="205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 zaokrąglony 8"/>
          <p:cNvSpPr/>
          <p:nvPr/>
        </p:nvSpPr>
        <p:spPr>
          <a:xfrm>
            <a:off x="6143636" y="4500570"/>
            <a:ext cx="2428892" cy="142876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6715140" y="4429132"/>
            <a:ext cx="14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GRUPA II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86322"/>
            <a:ext cx="2071702" cy="10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336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Wentylacja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1600" y="1635352"/>
            <a:ext cx="7863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Sprawną wymianę powietrza w pomieszczeniach, niezależnie od warunków pogodowych zapewnia </a:t>
            </a:r>
            <a:r>
              <a:rPr lang="pl-PL" sz="2000" b="1" dirty="0"/>
              <a:t>wentylacja mechaniczna </a:t>
            </a:r>
            <a:r>
              <a:rPr lang="pl-PL" sz="2000" dirty="0" smtClean="0"/>
              <a:t>z </a:t>
            </a:r>
            <a:r>
              <a:rPr lang="pl-PL" sz="2000" dirty="0"/>
              <a:t>rekuperatorem. </a:t>
            </a:r>
            <a:endParaRPr lang="pl-PL" sz="2000" dirty="0" smtClean="0"/>
          </a:p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Dzięki </a:t>
            </a:r>
            <a:r>
              <a:rPr lang="pl-PL" sz="2000" dirty="0"/>
              <a:t>rekuperacji </a:t>
            </a:r>
            <a:r>
              <a:rPr lang="pl-PL" sz="2000" b="1" dirty="0"/>
              <a:t>straty ciepła </a:t>
            </a:r>
            <a:r>
              <a:rPr lang="pl-PL" sz="2000" dirty="0"/>
              <a:t>można </a:t>
            </a:r>
            <a:r>
              <a:rPr lang="pl-PL" sz="2000" b="1" dirty="0"/>
              <a:t>zmniejszyć</a:t>
            </a:r>
            <a:r>
              <a:rPr lang="pl-PL" sz="2000" dirty="0"/>
              <a:t> przeciętnie o </a:t>
            </a:r>
            <a:r>
              <a:rPr lang="pl-PL" sz="2000" b="1" dirty="0" smtClean="0"/>
              <a:t>50-60 % 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 smtClean="0"/>
              <a:t>Ważną </a:t>
            </a:r>
            <a:r>
              <a:rPr lang="pl-PL" sz="2000" dirty="0"/>
              <a:t>zaletą wentylacji mechanicznej jest również możliwość filtrowania napływającego powietrza, co jest szczególnie ważne np. dla alergików.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118668"/>
            <a:ext cx="3170062" cy="204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Prostokąt zaokrąglony 8"/>
          <p:cNvSpPr/>
          <p:nvPr/>
        </p:nvSpPr>
        <p:spPr>
          <a:xfrm>
            <a:off x="6143636" y="4500570"/>
            <a:ext cx="2428892" cy="142876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715140" y="4429132"/>
            <a:ext cx="141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GRUPA II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86322"/>
            <a:ext cx="2000264" cy="103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5135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Modernizacja systemu </a:t>
            </a:r>
            <a:r>
              <a:rPr lang="pl-PL" sz="3000" i="1" dirty="0" err="1" smtClean="0">
                <a:solidFill>
                  <a:srgbClr val="5F7901"/>
                </a:solidFill>
              </a:rPr>
              <a:t>c.o</a:t>
            </a:r>
            <a:r>
              <a:rPr lang="pl-PL" sz="3000" i="1" dirty="0" smtClean="0">
                <a:solidFill>
                  <a:srgbClr val="5F7901"/>
                </a:solidFill>
              </a:rPr>
              <a:t> i </a:t>
            </a:r>
            <a:r>
              <a:rPr lang="pl-PL" sz="3000" i="1" dirty="0" err="1" smtClean="0">
                <a:solidFill>
                  <a:srgbClr val="5F7901"/>
                </a:solidFill>
              </a:rPr>
              <a:t>c.w.u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28662" y="1714488"/>
            <a:ext cx="771530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l-PL" dirty="0" smtClean="0"/>
              <a:t>odpowiednie prowadzenie przewodów (zwarta instalacja) ;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l-PL" dirty="0" smtClean="0"/>
              <a:t>właściwa izolacja cieplna przewodów;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l-PL" dirty="0" smtClean="0"/>
              <a:t>odpowiednią izolację zbiorników akumulacyjnych i buforowych, </a:t>
            </a:r>
            <a:br>
              <a:rPr lang="pl-PL" dirty="0" smtClean="0"/>
            </a:br>
            <a:r>
              <a:rPr lang="pl-PL" dirty="0" smtClean="0"/>
              <a:t>zasobników </a:t>
            </a:r>
            <a:r>
              <a:rPr lang="pl-PL" dirty="0" err="1" smtClean="0"/>
              <a:t>c.w.u</a:t>
            </a:r>
            <a:r>
              <a:rPr lang="pl-PL" dirty="0" smtClean="0"/>
              <a:t>.;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l-PL" dirty="0" smtClean="0"/>
              <a:t>wybór sposobu przygotowania </a:t>
            </a:r>
            <a:r>
              <a:rPr lang="pl-PL" dirty="0" err="1" smtClean="0"/>
              <a:t>c.w.u</a:t>
            </a:r>
            <a:r>
              <a:rPr lang="pl-PL" dirty="0" smtClean="0"/>
              <a:t>. zapewniającego wysoką sprawność </a:t>
            </a:r>
            <a:br>
              <a:rPr lang="pl-PL" dirty="0" smtClean="0"/>
            </a:br>
            <a:r>
              <a:rPr lang="pl-PL" dirty="0" smtClean="0"/>
              <a:t> (stosowanie wysokosprawnych pomp pomocniczych);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l-PL" dirty="0" smtClean="0"/>
              <a:t>eliminację lub maksymalne ograniczenie instalacji cyrkulacyjnych o niskiej efektywności;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endParaRPr lang="pl-PL" dirty="0" smtClean="0"/>
          </a:p>
          <a:p>
            <a:pPr marL="180975" indent="-180975">
              <a:spcAft>
                <a:spcPts val="600"/>
              </a:spcAft>
              <a:buFont typeface="Wingdings" pitchFamily="2" charset="2"/>
              <a:buChar char="ü"/>
            </a:pPr>
            <a:r>
              <a:rPr lang="pl-PL" dirty="0" smtClean="0"/>
              <a:t>dobór odpowiedniego kotła ciepła - po ograniczeniu                                                     strat ciepła z budynku i w instalacji</a:t>
            </a:r>
          </a:p>
          <a:p>
            <a:pPr algn="just"/>
            <a:endParaRPr lang="pl-PL" dirty="0" smtClean="0"/>
          </a:p>
        </p:txBody>
      </p:sp>
      <p:grpSp>
        <p:nvGrpSpPr>
          <p:cNvPr id="9" name="Grupa 8"/>
          <p:cNvGrpSpPr/>
          <p:nvPr/>
        </p:nvGrpSpPr>
        <p:grpSpPr>
          <a:xfrm>
            <a:off x="6228184" y="4365104"/>
            <a:ext cx="2428892" cy="1500198"/>
            <a:chOff x="6143636" y="4429132"/>
            <a:chExt cx="2428892" cy="1500198"/>
          </a:xfrm>
        </p:grpSpPr>
        <p:sp>
          <p:nvSpPr>
            <p:cNvPr id="13" name="Prostokąt zaokrąglony 12"/>
            <p:cNvSpPr/>
            <p:nvPr/>
          </p:nvSpPr>
          <p:spPr>
            <a:xfrm>
              <a:off x="6143636" y="4500570"/>
              <a:ext cx="2428892" cy="1428760"/>
            </a:xfrm>
            <a:prstGeom prst="roundRect">
              <a:avLst/>
            </a:prstGeom>
            <a:ln w="38100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388" y="4857760"/>
              <a:ext cx="192882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pole tekstowe 14"/>
            <p:cNvSpPr txBox="1"/>
            <p:nvPr/>
          </p:nvSpPr>
          <p:spPr>
            <a:xfrm>
              <a:off x="6715140" y="4429132"/>
              <a:ext cx="1411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GRUPA II</a:t>
              </a:r>
              <a:endParaRPr lang="pl-PL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36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1"/>
          <p:cNvGrpSpPr/>
          <p:nvPr/>
        </p:nvGrpSpPr>
        <p:grpSpPr>
          <a:xfrm>
            <a:off x="2411760" y="4725144"/>
            <a:ext cx="4214842" cy="1452325"/>
            <a:chOff x="4238041" y="1354061"/>
            <a:chExt cx="4350543" cy="1452325"/>
          </a:xfrm>
        </p:grpSpPr>
        <p:sp>
          <p:nvSpPr>
            <p:cNvPr id="9" name="Prostokąt zaokrąglony 8"/>
            <p:cNvSpPr/>
            <p:nvPr/>
          </p:nvSpPr>
          <p:spPr>
            <a:xfrm>
              <a:off x="4238041" y="1413511"/>
              <a:ext cx="4350543" cy="1392875"/>
            </a:xfrm>
            <a:prstGeom prst="roundRect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30716" y="1743654"/>
              <a:ext cx="4165192" cy="1004298"/>
            </a:xfrm>
            <a:prstGeom prst="rect">
              <a:avLst/>
            </a:prstGeom>
          </p:spPr>
        </p:pic>
        <p:sp>
          <p:nvSpPr>
            <p:cNvPr id="11" name="pole tekstowe 10"/>
            <p:cNvSpPr txBox="1"/>
            <p:nvPr/>
          </p:nvSpPr>
          <p:spPr>
            <a:xfrm>
              <a:off x="5707484" y="1354061"/>
              <a:ext cx="1627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GRUPA III</a:t>
              </a:r>
              <a:endParaRPr lang="pl-PL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Prostokąt 12"/>
          <p:cNvSpPr/>
          <p:nvPr/>
        </p:nvSpPr>
        <p:spPr>
          <a:xfrm>
            <a:off x="0" y="1571612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02000"/>
              </a:lnSpc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2000" dirty="0" smtClean="0"/>
              <a:t>Dokonaj wyboru paliwa. Pamiętaj, żeby paliwo, którego używasz było jak najmniej szkodliwe dla środowiska.</a:t>
            </a:r>
          </a:p>
          <a:p>
            <a:pPr marL="180975" indent="-180975" algn="just">
              <a:lnSpc>
                <a:spcPct val="102000"/>
              </a:lnSpc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2000" dirty="0" smtClean="0"/>
              <a:t>Policz </a:t>
            </a:r>
            <a:r>
              <a:rPr lang="pl-PL" altLang="pl-PL" sz="2000" dirty="0"/>
              <a:t>wszystkie koszty, tj.: </a:t>
            </a:r>
            <a:r>
              <a:rPr lang="pl-PL" altLang="pl-PL" sz="2000" dirty="0" smtClean="0"/>
              <a:t> koszt kotła (o wysokiej sprawności, </a:t>
            </a:r>
            <a:br>
              <a:rPr lang="pl-PL" altLang="pl-PL" sz="2000" dirty="0" smtClean="0"/>
            </a:br>
            <a:r>
              <a:rPr lang="pl-PL" altLang="pl-PL" sz="2000" dirty="0" smtClean="0"/>
              <a:t>z atestami) oraz instalacji</a:t>
            </a:r>
            <a:r>
              <a:rPr lang="pl-PL" altLang="pl-PL" sz="2000" dirty="0"/>
              <a:t>, </a:t>
            </a:r>
            <a:r>
              <a:rPr lang="pl-PL" altLang="pl-PL" sz="2000" dirty="0" smtClean="0"/>
              <a:t>koszty eksploatacyjne, w </a:t>
            </a:r>
            <a:r>
              <a:rPr lang="pl-PL" altLang="pl-PL" sz="2000" dirty="0"/>
              <a:t>tym koszty paliwa. </a:t>
            </a:r>
          </a:p>
          <a:p>
            <a:pPr marL="180975" indent="-180975">
              <a:lnSpc>
                <a:spcPct val="102000"/>
              </a:lnSpc>
              <a:buFont typeface="Wingdings" pitchFamily="2" charset="2"/>
              <a:buChar char="ü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2000" dirty="0" smtClean="0"/>
              <a:t>Dobierz </a:t>
            </a:r>
            <a:r>
              <a:rPr lang="pl-PL" altLang="pl-PL" sz="2000" dirty="0"/>
              <a:t>moc kotła do powierzchni ogrzewanego budynku. Jest to bardzo ważny czynnik prawidłowego funkcjonowania urządzenia i </a:t>
            </a:r>
            <a:r>
              <a:rPr lang="pl-PL" altLang="pl-PL" sz="2000" dirty="0" smtClean="0"/>
              <a:t>jego ekonomicznej  eksploatacji. </a:t>
            </a:r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pl-PL" altLang="pl-PL" sz="2000" b="1" dirty="0" smtClean="0"/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2000" b="1" dirty="0" smtClean="0"/>
              <a:t>Pamiętaj</a:t>
            </a:r>
            <a:r>
              <a:rPr lang="pl-PL" altLang="pl-PL" sz="2000" b="1" dirty="0"/>
              <a:t>, że zbyt duże kotły to strata paliwa i energii oraz awaryjność </a:t>
            </a:r>
            <a:r>
              <a:rPr lang="pl-PL" altLang="pl-PL" sz="2000" b="1" dirty="0" smtClean="0"/>
              <a:t>instalacji</a:t>
            </a:r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pl-PL" altLang="pl-PL" sz="2000" b="1" dirty="0" smtClean="0"/>
          </a:p>
          <a:p>
            <a:pPr algn="ctr">
              <a:lnSpc>
                <a:spcPct val="10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2000" b="1" dirty="0" smtClean="0"/>
              <a:t>Zastosowanie OZE to dodatkowe możliwości poprawy efektywności energetycznej</a:t>
            </a:r>
            <a:endParaRPr lang="pl-PL" altLang="pl-PL" sz="2000" b="1" dirty="0"/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Wymiana źródła ciepła i OZE</a:t>
            </a:r>
            <a:endParaRPr lang="pl-PL" sz="3000" i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6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89304" y="1684416"/>
            <a:ext cx="8568952" cy="9460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28802" rIns="0" bIns="0" rtlCol="0" anchor="ctr">
            <a:normAutofit/>
          </a:bodyPr>
          <a:lstStyle/>
          <a:p>
            <a:pPr marL="0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pl-PL" altLang="pl-PL" sz="1996" dirty="0" smtClean="0"/>
              <a:t>W </a:t>
            </a:r>
            <a:r>
              <a:rPr lang="pl-PL" altLang="pl-PL" sz="1996" dirty="0"/>
              <a:t>każdym gospodarstwie </a:t>
            </a:r>
            <a:r>
              <a:rPr lang="pl-PL" altLang="pl-PL" sz="1996" dirty="0" smtClean="0"/>
              <a:t>domowym </a:t>
            </a:r>
            <a:r>
              <a:rPr lang="pl-PL" altLang="pl-PL" sz="1996" dirty="0"/>
              <a:t>zużywana jest </a:t>
            </a:r>
            <a:r>
              <a:rPr lang="pl-PL" altLang="pl-PL" sz="1996" b="1" dirty="0"/>
              <a:t>energia elektryczna </a:t>
            </a:r>
            <a:r>
              <a:rPr lang="pl-PL" altLang="pl-PL" sz="1996" dirty="0" smtClean="0"/>
              <a:t/>
            </a:r>
            <a:br>
              <a:rPr lang="pl-PL" altLang="pl-PL" sz="1996" dirty="0" smtClean="0"/>
            </a:br>
            <a:r>
              <a:rPr lang="pl-PL" altLang="pl-PL" sz="1996" dirty="0" smtClean="0"/>
              <a:t>w </a:t>
            </a:r>
            <a:r>
              <a:rPr lang="pl-PL" altLang="pl-PL" sz="1996" dirty="0"/>
              <a:t>szczególności na oświetlenie i zasilanie urządzeń elektrycznych </a:t>
            </a:r>
            <a:r>
              <a:rPr lang="pl-PL" altLang="pl-PL" sz="1996" dirty="0" smtClean="0"/>
              <a:t/>
            </a:r>
            <a:br>
              <a:rPr lang="pl-PL" altLang="pl-PL" sz="1996" dirty="0" smtClean="0"/>
            </a:br>
            <a:r>
              <a:rPr lang="pl-PL" altLang="pl-PL" sz="1996" dirty="0" smtClean="0"/>
              <a:t>(</a:t>
            </a:r>
            <a:r>
              <a:rPr lang="pl-PL" altLang="pl-PL" sz="1996" b="1" dirty="0"/>
              <a:t>20% energii ogółem</a:t>
            </a:r>
            <a:r>
              <a:rPr lang="pl-PL" altLang="pl-PL" sz="1996" dirty="0"/>
              <a:t>).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965" y="2852936"/>
            <a:ext cx="3059832" cy="252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rostokąt 10"/>
          <p:cNvSpPr/>
          <p:nvPr/>
        </p:nvSpPr>
        <p:spPr>
          <a:xfrm>
            <a:off x="3157059" y="2799441"/>
            <a:ext cx="570645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Przykład szacunkowy </a:t>
            </a:r>
            <a:r>
              <a:rPr lang="pl-PL" dirty="0" smtClean="0"/>
              <a:t>– wymiana źródła światła/oprawy </a:t>
            </a:r>
            <a:br>
              <a:rPr lang="pl-PL" dirty="0" smtClean="0"/>
            </a:br>
            <a:r>
              <a:rPr lang="pl-PL" dirty="0" smtClean="0"/>
              <a:t>(cena </a:t>
            </a:r>
            <a:r>
              <a:rPr lang="pl-PL" dirty="0"/>
              <a:t>energii 0,56 zł/kWh</a:t>
            </a:r>
            <a:r>
              <a:rPr lang="pl-PL" dirty="0" smtClean="0"/>
              <a:t>):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1 </a:t>
            </a:r>
            <a:r>
              <a:rPr lang="pl-PL" b="1" dirty="0"/>
              <a:t>żarówka LED</a:t>
            </a:r>
            <a:r>
              <a:rPr lang="pl-PL" dirty="0"/>
              <a:t> o mocy </a:t>
            </a:r>
            <a:r>
              <a:rPr lang="pl-PL" b="1" dirty="0"/>
              <a:t>8 W</a:t>
            </a:r>
            <a:r>
              <a:rPr lang="pl-PL" dirty="0"/>
              <a:t> włączona przez 8 godzin dziennie to roczny koszt prądu </a:t>
            </a:r>
            <a:r>
              <a:rPr lang="pl-PL" dirty="0" smtClean="0"/>
              <a:t>około </a:t>
            </a:r>
            <a:r>
              <a:rPr lang="pl-PL" dirty="0"/>
              <a:t>13 zł. </a:t>
            </a:r>
          </a:p>
          <a:p>
            <a:pPr algn="just"/>
            <a:endParaRPr lang="pl-PL" dirty="0"/>
          </a:p>
          <a:p>
            <a:pPr algn="just"/>
            <a:r>
              <a:rPr lang="pl-PL" b="1" dirty="0"/>
              <a:t>1 żarówka </a:t>
            </a:r>
            <a:r>
              <a:rPr lang="pl-PL" dirty="0"/>
              <a:t>wolframowa (</a:t>
            </a:r>
            <a:r>
              <a:rPr lang="pl-PL" b="1" dirty="0"/>
              <a:t>zwykła</a:t>
            </a:r>
            <a:r>
              <a:rPr lang="pl-PL" dirty="0"/>
              <a:t>) o mocy </a:t>
            </a:r>
            <a:r>
              <a:rPr lang="pl-PL" b="1" dirty="0"/>
              <a:t>40 W </a:t>
            </a:r>
            <a:r>
              <a:rPr lang="pl-PL" dirty="0"/>
              <a:t>świecąca przez 8 godzin dziennie to w skali roku opłata za </a:t>
            </a:r>
            <a:r>
              <a:rPr lang="pl-PL" dirty="0" smtClean="0"/>
              <a:t>energię elektryczną (prąd) </a:t>
            </a:r>
            <a:r>
              <a:rPr lang="pl-PL" dirty="0"/>
              <a:t>rzędu 65 zł (</a:t>
            </a:r>
            <a:r>
              <a:rPr lang="pl-PL" b="1" dirty="0"/>
              <a:t>5 razy drożej</a:t>
            </a:r>
            <a:r>
              <a:rPr lang="pl-PL" dirty="0"/>
              <a:t>). </a:t>
            </a:r>
          </a:p>
        </p:txBody>
      </p:sp>
      <p:sp>
        <p:nvSpPr>
          <p:cNvPr id="7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76456" y="6366035"/>
            <a:ext cx="437768" cy="432450"/>
          </a:xfrm>
          <a:prstGeom prst="rect">
            <a:avLst/>
          </a:prstGeom>
        </p:spPr>
        <p:txBody>
          <a:bodyPr/>
          <a:lstStyle/>
          <a:p>
            <a:fld id="{7123B351-22D6-459E-B284-C543D87109FD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285852" y="500042"/>
            <a:ext cx="6958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 smtClean="0">
                <a:solidFill>
                  <a:srgbClr val="5F7901"/>
                </a:solidFill>
                <a:latin typeface="+mn-lt"/>
              </a:rPr>
              <a:t>Oświetlenie</a:t>
            </a:r>
          </a:p>
          <a:p>
            <a:pPr algn="ctr">
              <a:defRPr/>
            </a:pPr>
            <a:r>
              <a:rPr lang="pl-PL" sz="3600" b="1" dirty="0" smtClean="0">
                <a:solidFill>
                  <a:srgbClr val="5F7901"/>
                </a:solidFill>
              </a:rPr>
              <a:t>dodatkowa oszczędność energii</a:t>
            </a:r>
            <a:endParaRPr lang="pl-PL" sz="3600" b="1" dirty="0">
              <a:solidFill>
                <a:srgbClr val="5F790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1107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94915873"/>
              </p:ext>
            </p:extLst>
          </p:nvPr>
        </p:nvGraphicFramePr>
        <p:xfrm>
          <a:off x="251520" y="1700808"/>
          <a:ext cx="69127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pole tekstowe 21"/>
          <p:cNvSpPr txBox="1"/>
          <p:nvPr/>
        </p:nvSpPr>
        <p:spPr>
          <a:xfrm>
            <a:off x="1285852" y="500042"/>
            <a:ext cx="69585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600" b="1" dirty="0" smtClean="0">
                <a:solidFill>
                  <a:srgbClr val="5F7901"/>
                </a:solidFill>
                <a:latin typeface="+mn-lt"/>
              </a:rPr>
              <a:t>Oświetlenie</a:t>
            </a:r>
          </a:p>
          <a:p>
            <a:pPr algn="ctr">
              <a:defRPr/>
            </a:pPr>
            <a:r>
              <a:rPr lang="pl-PL" sz="3600" b="1" dirty="0" smtClean="0">
                <a:solidFill>
                  <a:srgbClr val="5F7901"/>
                </a:solidFill>
              </a:rPr>
              <a:t>dodatkowa oszczędność energii</a:t>
            </a:r>
            <a:endParaRPr lang="pl-PL" sz="3600" b="1" dirty="0">
              <a:solidFill>
                <a:srgbClr val="5F790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8646" y="1556792"/>
            <a:ext cx="18478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55576" y="5517232"/>
            <a:ext cx="8208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l-PL" sz="1600" b="1" dirty="0" smtClean="0">
                <a:latin typeface="+mn-lt"/>
              </a:rPr>
              <a:t>Etykieta </a:t>
            </a:r>
            <a:r>
              <a:rPr lang="pl-PL" sz="1600" b="1" dirty="0">
                <a:latin typeface="+mn-lt"/>
              </a:rPr>
              <a:t>efektywności energetycznej </a:t>
            </a:r>
            <a:r>
              <a:rPr lang="pl-PL" sz="1600" dirty="0">
                <a:latin typeface="+mn-lt"/>
              </a:rPr>
              <a:t>- zawiera informacje o klasie energetycznej i podstawowych danych urządzenia, np. zużyciu </a:t>
            </a:r>
            <a:r>
              <a:rPr lang="pl-PL" sz="1600" dirty="0" smtClean="0">
                <a:latin typeface="+mn-lt"/>
              </a:rPr>
              <a:t>energii</a:t>
            </a:r>
            <a:r>
              <a:rPr lang="pl-PL" sz="1600" b="1" dirty="0" smtClean="0">
                <a:latin typeface="+mn-lt"/>
              </a:rPr>
              <a:t>        </a:t>
            </a:r>
            <a:endParaRPr lang="pl-PL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0598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883" y="2063432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42910" y="2933796"/>
            <a:ext cx="8229600" cy="201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doradztwo@nfosigw.gov.pl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doradcy.energetyczni@wfos.com.pl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www.doradztwo-energetyczne.gov.pl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www.wfos.com.pl/doradcy-energetyczni/aktualnosci-de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5430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0684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 txBox="1">
            <a:spLocks/>
          </p:cNvSpPr>
          <p:nvPr/>
        </p:nvSpPr>
        <p:spPr bwMode="auto">
          <a:xfrm>
            <a:off x="319088" y="588963"/>
            <a:ext cx="85058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026937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 smtClean="0">
                <a:solidFill>
                  <a:srgbClr val="5F7901"/>
                </a:solidFill>
              </a:rPr>
              <a:t>Plan prezentacji </a:t>
            </a: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FF0000"/>
              </a:solidFill>
            </a:endParaRPr>
          </a:p>
        </p:txBody>
      </p:sp>
      <p:sp>
        <p:nvSpPr>
          <p:cNvPr id="12291" name="Symbol zastępczy numeru slajdu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75463" y="63817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34237F4-38ED-42B5-96BD-EC5773F5DDBA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800" smtClean="0"/>
          </a:p>
        </p:txBody>
      </p:sp>
      <p:sp>
        <p:nvSpPr>
          <p:cNvPr id="2" name="Prostokąt 1"/>
          <p:cNvSpPr/>
          <p:nvPr/>
        </p:nvSpPr>
        <p:spPr>
          <a:xfrm>
            <a:off x="899592" y="2204864"/>
            <a:ext cx="7704856" cy="25083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3413" lvl="4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+mn-lt"/>
              </a:rPr>
              <a:t>Zużycie energii w budynku jednorodzinnym</a:t>
            </a:r>
            <a:endParaRPr lang="pl-PL" sz="2200" b="1" dirty="0">
              <a:solidFill>
                <a:schemeClr val="tx2"/>
              </a:solidFill>
              <a:latin typeface="+mn-lt"/>
            </a:endParaRPr>
          </a:p>
          <a:p>
            <a:pPr marL="633413" lvl="4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+mn-lt"/>
              </a:rPr>
              <a:t>Straty ciepła z budynku</a:t>
            </a:r>
            <a:endParaRPr lang="pl-PL" sz="2200" b="1" dirty="0">
              <a:solidFill>
                <a:schemeClr val="tx2"/>
              </a:solidFill>
              <a:latin typeface="+mn-lt"/>
            </a:endParaRPr>
          </a:p>
          <a:p>
            <a:pPr marL="633413" lvl="4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200" b="1" dirty="0" smtClean="0">
                <a:solidFill>
                  <a:schemeClr val="tx2"/>
                </a:solidFill>
              </a:rPr>
              <a:t>Termowizja</a:t>
            </a:r>
          </a:p>
          <a:p>
            <a:pPr marL="633413" lvl="4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200" b="1" dirty="0" smtClean="0">
                <a:solidFill>
                  <a:schemeClr val="tx2"/>
                </a:solidFill>
              </a:rPr>
              <a:t>Mostki cieplne</a:t>
            </a:r>
          </a:p>
          <a:p>
            <a:pPr marL="633413" lvl="4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+mn-lt"/>
              </a:rPr>
              <a:t>Termomodernizacja</a:t>
            </a:r>
          </a:p>
          <a:p>
            <a:pPr marL="633413" lvl="4" indent="-457200" eaLnBrk="1" fontAlgn="auto" hangingPunct="1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200" b="1" dirty="0" smtClean="0">
                <a:solidFill>
                  <a:schemeClr val="tx2"/>
                </a:solidFill>
                <a:latin typeface="+mn-lt"/>
              </a:rPr>
              <a:t>Oświetlenie</a:t>
            </a:r>
            <a:endParaRPr lang="pl-PL" sz="22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9490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20000"/>
            <a:ext cx="7920880" cy="911586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Zużycie energii </a:t>
            </a:r>
            <a:br>
              <a:rPr lang="pl-PL" sz="3600" dirty="0" smtClean="0">
                <a:solidFill>
                  <a:srgbClr val="5F7901"/>
                </a:solidFill>
              </a:rPr>
            </a:br>
            <a:r>
              <a:rPr lang="pl-PL" sz="3000" i="1" dirty="0" smtClean="0">
                <a:solidFill>
                  <a:srgbClr val="5F7901"/>
                </a:solidFill>
              </a:rPr>
              <a:t>Standard budynków jednorodzinnych</a:t>
            </a:r>
            <a:endParaRPr lang="pl-PL" sz="3000" i="1" dirty="0">
              <a:solidFill>
                <a:srgbClr val="5F790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2854" y="1499842"/>
            <a:ext cx="6278291" cy="461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46631"/>
            <a:ext cx="2755164" cy="21943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452320" y="5878085"/>
            <a:ext cx="1410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l-PL" sz="1000" dirty="0" smtClean="0"/>
              <a:t>Źródło:  </a:t>
            </a:r>
            <a:r>
              <a:rPr lang="pl-PL" sz="1000" dirty="0"/>
              <a:t>www.iee.org.pl</a:t>
            </a:r>
          </a:p>
        </p:txBody>
      </p:sp>
    </p:spTree>
    <p:extLst>
      <p:ext uri="{BB962C8B-B14F-4D97-AF65-F5344CB8AC3E}">
        <p14:creationId xmlns:p14="http://schemas.microsoft.com/office/powerpoint/2010/main" val="41496945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0880" cy="911586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Zużycie energii </a:t>
            </a:r>
            <a:br>
              <a:rPr lang="pl-PL" sz="3600" dirty="0" smtClean="0">
                <a:solidFill>
                  <a:srgbClr val="5F7901"/>
                </a:solidFill>
              </a:rPr>
            </a:br>
            <a:r>
              <a:rPr lang="pl-PL" sz="3000" dirty="0" smtClean="0">
                <a:solidFill>
                  <a:srgbClr val="5F7901"/>
                </a:solidFill>
              </a:rPr>
              <a:t>w budynku jednorodzinnym</a:t>
            </a:r>
            <a:endParaRPr lang="pl-PL" sz="3000" dirty="0">
              <a:solidFill>
                <a:srgbClr val="5F790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7452320" y="5878085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/>
              <a:t>Ź</a:t>
            </a:r>
            <a:r>
              <a:rPr lang="pl-PL" sz="1000" dirty="0" smtClean="0"/>
              <a:t>ródło: wg.ause.de</a:t>
            </a:r>
            <a:endParaRPr lang="pl-PL" sz="10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16015"/>
            <a:ext cx="7254258" cy="373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4970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78953"/>
            <a:ext cx="5204182" cy="250804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120680" cy="217996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20601" r="7476" b="5901"/>
          <a:stretch/>
        </p:blipFill>
        <p:spPr>
          <a:xfrm>
            <a:off x="57680" y="3678954"/>
            <a:ext cx="3855202" cy="2431208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971600" y="476672"/>
            <a:ext cx="7848872" cy="9115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Zyski ciepła</a:t>
            </a:r>
            <a:endParaRPr lang="pl-PL" sz="3600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000" dirty="0">
              <a:solidFill>
                <a:srgbClr val="0000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452320" y="5878085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Źródło:  </a:t>
            </a:r>
            <a:r>
              <a:rPr lang="pl-PL" sz="1000" u="sng" dirty="0">
                <a:hlinkClick r:id="rId3"/>
              </a:rPr>
              <a:t>www.ekofront.pl</a:t>
            </a:r>
            <a:endParaRPr lang="pl-PL" sz="1000" dirty="0"/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971600" y="476672"/>
            <a:ext cx="7848872" cy="9115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Straty ciepła</a:t>
            </a:r>
            <a:endParaRPr lang="pl-PL" sz="3600" dirty="0">
              <a:solidFill>
                <a:srgbClr val="5F790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595076"/>
            <a:ext cx="5181020" cy="4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03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076819"/>
            <a:ext cx="5286621" cy="4088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6372200" y="2964428"/>
            <a:ext cx="2532766" cy="320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 smtClean="0"/>
              <a:t>Osiągnięte </a:t>
            </a:r>
            <a:r>
              <a:rPr lang="pl-PL" dirty="0"/>
              <a:t>efekty </a:t>
            </a:r>
            <a:r>
              <a:rPr lang="pl-PL" dirty="0" smtClean="0"/>
              <a:t>zależą </a:t>
            </a:r>
            <a:r>
              <a:rPr lang="pl-PL" dirty="0"/>
              <a:t>od zakresu przeprowadzonych </a:t>
            </a:r>
            <a:r>
              <a:rPr lang="pl-PL" dirty="0" smtClean="0"/>
              <a:t>prac</a:t>
            </a:r>
          </a:p>
          <a:p>
            <a:pPr algn="ctr"/>
            <a:endParaRPr lang="pl-PL" dirty="0" smtClean="0"/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Głęboka </a:t>
            </a:r>
            <a:r>
              <a:rPr lang="pl-PL" sz="2000" b="1" dirty="0" smtClean="0">
                <a:solidFill>
                  <a:schemeClr val="tx2"/>
                </a:solidFill>
              </a:rPr>
              <a:t>termomodernizacja</a:t>
            </a:r>
            <a:r>
              <a:rPr lang="pl-PL" sz="2000" dirty="0" smtClean="0"/>
              <a:t>, </a:t>
            </a:r>
            <a:r>
              <a:rPr lang="pl-PL" dirty="0" smtClean="0"/>
              <a:t>ma na </a:t>
            </a:r>
            <a:r>
              <a:rPr lang="pl-PL" dirty="0"/>
              <a:t>celu osiągnięcie bardzo wysokiej energooszczędności budynku. </a:t>
            </a:r>
          </a:p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192529" y="5946888"/>
            <a:ext cx="843967" cy="218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swiatoze.pl</a:t>
            </a:r>
            <a:endParaRPr lang="pl-PL" sz="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43608" y="445948"/>
            <a:ext cx="778935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5F7901"/>
                </a:solidFill>
              </a:rPr>
              <a:t>Jak ograniczyć straty ciepła?</a:t>
            </a:r>
          </a:p>
        </p:txBody>
      </p:sp>
      <p:sp>
        <p:nvSpPr>
          <p:cNvPr id="5" name="Prostokąt 4"/>
          <p:cNvSpPr/>
          <p:nvPr/>
        </p:nvSpPr>
        <p:spPr>
          <a:xfrm>
            <a:off x="902081" y="1484599"/>
            <a:ext cx="7933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solidFill>
                  <a:schemeClr val="tx2"/>
                </a:solidFill>
              </a:rPr>
              <a:t>Termomodernizacja budynków </a:t>
            </a:r>
            <a:r>
              <a:rPr lang="pl-PL" dirty="0"/>
              <a:t>to szereg usprawnień i działań </a:t>
            </a:r>
            <a:r>
              <a:rPr lang="pl-PL" b="1" dirty="0">
                <a:solidFill>
                  <a:schemeClr val="tx2"/>
                </a:solidFill>
              </a:rPr>
              <a:t>mających na celu zmniejszenie zapotrzebowania i zużycia energii </a:t>
            </a:r>
            <a:r>
              <a:rPr lang="pl-PL" b="1" dirty="0" smtClean="0">
                <a:solidFill>
                  <a:schemeClr val="tx2"/>
                </a:solidFill>
              </a:rPr>
              <a:t>w </a:t>
            </a:r>
            <a:r>
              <a:rPr lang="pl-PL" b="1" dirty="0">
                <a:solidFill>
                  <a:schemeClr val="tx2"/>
                </a:solidFill>
              </a:rPr>
              <a:t>danym obiekcie </a:t>
            </a:r>
            <a:r>
              <a:rPr lang="pl-PL" b="1" dirty="0" smtClean="0">
                <a:solidFill>
                  <a:schemeClr val="tx2"/>
                </a:solidFill>
              </a:rPr>
              <a:t>budowlanym</a:t>
            </a:r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06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246631"/>
            <a:ext cx="2755164" cy="21943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700808"/>
            <a:ext cx="7446691" cy="4392488"/>
          </a:xfrm>
          <a:prstGeom prst="rect">
            <a:avLst/>
          </a:prstGeom>
        </p:spPr>
      </p:pic>
      <p:sp>
        <p:nvSpPr>
          <p:cNvPr id="11" name="Tytuł 1"/>
          <p:cNvSpPr txBox="1">
            <a:spLocks/>
          </p:cNvSpPr>
          <p:nvPr/>
        </p:nvSpPr>
        <p:spPr>
          <a:xfrm>
            <a:off x="971600" y="476672"/>
            <a:ext cx="7848872" cy="12729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Termomodernizacja</a:t>
            </a:r>
          </a:p>
          <a:p>
            <a:pPr algn="ctr"/>
            <a:r>
              <a:rPr lang="pl-PL" sz="3000" i="1" dirty="0" smtClean="0">
                <a:solidFill>
                  <a:srgbClr val="5F7901"/>
                </a:solidFill>
              </a:rPr>
              <a:t>Bariery </a:t>
            </a:r>
            <a:endParaRPr lang="pl-PL" sz="3000" i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3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11027</TotalTime>
  <Words>1125</Words>
  <Application>Microsoft Office PowerPoint</Application>
  <PresentationFormat>Pokaz na ekranie (4:3)</PresentationFormat>
  <Paragraphs>248</Paragraphs>
  <Slides>27</Slides>
  <Notes>23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 Unicode MS</vt:lpstr>
      <vt:lpstr>Arial</vt:lpstr>
      <vt:lpstr>Arial Narrow</vt:lpstr>
      <vt:lpstr>Calibri</vt:lpstr>
      <vt:lpstr>Courier New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Zużycie energii  Standard budynków jednorodzinnych</vt:lpstr>
      <vt:lpstr>Zużycie energii  w budynku jednorodzinnym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Katarzyna Kitlińska</cp:lastModifiedBy>
  <cp:revision>1059</cp:revision>
  <cp:lastPrinted>2017-11-08T09:32:14Z</cp:lastPrinted>
  <dcterms:created xsi:type="dcterms:W3CDTF">2014-08-06T13:18:13Z</dcterms:created>
  <dcterms:modified xsi:type="dcterms:W3CDTF">2018-03-19T12:53:24Z</dcterms:modified>
</cp:coreProperties>
</file>