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1060" r:id="rId2"/>
    <p:sldId id="1061" r:id="rId3"/>
    <p:sldId id="1062" r:id="rId4"/>
    <p:sldId id="922" r:id="rId5"/>
    <p:sldId id="988" r:id="rId6"/>
    <p:sldId id="986" r:id="rId7"/>
    <p:sldId id="987" r:id="rId8"/>
    <p:sldId id="955" r:id="rId9"/>
    <p:sldId id="989" r:id="rId10"/>
    <p:sldId id="999" r:id="rId11"/>
    <p:sldId id="994" r:id="rId12"/>
    <p:sldId id="910" r:id="rId13"/>
    <p:sldId id="990" r:id="rId14"/>
    <p:sldId id="992" r:id="rId15"/>
    <p:sldId id="1002" r:id="rId16"/>
    <p:sldId id="1063" r:id="rId17"/>
  </p:sldIdLst>
  <p:sldSz cx="9144000" cy="6858000" type="screen4x3"/>
  <p:notesSz cx="6858000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F7901"/>
    <a:srgbClr val="95CA20"/>
    <a:srgbClr val="FFFFFF"/>
    <a:srgbClr val="D9D9D9"/>
    <a:srgbClr val="026937"/>
    <a:srgbClr val="AFE13F"/>
    <a:srgbClr val="7EA002"/>
    <a:srgbClr val="76C0D4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51" autoAdjust="0"/>
    <p:restoredTop sz="84133" autoAdjust="0"/>
  </p:normalViewPr>
  <p:slideViewPr>
    <p:cSldViewPr>
      <p:cViewPr varScale="1">
        <p:scale>
          <a:sx n="91" d="100"/>
          <a:sy n="91" d="100"/>
        </p:scale>
        <p:origin x="136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1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6578"/>
    </p:cViewPr>
  </p:sorterViewPr>
  <p:notesViewPr>
    <p:cSldViewPr>
      <p:cViewPr varScale="1">
        <p:scale>
          <a:sx n="85" d="100"/>
          <a:sy n="85" d="100"/>
        </p:scale>
        <p:origin x="-3834" y="-84"/>
      </p:cViewPr>
      <p:guideLst>
        <p:guide orient="horz" pos="312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290189-186C-4C29-B2EB-36E41351989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FF7A6C6-FF0C-4EF3-A748-70CFCA913726}">
      <dgm:prSet phldrT="[Tekst]" custT="1"/>
      <dgm:spPr/>
      <dgm:t>
        <a:bodyPr/>
        <a:lstStyle/>
        <a:p>
          <a:r>
            <a:rPr lang="pl-PL" sz="1200" dirty="0" smtClean="0"/>
            <a:t>ciepło</a:t>
          </a:r>
          <a:endParaRPr lang="pl-PL" sz="1200" dirty="0"/>
        </a:p>
      </dgm:t>
    </dgm:pt>
    <dgm:pt modelId="{7D0D4EC8-0E58-4A3F-9570-F79701ECAFFA}" type="parTrans" cxnId="{74C7AF7C-1015-4DE5-99E4-30F9663BE711}">
      <dgm:prSet/>
      <dgm:spPr/>
      <dgm:t>
        <a:bodyPr/>
        <a:lstStyle/>
        <a:p>
          <a:endParaRPr lang="pl-PL" sz="1200"/>
        </a:p>
      </dgm:t>
    </dgm:pt>
    <dgm:pt modelId="{C2CCB58E-C00D-44F3-BEFB-5F0590C2F59D}" type="sibTrans" cxnId="{74C7AF7C-1015-4DE5-99E4-30F9663BE711}">
      <dgm:prSet/>
      <dgm:spPr/>
      <dgm:t>
        <a:bodyPr/>
        <a:lstStyle/>
        <a:p>
          <a:endParaRPr lang="pl-PL" sz="1200"/>
        </a:p>
      </dgm:t>
    </dgm:pt>
    <dgm:pt modelId="{C84D0108-7006-41D3-8E91-B9943FFD5937}">
      <dgm:prSet phldrT="[Tekst]" custT="1"/>
      <dgm:spPr/>
      <dgm:t>
        <a:bodyPr/>
        <a:lstStyle/>
        <a:p>
          <a:r>
            <a:rPr lang="pl-PL" sz="1200" dirty="0" smtClean="0"/>
            <a:t>ciepło</a:t>
          </a:r>
          <a:endParaRPr lang="pl-PL" sz="1200" dirty="0"/>
        </a:p>
      </dgm:t>
    </dgm:pt>
    <dgm:pt modelId="{8C8A9AEF-3EA9-4616-A6F5-A2002DC20F93}" type="parTrans" cxnId="{DD178DD3-E8F8-4022-8AA9-51C27FE935A1}">
      <dgm:prSet/>
      <dgm:spPr/>
      <dgm:t>
        <a:bodyPr/>
        <a:lstStyle/>
        <a:p>
          <a:endParaRPr lang="pl-PL" sz="1200"/>
        </a:p>
      </dgm:t>
    </dgm:pt>
    <dgm:pt modelId="{ED07252E-2158-4060-B9CA-9ED3FAF75922}" type="sibTrans" cxnId="{DD178DD3-E8F8-4022-8AA9-51C27FE935A1}">
      <dgm:prSet/>
      <dgm:spPr/>
      <dgm:t>
        <a:bodyPr/>
        <a:lstStyle/>
        <a:p>
          <a:endParaRPr lang="pl-PL" sz="1200"/>
        </a:p>
      </dgm:t>
    </dgm:pt>
    <dgm:pt modelId="{75498601-A3AA-43D1-AE29-722A0AF4047F}">
      <dgm:prSet phldrT="[Tekst]" custT="1"/>
      <dgm:spPr/>
      <dgm:t>
        <a:bodyPr/>
        <a:lstStyle/>
        <a:p>
          <a:r>
            <a:rPr lang="pl-PL" sz="1200" dirty="0" smtClean="0"/>
            <a:t>ciepło</a:t>
          </a:r>
          <a:endParaRPr lang="pl-PL" sz="1200" dirty="0"/>
        </a:p>
      </dgm:t>
    </dgm:pt>
    <dgm:pt modelId="{56A8AE22-834A-414E-96CE-00BB28A3E1E6}" type="parTrans" cxnId="{B7823D59-D2B2-40AB-8E9C-A2E1031C189F}">
      <dgm:prSet/>
      <dgm:spPr/>
      <dgm:t>
        <a:bodyPr/>
        <a:lstStyle/>
        <a:p>
          <a:endParaRPr lang="pl-PL" sz="1200"/>
        </a:p>
      </dgm:t>
    </dgm:pt>
    <dgm:pt modelId="{238D48CD-A332-4B50-B6F7-69C2E2313973}" type="sibTrans" cxnId="{B7823D59-D2B2-40AB-8E9C-A2E1031C189F}">
      <dgm:prSet/>
      <dgm:spPr/>
      <dgm:t>
        <a:bodyPr/>
        <a:lstStyle/>
        <a:p>
          <a:endParaRPr lang="pl-PL" sz="1200"/>
        </a:p>
      </dgm:t>
    </dgm:pt>
    <dgm:pt modelId="{A6D11DB6-544F-45D4-8C5F-1DC49936D525}" type="pres">
      <dgm:prSet presAssocID="{F5290189-186C-4C29-B2EB-36E41351989D}" presName="Name0" presStyleCnt="0">
        <dgm:presLayoutVars>
          <dgm:dir/>
          <dgm:animLvl val="lvl"/>
          <dgm:resizeHandles val="exact"/>
        </dgm:presLayoutVars>
      </dgm:prSet>
      <dgm:spPr/>
    </dgm:pt>
    <dgm:pt modelId="{EBFF16B3-D9CF-434A-B82C-256D6BF876C2}" type="pres">
      <dgm:prSet presAssocID="{DFF7A6C6-FF0C-4EF3-A748-70CFCA91372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8F58D84-3B79-4891-B45A-15595C52563F}" type="pres">
      <dgm:prSet presAssocID="{C2CCB58E-C00D-44F3-BEFB-5F0590C2F59D}" presName="parTxOnlySpace" presStyleCnt="0"/>
      <dgm:spPr/>
    </dgm:pt>
    <dgm:pt modelId="{8FB11157-9897-40AE-8BD7-AF28FE4C77DB}" type="pres">
      <dgm:prSet presAssocID="{C84D0108-7006-41D3-8E91-B9943FFD5937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2FDB904-E33C-4E9B-8808-43B78FF39A6F}" type="pres">
      <dgm:prSet presAssocID="{ED07252E-2158-4060-B9CA-9ED3FAF75922}" presName="parTxOnlySpace" presStyleCnt="0"/>
      <dgm:spPr/>
    </dgm:pt>
    <dgm:pt modelId="{E43C00DD-98DA-4D6C-92F1-B10FA1EAA23E}" type="pres">
      <dgm:prSet presAssocID="{75498601-A3AA-43D1-AE29-722A0AF4047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B577F61-1ABD-48AE-B5EE-38FD62A9E325}" type="presOf" srcId="{75498601-A3AA-43D1-AE29-722A0AF4047F}" destId="{E43C00DD-98DA-4D6C-92F1-B10FA1EAA23E}" srcOrd="0" destOrd="0" presId="urn:microsoft.com/office/officeart/2005/8/layout/chevron1"/>
    <dgm:cxn modelId="{DD178DD3-E8F8-4022-8AA9-51C27FE935A1}" srcId="{F5290189-186C-4C29-B2EB-36E41351989D}" destId="{C84D0108-7006-41D3-8E91-B9943FFD5937}" srcOrd="1" destOrd="0" parTransId="{8C8A9AEF-3EA9-4616-A6F5-A2002DC20F93}" sibTransId="{ED07252E-2158-4060-B9CA-9ED3FAF75922}"/>
    <dgm:cxn modelId="{597438DD-37EE-4794-BE52-D508DCEA83F1}" type="presOf" srcId="{F5290189-186C-4C29-B2EB-36E41351989D}" destId="{A6D11DB6-544F-45D4-8C5F-1DC49936D525}" srcOrd="0" destOrd="0" presId="urn:microsoft.com/office/officeart/2005/8/layout/chevron1"/>
    <dgm:cxn modelId="{9316E907-E375-408E-A73E-BCDD639960AD}" type="presOf" srcId="{DFF7A6C6-FF0C-4EF3-A748-70CFCA913726}" destId="{EBFF16B3-D9CF-434A-B82C-256D6BF876C2}" srcOrd="0" destOrd="0" presId="urn:microsoft.com/office/officeart/2005/8/layout/chevron1"/>
    <dgm:cxn modelId="{74C7AF7C-1015-4DE5-99E4-30F9663BE711}" srcId="{F5290189-186C-4C29-B2EB-36E41351989D}" destId="{DFF7A6C6-FF0C-4EF3-A748-70CFCA913726}" srcOrd="0" destOrd="0" parTransId="{7D0D4EC8-0E58-4A3F-9570-F79701ECAFFA}" sibTransId="{C2CCB58E-C00D-44F3-BEFB-5F0590C2F59D}"/>
    <dgm:cxn modelId="{B7823D59-D2B2-40AB-8E9C-A2E1031C189F}" srcId="{F5290189-186C-4C29-B2EB-36E41351989D}" destId="{75498601-A3AA-43D1-AE29-722A0AF4047F}" srcOrd="2" destOrd="0" parTransId="{56A8AE22-834A-414E-96CE-00BB28A3E1E6}" sibTransId="{238D48CD-A332-4B50-B6F7-69C2E2313973}"/>
    <dgm:cxn modelId="{0CE6716E-7A1B-4D6B-AC1B-DCFDDB66D0F4}" type="presOf" srcId="{C84D0108-7006-41D3-8E91-B9943FFD5937}" destId="{8FB11157-9897-40AE-8BD7-AF28FE4C77DB}" srcOrd="0" destOrd="0" presId="urn:microsoft.com/office/officeart/2005/8/layout/chevron1"/>
    <dgm:cxn modelId="{047D104B-A33E-4380-B4C9-B63A8F0504E0}" type="presParOf" srcId="{A6D11DB6-544F-45D4-8C5F-1DC49936D525}" destId="{EBFF16B3-D9CF-434A-B82C-256D6BF876C2}" srcOrd="0" destOrd="0" presId="urn:microsoft.com/office/officeart/2005/8/layout/chevron1"/>
    <dgm:cxn modelId="{9BE5E7A1-1E0E-41F9-AEE7-066393F75519}" type="presParOf" srcId="{A6D11DB6-544F-45D4-8C5F-1DC49936D525}" destId="{78F58D84-3B79-4891-B45A-15595C52563F}" srcOrd="1" destOrd="0" presId="urn:microsoft.com/office/officeart/2005/8/layout/chevron1"/>
    <dgm:cxn modelId="{BEF97957-1423-4A8F-89E5-C7F94B190EF2}" type="presParOf" srcId="{A6D11DB6-544F-45D4-8C5F-1DC49936D525}" destId="{8FB11157-9897-40AE-8BD7-AF28FE4C77DB}" srcOrd="2" destOrd="0" presId="urn:microsoft.com/office/officeart/2005/8/layout/chevron1"/>
    <dgm:cxn modelId="{AC99FABF-164F-45FF-A2D4-FF113A389E56}" type="presParOf" srcId="{A6D11DB6-544F-45D4-8C5F-1DC49936D525}" destId="{12FDB904-E33C-4E9B-8808-43B78FF39A6F}" srcOrd="3" destOrd="0" presId="urn:microsoft.com/office/officeart/2005/8/layout/chevron1"/>
    <dgm:cxn modelId="{E243A6CC-5F3F-450F-BCA7-A8429ECBDABA}" type="presParOf" srcId="{A6D11DB6-544F-45D4-8C5F-1DC49936D525}" destId="{E43C00DD-98DA-4D6C-92F1-B10FA1EAA23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FF16B3-D9CF-434A-B82C-256D6BF876C2}">
      <dsp:nvSpPr>
        <dsp:cNvPr id="0" name=""/>
        <dsp:cNvSpPr/>
      </dsp:nvSpPr>
      <dsp:spPr>
        <a:xfrm>
          <a:off x="781" y="0"/>
          <a:ext cx="951640" cy="2995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ciepło</a:t>
          </a:r>
          <a:endParaRPr lang="pl-PL" sz="1200" kern="1200" dirty="0"/>
        </a:p>
      </dsp:txBody>
      <dsp:txXfrm>
        <a:off x="150532" y="0"/>
        <a:ext cx="652138" cy="299502"/>
      </dsp:txXfrm>
    </dsp:sp>
    <dsp:sp modelId="{8FB11157-9897-40AE-8BD7-AF28FE4C77DB}">
      <dsp:nvSpPr>
        <dsp:cNvPr id="0" name=""/>
        <dsp:cNvSpPr/>
      </dsp:nvSpPr>
      <dsp:spPr>
        <a:xfrm>
          <a:off x="857257" y="0"/>
          <a:ext cx="951640" cy="2995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ciepło</a:t>
          </a:r>
          <a:endParaRPr lang="pl-PL" sz="1200" kern="1200" dirty="0"/>
        </a:p>
      </dsp:txBody>
      <dsp:txXfrm>
        <a:off x="1007008" y="0"/>
        <a:ext cx="652138" cy="299502"/>
      </dsp:txXfrm>
    </dsp:sp>
    <dsp:sp modelId="{E43C00DD-98DA-4D6C-92F1-B10FA1EAA23E}">
      <dsp:nvSpPr>
        <dsp:cNvPr id="0" name=""/>
        <dsp:cNvSpPr/>
      </dsp:nvSpPr>
      <dsp:spPr>
        <a:xfrm>
          <a:off x="1713734" y="0"/>
          <a:ext cx="951640" cy="2995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ciepło</a:t>
          </a:r>
          <a:endParaRPr lang="pl-PL" sz="1200" kern="1200" dirty="0"/>
        </a:p>
      </dsp:txBody>
      <dsp:txXfrm>
        <a:off x="1863485" y="0"/>
        <a:ext cx="652138" cy="299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6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98DB0-72E4-4730-913A-8BA541BD7DA3}" type="datetimeFigureOut">
              <a:rPr lang="pl-PL" smtClean="0"/>
              <a:pPr/>
              <a:t>2018-03-19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9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6" y="9428589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6469F-555E-4830-A623-E34794D6B7B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5374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6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C1F34-A98F-4314-B0BB-13483555CB5B}" type="datetimeFigureOut">
              <a:rPr lang="pl-PL" smtClean="0"/>
              <a:pPr/>
              <a:t>2018-03-19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1" y="4715158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6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94BC3-64E2-4C9E-AE7F-1C74F16E8A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8468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9220" name="Symbol zastępczy numeru slajd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7988BB-1879-49AB-8C58-711D985EBF33}" type="slidenum">
              <a:rPr lang="pl-PL" altLang="pl-PL" smtClean="0"/>
              <a:pPr>
                <a:spcBef>
                  <a:spcPct val="0"/>
                </a:spcBef>
              </a:pPr>
              <a:t>1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4066287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11268" name="Symbol zastępczy numeru slajd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5A42FE-6866-41F6-BA15-F0BF15A4899D}" type="slidenum">
              <a:rPr lang="pl-PL" altLang="pl-PL" smtClean="0"/>
              <a:pPr>
                <a:spcBef>
                  <a:spcPct val="0"/>
                </a:spcBef>
              </a:pPr>
              <a:t>2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210631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0871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0648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u="sng" dirty="0" smtClean="0"/>
              <a:t>Podgrzewacze</a:t>
            </a:r>
            <a:r>
              <a:rPr lang="pl-PL" sz="1600" dirty="0" smtClean="0">
                <a:latin typeface="+mn-lt"/>
              </a:rPr>
              <a:t> </a:t>
            </a:r>
            <a:r>
              <a:rPr lang="pl-PL" sz="1200" dirty="0" smtClean="0">
                <a:latin typeface="+mn-lt"/>
              </a:rPr>
              <a:t>- urządzenia służące wyłącznie do przygotowywania ciepłej wody. Instaluje się je najczęściej w domach ogrzewanych kotłami na paliwa stałe. Umożliwiają one korzystanie z ciepłej wody od wiosny do jesieni bez konieczności rozpalania w kotle, które byłoby bardzo uciążliwe, szczególnie w ciepłe dni, gdy nie ma potrzeby ogrzewania pomieszczeń. Zwykle są to urządzenia na gaz (przepływowe lub zbiornikowe) lub elektryczne (przepływowe lub zbiornikowe).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044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/>
              <a:t>Warto także pamiętać, że najczęściej ciepło powstaje w procesie </a:t>
            </a:r>
            <a:r>
              <a:rPr lang="pl-PL" sz="1200" dirty="0" err="1" smtClean="0"/>
              <a:t>kogeneracji</a:t>
            </a:r>
            <a:r>
              <a:rPr lang="pl-PL" sz="1200" dirty="0" smtClean="0"/>
              <a:t>, który pozwala na jednoczesną produkcję ciepła i energii elektrycznej. W ten sposób oszczędzane jest 30% paliw potrzebnych do produkcji, a także ograniczana jest emisja CO</a:t>
            </a:r>
            <a:r>
              <a:rPr lang="pl-PL" sz="1200" baseline="-25000" dirty="0" smtClean="0"/>
              <a:t>2</a:t>
            </a:r>
            <a:r>
              <a:rPr lang="pl-PL" sz="1200" dirty="0" smtClean="0"/>
              <a:t>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6187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39944" y="6356350"/>
            <a:ext cx="504056" cy="365125"/>
          </a:xfrm>
          <a:prstGeom prst="rect">
            <a:avLst/>
          </a:prstGeom>
        </p:spPr>
        <p:txBody>
          <a:bodyPr/>
          <a:lstStyle/>
          <a:p>
            <a:fld id="{26DD8FCD-8D0E-493F-A582-8FE538A0A3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357174"/>
            <a:ext cx="7615262" cy="1143000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1538" y="1600200"/>
            <a:ext cx="7615262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60432" y="6356350"/>
            <a:ext cx="683568" cy="365125"/>
          </a:xfrm>
          <a:prstGeom prst="rect">
            <a:avLst/>
          </a:prstGeom>
        </p:spPr>
        <p:txBody>
          <a:bodyPr/>
          <a:lstStyle/>
          <a:p>
            <a:fld id="{26DD8FCD-8D0E-493F-A582-8FE538A0A3A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 userDrawn="1"/>
        </p:nvSpPr>
        <p:spPr>
          <a:xfrm>
            <a:off x="0" y="500042"/>
            <a:ext cx="928662" cy="1071570"/>
          </a:xfrm>
          <a:prstGeom prst="rect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8" name="Symbol zastępczy numeru slajdu 5"/>
          <p:cNvSpPr txBox="1">
            <a:spLocks/>
          </p:cNvSpPr>
          <p:nvPr userDrawn="1"/>
        </p:nvSpPr>
        <p:spPr>
          <a:xfrm>
            <a:off x="8639944" y="6356350"/>
            <a:ext cx="50405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DD8FCD-8D0E-493F-A582-8FE538A0A3AB}" type="slidenum">
              <a:rPr kumimoji="0" lang="pl-PL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0" name="Symbol zastępczy numeru slajdu 5"/>
          <p:cNvSpPr txBox="1">
            <a:spLocks/>
          </p:cNvSpPr>
          <p:nvPr userDrawn="1"/>
        </p:nvSpPr>
        <p:spPr>
          <a:xfrm>
            <a:off x="8639944" y="6356350"/>
            <a:ext cx="50405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DD8FCD-8D0E-493F-A582-8FE538A0A3AB}" type="slidenum">
              <a:rPr kumimoji="0" lang="pl-PL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 userDrawn="1"/>
        </p:nvSpPr>
        <p:spPr>
          <a:xfrm>
            <a:off x="6072198" y="6286520"/>
            <a:ext cx="1000132" cy="50006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7" name="Obraz 26" descr="Obraz1.jpg"/>
          <p:cNvPicPr>
            <a:picLocks noChangeAspect="1"/>
          </p:cNvPicPr>
          <p:nvPr userDrawn="1"/>
        </p:nvPicPr>
        <p:blipFill>
          <a:blip r:embed="rId6" cstate="print"/>
          <a:srcRect t="123" r="7247" b="3027"/>
          <a:stretch>
            <a:fillRect/>
          </a:stretch>
        </p:blipFill>
        <p:spPr>
          <a:xfrm>
            <a:off x="0" y="0"/>
            <a:ext cx="9135532" cy="6858000"/>
          </a:xfrm>
          <a:prstGeom prst="rect">
            <a:avLst/>
          </a:prstGeom>
        </p:spPr>
      </p:pic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000100" y="357174"/>
            <a:ext cx="76867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00100" y="1600200"/>
            <a:ext cx="76867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tekst</a:t>
            </a:r>
          </a:p>
          <a:p>
            <a:pPr lvl="1"/>
            <a:r>
              <a:rPr lang="pl-PL" dirty="0" smtClean="0"/>
              <a:t>Drugi poziom tekstu</a:t>
            </a:r>
          </a:p>
          <a:p>
            <a:pPr lvl="2"/>
            <a:r>
              <a:rPr lang="pl-PL" dirty="0" smtClean="0"/>
              <a:t>Trzeci poziom tekstu</a:t>
            </a:r>
          </a:p>
          <a:p>
            <a:pPr lvl="3"/>
            <a:r>
              <a:rPr lang="pl-PL" dirty="0" smtClean="0"/>
              <a:t>Czwarty poziom tekstu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pic>
        <p:nvPicPr>
          <p:cNvPr id="9" name="Obraz 8" descr="dekor2.png"/>
          <p:cNvPicPr>
            <a:picLocks noChangeAspect="1"/>
          </p:cNvPicPr>
          <p:nvPr userDrawn="1"/>
        </p:nvPicPr>
        <p:blipFill>
          <a:blip r:embed="rId7" cstate="print"/>
          <a:srcRect l="470" t="31482" b="38888"/>
          <a:stretch>
            <a:fillRect/>
          </a:stretch>
        </p:blipFill>
        <p:spPr>
          <a:xfrm>
            <a:off x="0" y="554638"/>
            <a:ext cx="937627" cy="945528"/>
          </a:xfrm>
          <a:prstGeom prst="rect">
            <a:avLst/>
          </a:prstGeom>
        </p:spPr>
      </p:pic>
      <p:sp>
        <p:nvSpPr>
          <p:cNvPr id="11" name="Prostokąt 10"/>
          <p:cNvSpPr/>
          <p:nvPr userDrawn="1"/>
        </p:nvSpPr>
        <p:spPr>
          <a:xfrm>
            <a:off x="0" y="6237312"/>
            <a:ext cx="9135532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/>
          <p:cNvSpPr txBox="1"/>
          <p:nvPr userDrawn="1"/>
        </p:nvSpPr>
        <p:spPr>
          <a:xfrm>
            <a:off x="214282" y="6381328"/>
            <a:ext cx="2857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solidFill>
                  <a:schemeClr val="bg1">
                    <a:lumMod val="50000"/>
                  </a:schemeClr>
                </a:solidFill>
              </a:rPr>
              <a:t>Zainwestujmy razem w środowisko</a:t>
            </a:r>
            <a:endParaRPr lang="pl-PL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16" y="6297635"/>
            <a:ext cx="4231842" cy="500042"/>
          </a:xfrm>
          <a:prstGeom prst="rect">
            <a:avLst/>
          </a:prstGeom>
        </p:spPr>
      </p:pic>
      <p:sp>
        <p:nvSpPr>
          <p:cNvPr id="13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39944" y="6356350"/>
            <a:ext cx="504056" cy="365125"/>
          </a:xfrm>
          <a:prstGeom prst="rect">
            <a:avLst/>
          </a:prstGeom>
        </p:spPr>
        <p:txBody>
          <a:bodyPr/>
          <a:lstStyle/>
          <a:p>
            <a:fld id="{26DD8FCD-8D0E-493F-A582-8FE538A0A3A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ransition spd="med"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just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spcBef>
          <a:spcPct val="20000"/>
        </a:spcBef>
        <a:buSzPct val="70000"/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3.png"/><Relationship Id="rId9" Type="http://schemas.microsoft.com/office/2007/relationships/diagramDrawing" Target="../diagrams/drawin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Doradcy.energetyczni@wfos.com.pl" TargetMode="External"/><Relationship Id="rId7" Type="http://schemas.openxmlformats.org/officeDocument/2006/relationships/image" Target="../media/image16.jpeg"/><Relationship Id="rId2" Type="http://schemas.openxmlformats.org/officeDocument/2006/relationships/hyperlink" Target="mailto:doradztwo@nfosigw.gov.p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fos.com.pl/doradcy-energetyczni/aktualnosci-de" TargetMode="External"/><Relationship Id="rId5" Type="http://schemas.openxmlformats.org/officeDocument/2006/relationships/hyperlink" Target="http://www.nfosigw.gov.pl/o-nfosigw/doradztwo-energetyczne" TargetMode="External"/><Relationship Id="rId4" Type="http://schemas.openxmlformats.org/officeDocument/2006/relationships/hyperlink" Target="http://www.doradztwo-energetyczne.gov.p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8195" name="Picture 2" descr="H:\Grupy\DL\FOTOLIA\Fotolia_65208503_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0" b="4877"/>
          <a:stretch>
            <a:fillRect/>
          </a:stretch>
        </p:blipFill>
        <p:spPr bwMode="auto">
          <a:xfrm>
            <a:off x="11113" y="-100013"/>
            <a:ext cx="9144000" cy="604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rostokąt 11">
            <a:extLst>
              <a:ext uri="{FF2B5EF4-FFF2-40B4-BE49-F238E27FC236}"/>
            </a:extLst>
          </p:cNvPr>
          <p:cNvSpPr/>
          <p:nvPr/>
        </p:nvSpPr>
        <p:spPr>
          <a:xfrm>
            <a:off x="-20638" y="1970088"/>
            <a:ext cx="9144001" cy="538162"/>
          </a:xfrm>
          <a:prstGeom prst="rect">
            <a:avLst/>
          </a:prstGeom>
          <a:solidFill>
            <a:schemeClr val="bg1">
              <a:lumMod val="95000"/>
              <a:alpha val="5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1" name="Prostokąt 30">
            <a:extLst>
              <a:ext uri="{FF2B5EF4-FFF2-40B4-BE49-F238E27FC236}"/>
            </a:extLst>
          </p:cNvPr>
          <p:cNvSpPr/>
          <p:nvPr/>
        </p:nvSpPr>
        <p:spPr>
          <a:xfrm>
            <a:off x="35496" y="3933056"/>
            <a:ext cx="9113838" cy="784225"/>
          </a:xfrm>
          <a:prstGeom prst="rect">
            <a:avLst/>
          </a:prstGeom>
          <a:solidFill>
            <a:schemeClr val="bg1">
              <a:lumMod val="75000"/>
              <a:alpha val="6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dirty="0">
                <a:solidFill>
                  <a:schemeClr val="tx1"/>
                </a:solidFill>
              </a:rPr>
              <a:t>Realizowane w ramach Projektu </a:t>
            </a:r>
            <a:r>
              <a:rPr lang="pl-PL" sz="1600" b="1" i="1" dirty="0" smtClean="0">
                <a:solidFill>
                  <a:schemeClr val="tx1"/>
                </a:solidFill>
              </a:rPr>
              <a:t>”Ogólnopolski </a:t>
            </a:r>
            <a:r>
              <a:rPr lang="pl-PL" sz="1600" b="1" i="1" dirty="0">
                <a:solidFill>
                  <a:schemeClr val="tx1"/>
                </a:solidFill>
              </a:rPr>
              <a:t>system wsparcia doradczego dla sektora publicznego, mieszkaniowego oraz przedsiębiorstw w zakresie efektywności energetycznej oraz OZE"</a:t>
            </a:r>
            <a:endParaRPr lang="pl-PL" i="1" dirty="0"/>
          </a:p>
        </p:txBody>
      </p:sp>
      <p:sp>
        <p:nvSpPr>
          <p:cNvPr id="34" name="Prostokąt 33">
            <a:extLst>
              <a:ext uri="{FF2B5EF4-FFF2-40B4-BE49-F238E27FC236}"/>
            </a:extLst>
          </p:cNvPr>
          <p:cNvSpPr/>
          <p:nvPr/>
        </p:nvSpPr>
        <p:spPr>
          <a:xfrm>
            <a:off x="179387" y="4724400"/>
            <a:ext cx="8943976" cy="1120775"/>
          </a:xfrm>
          <a:prstGeom prst="rect">
            <a:avLst/>
          </a:prstGeom>
          <a:solidFill>
            <a:schemeClr val="bg1">
              <a:lumMod val="95000"/>
              <a:alpha val="5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600" b="1" i="1" dirty="0">
              <a:solidFill>
                <a:schemeClr val="bg1"/>
              </a:solidFill>
            </a:endParaRPr>
          </a:p>
          <a:p>
            <a:pPr marL="342900" indent="-34290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i="1" dirty="0">
                <a:solidFill>
                  <a:schemeClr val="bg1"/>
                </a:solidFill>
              </a:rPr>
              <a:t>we współpracy z:</a:t>
            </a:r>
          </a:p>
          <a:p>
            <a:pPr marL="342900" indent="-34290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i="1" dirty="0">
                <a:solidFill>
                  <a:schemeClr val="bg1"/>
                </a:solidFill>
              </a:rPr>
              <a:t> Wojewódzkimi Funduszami Ochrony Środowiska i Gospodarki Wodnej</a:t>
            </a:r>
          </a:p>
          <a:p>
            <a:pPr marL="342900" indent="-34290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i="1" dirty="0">
                <a:solidFill>
                  <a:schemeClr val="bg1"/>
                </a:solidFill>
              </a:rPr>
              <a:t>oraz Województwem </a:t>
            </a:r>
            <a:r>
              <a:rPr lang="pl-PL" sz="1600" b="1" i="1" dirty="0" smtClean="0">
                <a:solidFill>
                  <a:schemeClr val="bg1"/>
                </a:solidFill>
              </a:rPr>
              <a:t>Lubelskim</a:t>
            </a:r>
            <a:endParaRPr lang="pl-PL" sz="1600" b="1" i="1" dirty="0">
              <a:solidFill>
                <a:schemeClr val="bg1"/>
              </a:solidFill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600" b="1" i="1" dirty="0" smtClean="0">
              <a:solidFill>
                <a:schemeClr val="tx1"/>
              </a:solidFill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i="1" dirty="0" smtClean="0">
                <a:solidFill>
                  <a:schemeClr val="tx1"/>
                </a:solidFill>
              </a:rPr>
              <a:t>Kielce, 20 marca 2018 </a:t>
            </a:r>
            <a:r>
              <a:rPr lang="pl-PL" b="1" i="1" dirty="0">
                <a:solidFill>
                  <a:schemeClr val="tx1"/>
                </a:solidFill>
              </a:rPr>
              <a:t>r.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b="1" i="1" dirty="0">
              <a:solidFill>
                <a:schemeClr val="tx1"/>
              </a:solidFill>
            </a:endParaRPr>
          </a:p>
        </p:txBody>
      </p:sp>
      <p:sp>
        <p:nvSpPr>
          <p:cNvPr id="26" name="pole tekstowe 25">
            <a:extLst>
              <a:ext uri="{FF2B5EF4-FFF2-40B4-BE49-F238E27FC236}"/>
            </a:extLst>
          </p:cNvPr>
          <p:cNvSpPr txBox="1"/>
          <p:nvPr/>
        </p:nvSpPr>
        <p:spPr>
          <a:xfrm>
            <a:off x="3254375" y="2071688"/>
            <a:ext cx="5500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i="1" dirty="0">
                <a:latin typeface="+mj-lt"/>
              </a:rPr>
              <a:t>Z a i n w e s t u j m y   r a z e m   w   ś r o d o w i s k o</a:t>
            </a:r>
          </a:p>
        </p:txBody>
      </p:sp>
      <p:sp>
        <p:nvSpPr>
          <p:cNvPr id="8200" name="pole tekstowe 31"/>
          <p:cNvSpPr txBox="1">
            <a:spLocks noChangeArrowheads="1"/>
          </p:cNvSpPr>
          <p:nvPr/>
        </p:nvSpPr>
        <p:spPr bwMode="auto">
          <a:xfrm>
            <a:off x="250825" y="2465388"/>
            <a:ext cx="88947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chemeClr val="bg1"/>
                </a:solidFill>
              </a:rPr>
              <a:t>Narodowy Fundusz Ochrony Środowiska i Gospodarki Wodnej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</p:txBody>
      </p:sp>
      <p:sp>
        <p:nvSpPr>
          <p:cNvPr id="33" name="pole tekstowe 32"/>
          <p:cNvSpPr txBox="1">
            <a:spLocks noChangeArrowheads="1"/>
          </p:cNvSpPr>
          <p:nvPr/>
        </p:nvSpPr>
        <p:spPr bwMode="auto">
          <a:xfrm>
            <a:off x="14288" y="2794000"/>
            <a:ext cx="91154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pl-PL" sz="2400" b="1" dirty="0">
                <a:solidFill>
                  <a:srgbClr val="000000"/>
                </a:solidFill>
              </a:rPr>
              <a:t>Program</a:t>
            </a:r>
            <a:r>
              <a:rPr lang="pl-PL" altLang="pl-PL" sz="2400" b="1" i="1" dirty="0">
                <a:solidFill>
                  <a:srgbClr val="000000"/>
                </a:solidFill>
              </a:rPr>
              <a:t> „Czyste Powietrze”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pl-PL" sz="2400" b="1" dirty="0">
                <a:solidFill>
                  <a:srgbClr val="000000"/>
                </a:solidFill>
              </a:rPr>
              <a:t>Szkolenie dla pracowników socjalnych </a:t>
            </a:r>
            <a:r>
              <a:rPr lang="pl-PL" altLang="pl-PL" sz="2400" b="1" dirty="0" smtClean="0">
                <a:solidFill>
                  <a:srgbClr val="000000"/>
                </a:solidFill>
              </a:rPr>
              <a:t>Ośrodków </a:t>
            </a:r>
            <a:r>
              <a:rPr lang="pl-PL" altLang="pl-PL" sz="2400" b="1" dirty="0">
                <a:solidFill>
                  <a:srgbClr val="000000"/>
                </a:solidFill>
              </a:rPr>
              <a:t>Pomocy Społecznej</a:t>
            </a:r>
            <a:endParaRPr lang="pl-PL" altLang="pl-PL" sz="2400" b="1" i="1" dirty="0"/>
          </a:p>
        </p:txBody>
      </p:sp>
      <p:sp>
        <p:nvSpPr>
          <p:cNvPr id="15" name="Prostokąt 14">
            <a:extLst>
              <a:ext uri="{FF2B5EF4-FFF2-40B4-BE49-F238E27FC236}"/>
            </a:extLst>
          </p:cNvPr>
          <p:cNvSpPr/>
          <p:nvPr/>
        </p:nvSpPr>
        <p:spPr>
          <a:xfrm>
            <a:off x="9525" y="6237288"/>
            <a:ext cx="9136063" cy="62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8203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6048375"/>
            <a:ext cx="69643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64444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nalezione obrazy dla zapytania co to jest ciep&amp;lstrok;o systemow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85" y="1556792"/>
            <a:ext cx="8538568" cy="458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1610178" y="548680"/>
            <a:ext cx="57967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accent3">
                    <a:lumMod val="75000"/>
                  </a:schemeClr>
                </a:solidFill>
              </a:rPr>
              <a:t>Lokalny system ciepłowniczy</a:t>
            </a:r>
            <a:r>
              <a:rPr lang="pl-PL" sz="4000" b="1" dirty="0"/>
              <a:t> </a:t>
            </a:r>
          </a:p>
        </p:txBody>
      </p:sp>
      <p:sp>
        <p:nvSpPr>
          <p:cNvPr id="8" name="Prostokąt 7"/>
          <p:cNvSpPr/>
          <p:nvPr/>
        </p:nvSpPr>
        <p:spPr>
          <a:xfrm>
            <a:off x="7608346" y="5987650"/>
            <a:ext cx="136127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700" dirty="0"/>
              <a:t>http://weglokoksenergia.com.pl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639944" y="6376243"/>
            <a:ext cx="504056" cy="365125"/>
          </a:xfrm>
        </p:spPr>
        <p:txBody>
          <a:bodyPr/>
          <a:lstStyle/>
          <a:p>
            <a:fld id="{26DD8FCD-8D0E-493F-A582-8FE538A0A3AB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5445634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676456" y="6356350"/>
            <a:ext cx="432048" cy="365125"/>
          </a:xfrm>
        </p:spPr>
        <p:txBody>
          <a:bodyPr/>
          <a:lstStyle/>
          <a:p>
            <a:fld id="{26DD8FCD-8D0E-493F-A582-8FE538A0A3AB}" type="slidenum">
              <a:rPr lang="pl-PL" smtClean="0"/>
              <a:pPr/>
              <a:t>11</a:t>
            </a:fld>
            <a:endParaRPr lang="pl-PL" dirty="0"/>
          </a:p>
        </p:txBody>
      </p:sp>
      <p:sp>
        <p:nvSpPr>
          <p:cNvPr id="16" name="Prostokąt 15"/>
          <p:cNvSpPr/>
          <p:nvPr/>
        </p:nvSpPr>
        <p:spPr>
          <a:xfrm>
            <a:off x="3205705" y="692696"/>
            <a:ext cx="28312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accent3">
                    <a:lumMod val="75000"/>
                  </a:schemeClr>
                </a:solidFill>
              </a:rPr>
              <a:t>Ciepło z sieci </a:t>
            </a:r>
            <a:r>
              <a:rPr lang="pl-PL" sz="3600" b="1" dirty="0">
                <a:solidFill>
                  <a:schemeClr val="accent3">
                    <a:lumMod val="75000"/>
                  </a:schemeClr>
                </a:solidFill>
              </a:rPr>
              <a:t> 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827584" y="1700808"/>
            <a:ext cx="7704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Ciepło 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przekazywane jest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za pośrednictwem ciepłej 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wody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lub pary o 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odpowiedniej temperaturze do sieci ciepłowniczych umożliwiając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zasilenie budynku podłączonego do sieci. </a:t>
            </a:r>
            <a:endParaRPr lang="pl-PL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899592" y="3501008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lnSpc>
                <a:spcPct val="150000"/>
              </a:lnSpc>
              <a:buFont typeface="Wingdings" pitchFamily="2" charset="2"/>
              <a:buChar char="q"/>
            </a:pP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Oprócz ogrzewania budynków, ten sam węzeł,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 zapewnia dostawę ciepłej wody użytkowej C.W.U.</a:t>
            </a:r>
            <a:endParaRPr lang="pl-PL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4" name="Grupa 13"/>
          <p:cNvGrpSpPr/>
          <p:nvPr/>
        </p:nvGrpSpPr>
        <p:grpSpPr>
          <a:xfrm>
            <a:off x="467544" y="3527011"/>
            <a:ext cx="8231645" cy="2822216"/>
            <a:chOff x="681708" y="3501008"/>
            <a:chExt cx="8231645" cy="2822216"/>
          </a:xfrm>
        </p:grpSpPr>
        <p:grpSp>
          <p:nvGrpSpPr>
            <p:cNvPr id="17" name="Grupa 18"/>
            <p:cNvGrpSpPr/>
            <p:nvPr/>
          </p:nvGrpSpPr>
          <p:grpSpPr>
            <a:xfrm>
              <a:off x="681708" y="4221088"/>
              <a:ext cx="2304256" cy="1814104"/>
              <a:chOff x="5148064" y="2996952"/>
              <a:chExt cx="2543548" cy="2390168"/>
            </a:xfrm>
          </p:grpSpPr>
          <p:pic>
            <p:nvPicPr>
              <p:cNvPr id="26" name="Picture 2" descr="Podobny obraz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859" b="46945" l="5785" r="538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83" t="3739" r="47293" b="53469"/>
              <a:stretch/>
            </p:blipFill>
            <p:spPr bwMode="auto">
              <a:xfrm>
                <a:off x="5148064" y="2996952"/>
                <a:ext cx="2543548" cy="23901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pole tekstowe 26"/>
              <p:cNvSpPr txBox="1"/>
              <p:nvPr/>
            </p:nvSpPr>
            <p:spPr>
              <a:xfrm rot="766750">
                <a:off x="6469172" y="4832226"/>
                <a:ext cx="85632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000" dirty="0" smtClean="0"/>
                  <a:t>CIEPŁOWNIA</a:t>
                </a:r>
                <a:endParaRPr lang="pl-PL" sz="1000" dirty="0"/>
              </a:p>
            </p:txBody>
          </p:sp>
        </p:grpSp>
        <p:pic>
          <p:nvPicPr>
            <p:cNvPr id="24" name="Picture 2" descr="Podobny obraz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1136" b="73653" l="65914" r="96213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26" t="48321" b="23533"/>
            <a:stretch/>
          </p:blipFill>
          <p:spPr bwMode="auto">
            <a:xfrm>
              <a:off x="5220072" y="3501008"/>
              <a:ext cx="3693281" cy="2822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25" name="Diagram 24"/>
            <p:cNvGraphicFramePr/>
            <p:nvPr>
              <p:extLst/>
            </p:nvPr>
          </p:nvGraphicFramePr>
          <p:xfrm>
            <a:off x="2985964" y="5407972"/>
            <a:ext cx="2666156" cy="29950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</p:grpSp>
      <p:sp>
        <p:nvSpPr>
          <p:cNvPr id="28" name="Prostokąt 27"/>
          <p:cNvSpPr/>
          <p:nvPr/>
        </p:nvSpPr>
        <p:spPr>
          <a:xfrm>
            <a:off x="5816900" y="6021288"/>
            <a:ext cx="3040712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dirty="0"/>
              <a:t>http://www.energa-kogeneracja.pl/s50-co_to_jest_kogeneracja%253f</a:t>
            </a:r>
          </a:p>
        </p:txBody>
      </p:sp>
    </p:spTree>
    <p:extLst>
      <p:ext uri="{BB962C8B-B14F-4D97-AF65-F5344CB8AC3E}">
        <p14:creationId xmlns:p14="http://schemas.microsoft.com/office/powerpoint/2010/main" val="109552464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827584" y="332656"/>
            <a:ext cx="7488832" cy="1143000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Ciepła woda użytkowa C.W.U</a:t>
            </a:r>
            <a:endParaRPr lang="pl-PL" sz="36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4294967295"/>
          </p:nvPr>
        </p:nvSpPr>
        <p:spPr>
          <a:xfrm>
            <a:off x="8626528" y="6381328"/>
            <a:ext cx="504056" cy="365125"/>
          </a:xfrm>
          <a:prstGeom prst="rect">
            <a:avLst/>
          </a:prstGeom>
        </p:spPr>
        <p:txBody>
          <a:bodyPr/>
          <a:lstStyle/>
          <a:p>
            <a:fld id="{43075BC5-6DF7-4668-8AD4-A8F2AC756006}" type="slidenum">
              <a:rPr lang="pl-PL" smtClean="0"/>
              <a:pPr/>
              <a:t>12</a:t>
            </a:fld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1224"/>
            <a:ext cx="8462332" cy="4976088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6012160" y="6093296"/>
            <a:ext cx="298782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dirty="0"/>
              <a:t>http://www.bpec.pl/dla-klienta/pytania-i-odpowiedzi.html</a:t>
            </a:r>
          </a:p>
        </p:txBody>
      </p:sp>
    </p:spTree>
    <p:extLst>
      <p:ext uri="{BB962C8B-B14F-4D97-AF65-F5344CB8AC3E}">
        <p14:creationId xmlns:p14="http://schemas.microsoft.com/office/powerpoint/2010/main" val="231049035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105013" y="620688"/>
            <a:ext cx="66271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3600" b="1" dirty="0">
                <a:solidFill>
                  <a:schemeClr val="accent3">
                    <a:lumMod val="75000"/>
                  </a:schemeClr>
                </a:solidFill>
              </a:rPr>
              <a:t>Zalety </a:t>
            </a:r>
            <a:r>
              <a:rPr lang="pl-PL" sz="3600" b="1" dirty="0" smtClean="0">
                <a:solidFill>
                  <a:schemeClr val="accent3">
                    <a:lumMod val="75000"/>
                  </a:schemeClr>
                </a:solidFill>
              </a:rPr>
              <a:t>lokalnej sieci ciepłowniczej</a:t>
            </a:r>
            <a:endParaRPr lang="pl-PL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83568" y="1347065"/>
            <a:ext cx="77768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lnSpc>
                <a:spcPct val="150000"/>
              </a:lnSpc>
              <a:buFont typeface="Wingdings" pitchFamily="2" charset="2"/>
              <a:buChar char="q"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 Dostępność -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 najbardziej rozpowszechniony w polskich miastach sposób ogrzewania mieszkań, zakładów przemysłowych, instytucji użyteczności publicznej, centrów handlowych i usługowych;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Ekologia -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ogranicza zanieczyszczenia powietrza pochodzące </a:t>
            </a:r>
            <a:b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z indywidualnych kotłowni (tzw. niska emisja).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Proces produkcji podlega określonym normom środowiskowym i jest dokładnie kontrolowany;</a:t>
            </a:r>
          </a:p>
          <a:p>
            <a:pPr marL="361950" indent="-361950">
              <a:lnSpc>
                <a:spcPct val="150000"/>
              </a:lnSpc>
              <a:buFont typeface="Wingdings" pitchFamily="2" charset="2"/>
              <a:buChar char="q"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 Bezpieczeństwo -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infrastruktura regularnie kontrolowana dzięki czemu odbiorcy mogą się mieć ciepło w swoich mieszkaniach bez względu na porę roku i dnia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676456" y="6356350"/>
            <a:ext cx="432048" cy="365125"/>
          </a:xfrm>
        </p:spPr>
        <p:txBody>
          <a:bodyPr/>
          <a:lstStyle/>
          <a:p>
            <a:fld id="{26DD8FCD-8D0E-493F-A582-8FE538A0A3AB}" type="slidenum">
              <a:rPr lang="pl-PL" smtClean="0"/>
              <a:pPr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0674661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66795" y="620688"/>
            <a:ext cx="68756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3600" b="1" dirty="0">
                <a:solidFill>
                  <a:schemeClr val="accent3">
                    <a:lumMod val="75000"/>
                  </a:schemeClr>
                </a:solidFill>
              </a:rPr>
              <a:t>Zalety </a:t>
            </a:r>
            <a:r>
              <a:rPr lang="pl-PL" sz="3600" b="1" dirty="0" smtClean="0">
                <a:solidFill>
                  <a:schemeClr val="accent3">
                    <a:lumMod val="75000"/>
                  </a:schemeClr>
                </a:solidFill>
              </a:rPr>
              <a:t>lokalnej sieci ciepłowniczej</a:t>
            </a:r>
            <a:endParaRPr lang="pl-PL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643211" y="1484784"/>
            <a:ext cx="78488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pl-PL" sz="2000" dirty="0"/>
          </a:p>
          <a:p>
            <a:endParaRPr lang="pl-PL" sz="200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676456" y="6356350"/>
            <a:ext cx="504056" cy="365125"/>
          </a:xfrm>
        </p:spPr>
        <p:txBody>
          <a:bodyPr/>
          <a:lstStyle/>
          <a:p>
            <a:fld id="{26DD8FCD-8D0E-493F-A582-8FE538A0A3AB}" type="slidenum">
              <a:rPr lang="pl-PL" smtClean="0"/>
              <a:pPr/>
              <a:t>14</a:t>
            </a:fld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683568" y="1928590"/>
            <a:ext cx="756084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>
              <a:lnSpc>
                <a:spcPct val="150000"/>
              </a:lnSpc>
              <a:buFont typeface="Wingdings" pitchFamily="2" charset="2"/>
              <a:buChar char="q"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Ekonomia:</a:t>
            </a:r>
          </a:p>
          <a:p>
            <a:pPr marL="725488" lvl="1" indent="-268288">
              <a:lnSpc>
                <a:spcPct val="150000"/>
              </a:lnSpc>
              <a:buFont typeface="Wingdings" pitchFamily="2" charset="2"/>
              <a:buChar char="ü"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stabilna cena - dynamika ich zmiany jest najniższa spośród wszystkich rozwiązań grzewczych w Polsce;</a:t>
            </a:r>
          </a:p>
          <a:p>
            <a:pPr marL="268288" indent="-268288">
              <a:lnSpc>
                <a:spcPct val="150000"/>
              </a:lnSpc>
              <a:buFont typeface="Wingdings" pitchFamily="2" charset="2"/>
              <a:buChar char="q"/>
            </a:pPr>
            <a:endParaRPr lang="pl-PL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725488" lvl="1" indent="-268288">
              <a:lnSpc>
                <a:spcPct val="150000"/>
              </a:lnSpc>
              <a:buFont typeface="Wingdings" pitchFamily="2" charset="2"/>
              <a:buChar char="ü"/>
            </a:pP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racjonalne wykorzystanie energii z korzyścią dla środowiska i portfela użytkowników;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984880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79512" y="1700808"/>
            <a:ext cx="65527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Rozliczenie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- obejmuje 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sumę opłat stałych wg. wielkości mocy zamówionej oraz zmiennych tj. wskazania licznika ciepła,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co 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na fakturze odzwierciedlają następujące pozycje:</a:t>
            </a:r>
          </a:p>
          <a:p>
            <a:pPr marL="536575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000" b="1" dirty="0">
                <a:solidFill>
                  <a:schemeClr val="tx2">
                    <a:lumMod val="75000"/>
                  </a:schemeClr>
                </a:solidFill>
              </a:rPr>
              <a:t>opłata stała za moc zamówioną i usługi przesyłowe,</a:t>
            </a:r>
          </a:p>
          <a:p>
            <a:pPr marL="536575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000" b="1" dirty="0">
                <a:solidFill>
                  <a:schemeClr val="tx2">
                    <a:lumMod val="75000"/>
                  </a:schemeClr>
                </a:solidFill>
              </a:rPr>
              <a:t>opłata zmienna za zużycie ciepła i usługi przesyłowe,</a:t>
            </a:r>
          </a:p>
          <a:p>
            <a:pPr marL="536575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000" b="1" dirty="0">
                <a:solidFill>
                  <a:schemeClr val="tx2">
                    <a:lumMod val="75000"/>
                  </a:schemeClr>
                </a:solidFill>
              </a:rPr>
              <a:t>opłata za nośnik ciepła.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2000" b="1" dirty="0"/>
          </a:p>
        </p:txBody>
      </p:sp>
      <p:sp>
        <p:nvSpPr>
          <p:cNvPr id="9" name="Prostokąt 8"/>
          <p:cNvSpPr/>
          <p:nvPr/>
        </p:nvSpPr>
        <p:spPr>
          <a:xfrm>
            <a:off x="1849785" y="694437"/>
            <a:ext cx="53094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accent3">
                    <a:lumMod val="75000"/>
                  </a:schemeClr>
                </a:solidFill>
              </a:rPr>
              <a:t>Rozliczanie za ciepło z sieci</a:t>
            </a:r>
            <a:endParaRPr lang="pl-PL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676456" y="6356350"/>
            <a:ext cx="504056" cy="365125"/>
          </a:xfrm>
        </p:spPr>
        <p:txBody>
          <a:bodyPr/>
          <a:lstStyle/>
          <a:p>
            <a:fld id="{26DD8FCD-8D0E-493F-A582-8FE538A0A3AB}" type="slidenum">
              <a:rPr lang="pl-PL" smtClean="0"/>
              <a:pPr/>
              <a:t>15</a:t>
            </a:fld>
            <a:endParaRPr lang="pl-PL" dirty="0"/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429000"/>
            <a:ext cx="3635897" cy="280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4679504" y="5949280"/>
            <a:ext cx="4464496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Porównanie cen </a:t>
            </a:r>
            <a:r>
              <a:rPr lang="pl-PL" dirty="0" smtClean="0"/>
              <a:t> paliw dane </a:t>
            </a:r>
            <a:r>
              <a:rPr lang="pl-PL" dirty="0"/>
              <a:t>GUS za  2016</a:t>
            </a:r>
            <a:endParaRPr lang="pl-PL" dirty="0">
              <a:solidFill>
                <a:schemeClr val="tx2"/>
              </a:solidFill>
            </a:endParaRPr>
          </a:p>
          <a:p>
            <a:r>
              <a:rPr lang="pl-PL" dirty="0" smtClean="0"/>
              <a:t>w zł/MWh</a:t>
            </a:r>
            <a:r>
              <a:rPr lang="pl-PL" dirty="0"/>
              <a:t>, </a:t>
            </a:r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91434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6883" y="2063432"/>
            <a:ext cx="8229600" cy="685792"/>
          </a:xfrm>
        </p:spPr>
        <p:txBody>
          <a:bodyPr>
            <a:noAutofit/>
          </a:bodyPr>
          <a:lstStyle/>
          <a:p>
            <a:pPr algn="r"/>
            <a:r>
              <a:rPr lang="pl-PL" sz="4000" dirty="0" smtClean="0"/>
              <a:t>Dziękuję za uwagę</a:t>
            </a:r>
            <a:endParaRPr lang="pl-PL" sz="4000" dirty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214282" y="5243538"/>
            <a:ext cx="8229600" cy="685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www.nfosigw.gov.pl</a:t>
            </a:r>
            <a:endParaRPr kumimoji="0" lang="pl-PL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642910" y="2933796"/>
            <a:ext cx="8229600" cy="2010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pl-PL" sz="2200" dirty="0">
                <a:solidFill>
                  <a:schemeClr val="bg1">
                    <a:lumMod val="50000"/>
                  </a:schemeClr>
                </a:solidFill>
              </a:rPr>
              <a:t>e-mail: </a:t>
            </a:r>
            <a:r>
              <a:rPr lang="pl-PL" sz="22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doradztwo@nfosigw.gov.pl</a:t>
            </a:r>
            <a:endParaRPr lang="pl-PL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r">
              <a:spcBef>
                <a:spcPct val="20000"/>
              </a:spcBef>
              <a:defRPr/>
            </a:pPr>
            <a:r>
              <a:rPr lang="pl-PL" sz="22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doradcy.energetyczni@wfos.com.pl</a:t>
            </a:r>
            <a:r>
              <a:rPr lang="pl-PL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pl-PL" sz="2200" dirty="0">
              <a:solidFill>
                <a:schemeClr val="bg1">
                  <a:lumMod val="50000"/>
                </a:schemeClr>
              </a:solidFill>
            </a:endParaRPr>
          </a:p>
          <a:p>
            <a:pPr marL="342900" lvl="0" indent="-342900" algn="r">
              <a:spcBef>
                <a:spcPct val="20000"/>
              </a:spcBef>
              <a:defRPr/>
            </a:pPr>
            <a:r>
              <a:rPr lang="pl-PL" sz="2200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www.doradztwo-energetyczne.gov.pl</a:t>
            </a:r>
            <a:endParaRPr lang="pl-PL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lvl="0" indent="-342900" algn="r">
              <a:spcBef>
                <a:spcPct val="20000"/>
              </a:spcBef>
              <a:defRPr/>
            </a:pPr>
            <a:r>
              <a:rPr lang="pl-PL" sz="22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</a:t>
            </a:r>
            <a:r>
              <a:rPr lang="pl-PL" sz="2200" dirty="0">
                <a:solidFill>
                  <a:schemeClr val="bg1">
                    <a:lumMod val="50000"/>
                  </a:schemeClr>
                </a:solidFill>
                <a:hlinkClick r:id="rId5"/>
              </a:rPr>
              <a:t>://</a:t>
            </a:r>
            <a:r>
              <a:rPr lang="pl-PL" sz="22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www.nfosigw.gov.pl/o-nfosigw/doradztwo-energetyczne</a:t>
            </a:r>
            <a:endParaRPr lang="pl-PL" sz="22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r">
              <a:spcBef>
                <a:spcPct val="20000"/>
              </a:spcBef>
              <a:defRPr/>
            </a:pPr>
            <a:r>
              <a:rPr lang="pl-PL" sz="2200" dirty="0">
                <a:solidFill>
                  <a:schemeClr val="bg1">
                    <a:lumMod val="50000"/>
                  </a:schemeClr>
                </a:solidFill>
                <a:hlinkClick r:id="rId6"/>
              </a:rPr>
              <a:t>http://</a:t>
            </a:r>
            <a:r>
              <a:rPr lang="pl-PL" sz="2200" dirty="0" smtClean="0">
                <a:solidFill>
                  <a:schemeClr val="bg1">
                    <a:lumMod val="50000"/>
                  </a:schemeClr>
                </a:solidFill>
                <a:hlinkClick r:id="rId6"/>
              </a:rPr>
              <a:t>www.wfos.com.pl/doradcy-energetyczni/aktualnosci-de</a:t>
            </a:r>
            <a:endParaRPr lang="pl-PL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r">
              <a:spcBef>
                <a:spcPct val="20000"/>
              </a:spcBef>
              <a:defRPr/>
            </a:pPr>
            <a:endParaRPr lang="pl-PL" sz="2200" dirty="0">
              <a:solidFill>
                <a:schemeClr val="bg1">
                  <a:lumMod val="50000"/>
                </a:schemeClr>
              </a:solidFill>
            </a:endParaRPr>
          </a:p>
          <a:p>
            <a:pPr marL="342900" lvl="0" indent="-342900" algn="r">
              <a:spcBef>
                <a:spcPct val="20000"/>
              </a:spcBef>
              <a:defRPr/>
            </a:pPr>
            <a:endParaRPr lang="pl-PL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lvl="0" indent="-342900" algn="r">
              <a:spcBef>
                <a:spcPct val="20000"/>
              </a:spcBef>
              <a:defRPr/>
            </a:pPr>
            <a:endParaRPr lang="pl-PL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lvl="0" indent="-342900" algn="r">
              <a:spcBef>
                <a:spcPct val="20000"/>
              </a:spcBef>
              <a:defRPr/>
            </a:pPr>
            <a:endParaRPr lang="pl-PL" sz="2200" dirty="0">
              <a:solidFill>
                <a:schemeClr val="bg1">
                  <a:lumMod val="50000"/>
                </a:schemeClr>
              </a:solidFill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642910" y="4286256"/>
            <a:ext cx="8229600" cy="685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:\Grupy\DL\FOTOLIA\fotolia_3006928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1125430"/>
            <a:ext cx="1804081" cy="1187452"/>
          </a:xfrm>
          <a:prstGeom prst="rect">
            <a:avLst/>
          </a:prstGeom>
          <a:noFill/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4294967295"/>
          </p:nvPr>
        </p:nvSpPr>
        <p:spPr>
          <a:xfrm>
            <a:off x="8639944" y="6356350"/>
            <a:ext cx="504056" cy="365125"/>
          </a:xfrm>
          <a:prstGeom prst="rect">
            <a:avLst/>
          </a:prstGeom>
        </p:spPr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120372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>
            <a:extLst>
              <a:ext uri="{FF2B5EF4-FFF2-40B4-BE49-F238E27FC236}"/>
            </a:extLst>
          </p:cNvPr>
          <p:cNvSpPr/>
          <p:nvPr/>
        </p:nvSpPr>
        <p:spPr>
          <a:xfrm>
            <a:off x="93663" y="0"/>
            <a:ext cx="90503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10243" name="Picture 2" descr="H:\Grupy\DL\FOTOLIA\Fotolia_65208503_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0" b="4877"/>
          <a:stretch>
            <a:fillRect/>
          </a:stretch>
        </p:blipFill>
        <p:spPr bwMode="auto">
          <a:xfrm>
            <a:off x="0" y="-79375"/>
            <a:ext cx="9142984" cy="602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Prostokąt 34">
            <a:extLst>
              <a:ext uri="{FF2B5EF4-FFF2-40B4-BE49-F238E27FC236}"/>
            </a:extLst>
          </p:cNvPr>
          <p:cNvSpPr/>
          <p:nvPr/>
        </p:nvSpPr>
        <p:spPr>
          <a:xfrm>
            <a:off x="-6350" y="5184775"/>
            <a:ext cx="9144000" cy="692150"/>
          </a:xfrm>
          <a:prstGeom prst="rect">
            <a:avLst/>
          </a:prstGeom>
          <a:solidFill>
            <a:srgbClr val="F2F2F2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b="1" i="1" dirty="0" smtClean="0">
                <a:solidFill>
                  <a:schemeClr val="tx1"/>
                </a:solidFill>
              </a:rPr>
              <a:t>Kielce, 20 marca 2018 </a:t>
            </a:r>
            <a:r>
              <a:rPr lang="pl-PL" sz="2200" b="1" i="1" dirty="0">
                <a:solidFill>
                  <a:schemeClr val="tx1"/>
                </a:solidFill>
              </a:rPr>
              <a:t>r</a:t>
            </a:r>
            <a:r>
              <a:rPr lang="pl-PL" sz="2400" b="1" i="1" dirty="0">
                <a:solidFill>
                  <a:schemeClr val="tx1"/>
                </a:solidFill>
              </a:rPr>
              <a:t>.</a:t>
            </a:r>
            <a:endParaRPr lang="pl-PL" sz="2400" dirty="0">
              <a:solidFill>
                <a:schemeClr val="tx1"/>
              </a:solidFill>
            </a:endParaRPr>
          </a:p>
        </p:txBody>
      </p:sp>
      <p:sp>
        <p:nvSpPr>
          <p:cNvPr id="33" name="pole tekstowe 32"/>
          <p:cNvSpPr txBox="1">
            <a:spLocks noChangeArrowheads="1"/>
          </p:cNvSpPr>
          <p:nvPr/>
        </p:nvSpPr>
        <p:spPr bwMode="auto">
          <a:xfrm>
            <a:off x="317500" y="3212976"/>
            <a:ext cx="8826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pl-PL" altLang="pl-PL" sz="3200" b="1" dirty="0" smtClean="0">
                <a:solidFill>
                  <a:srgbClr val="000000"/>
                </a:solidFill>
              </a:rPr>
              <a:t>Przyłączenie do  lokalnej sieci ciepłowniczej</a:t>
            </a:r>
            <a:endParaRPr lang="pl-PL" altLang="pl-PL" sz="3200" b="1" dirty="0">
              <a:solidFill>
                <a:srgbClr val="000000"/>
              </a:solidFill>
            </a:endParaRPr>
          </a:p>
        </p:txBody>
      </p:sp>
      <p:sp>
        <p:nvSpPr>
          <p:cNvPr id="15" name="Prostokąt 14">
            <a:extLst>
              <a:ext uri="{FF2B5EF4-FFF2-40B4-BE49-F238E27FC236}"/>
            </a:extLst>
          </p:cNvPr>
          <p:cNvSpPr/>
          <p:nvPr/>
        </p:nvSpPr>
        <p:spPr>
          <a:xfrm>
            <a:off x="9525" y="6237288"/>
            <a:ext cx="9136063" cy="62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10247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6035675"/>
            <a:ext cx="6965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rostokąt 13">
            <a:extLst>
              <a:ext uri="{FF2B5EF4-FFF2-40B4-BE49-F238E27FC236}"/>
            </a:extLst>
          </p:cNvPr>
          <p:cNvSpPr/>
          <p:nvPr/>
        </p:nvSpPr>
        <p:spPr>
          <a:xfrm>
            <a:off x="-20638" y="1970088"/>
            <a:ext cx="9144001" cy="538162"/>
          </a:xfrm>
          <a:prstGeom prst="rect">
            <a:avLst/>
          </a:prstGeom>
          <a:solidFill>
            <a:schemeClr val="bg1">
              <a:lumMod val="95000"/>
              <a:alpha val="5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249" name="pole tekstowe 31"/>
          <p:cNvSpPr txBox="1">
            <a:spLocks noChangeArrowheads="1"/>
          </p:cNvSpPr>
          <p:nvPr/>
        </p:nvSpPr>
        <p:spPr bwMode="auto">
          <a:xfrm>
            <a:off x="250825" y="2465388"/>
            <a:ext cx="88947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chemeClr val="bg1"/>
                </a:solidFill>
              </a:rPr>
              <a:t>Narodowy Fundusz Ochrony Środowiska i Gospodarki Wodnej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</p:txBody>
      </p:sp>
      <p:sp>
        <p:nvSpPr>
          <p:cNvPr id="17" name="pole tekstowe 16">
            <a:extLst>
              <a:ext uri="{FF2B5EF4-FFF2-40B4-BE49-F238E27FC236}"/>
            </a:extLst>
          </p:cNvPr>
          <p:cNvSpPr txBox="1"/>
          <p:nvPr/>
        </p:nvSpPr>
        <p:spPr>
          <a:xfrm>
            <a:off x="3254375" y="2071688"/>
            <a:ext cx="5500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i="1" dirty="0">
                <a:latin typeface="+mj-lt"/>
              </a:rPr>
              <a:t>Z a i n w e s t u j m y   r a z e m   w   ś r o d o w i s k o</a:t>
            </a:r>
          </a:p>
        </p:txBody>
      </p:sp>
    </p:spTree>
    <p:extLst>
      <p:ext uri="{BB962C8B-B14F-4D97-AF65-F5344CB8AC3E}">
        <p14:creationId xmlns:p14="http://schemas.microsoft.com/office/powerpoint/2010/main" val="191850996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ytuł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615237" cy="882650"/>
          </a:xfrm>
        </p:spPr>
        <p:txBody>
          <a:bodyPr/>
          <a:lstStyle/>
          <a:p>
            <a:pPr algn="ctr"/>
            <a:r>
              <a:rPr lang="pl-PL" sz="3600" dirty="0">
                <a:solidFill>
                  <a:srgbClr val="5F790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Plan prezentacji</a:t>
            </a:r>
          </a:p>
        </p:txBody>
      </p:sp>
      <p:sp>
        <p:nvSpPr>
          <p:cNvPr id="11266" name="Symbol zastępczy numeru slajdu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39175" y="6356350"/>
            <a:ext cx="50482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74AB54-051A-4BDD-AE3C-F8D5A3F4147A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4414838" y="3033713"/>
            <a:ext cx="1296987" cy="10795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Prostokąt 5"/>
          <p:cNvSpPr/>
          <p:nvPr/>
        </p:nvSpPr>
        <p:spPr>
          <a:xfrm>
            <a:off x="787524" y="1865303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4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Ogrzewanie budynku</a:t>
            </a:r>
            <a:endParaRPr lang="pl-PL" sz="2400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marL="457200" lvl="4" indent="-457200">
              <a:lnSpc>
                <a:spcPct val="150000"/>
              </a:lnSpc>
              <a:buFontTx/>
              <a:buAutoNum type="arabicPeriod"/>
              <a:defRPr/>
            </a:pP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</a:rPr>
              <a:t>Źródła ciepła</a:t>
            </a:r>
          </a:p>
          <a:p>
            <a:pPr marL="457200" lvl="4" indent="-457200">
              <a:lnSpc>
                <a:spcPct val="150000"/>
              </a:lnSpc>
              <a:buFontTx/>
              <a:buAutoNum type="arabicPeriod"/>
              <a:defRPr/>
            </a:pP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</a:rPr>
              <a:t>Lokalny system ciepłowniczy</a:t>
            </a:r>
          </a:p>
          <a:p>
            <a:pPr marL="457200" lvl="4" indent="-457200">
              <a:lnSpc>
                <a:spcPct val="150000"/>
              </a:lnSpc>
              <a:buFontTx/>
              <a:buAutoNum type="arabicPeriod"/>
              <a:defRPr/>
            </a:pP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</a:rPr>
              <a:t>Zalety lokalnej sieci ciepłowniczej</a:t>
            </a:r>
          </a:p>
          <a:p>
            <a:pPr marL="457200" lvl="4" indent="-457200">
              <a:lnSpc>
                <a:spcPct val="150000"/>
              </a:lnSpc>
              <a:buFontTx/>
              <a:buAutoNum type="arabicPeriod"/>
              <a:defRPr/>
            </a:pP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</a:rPr>
              <a:t>Rozliczanie za ciepło z sieci</a:t>
            </a:r>
            <a:endParaRPr lang="pl-PL" sz="2400" b="1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 bwMode="auto">
          <a:xfrm>
            <a:off x="539750" y="260350"/>
            <a:ext cx="8147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pl-PL" altLang="pl-PL" sz="360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" name="Symbol zastępczy zawartości 2"/>
          <p:cNvSpPr txBox="1">
            <a:spLocks/>
          </p:cNvSpPr>
          <p:nvPr/>
        </p:nvSpPr>
        <p:spPr bwMode="auto">
          <a:xfrm>
            <a:off x="190500" y="552957"/>
            <a:ext cx="8496300" cy="85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pl-PL" sz="3600" b="1" dirty="0" smtClean="0">
                <a:solidFill>
                  <a:srgbClr val="5F790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Ogrzewanie budynku</a:t>
            </a:r>
            <a:endParaRPr lang="pl-PL" sz="3600" b="1" dirty="0">
              <a:solidFill>
                <a:srgbClr val="5F790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05" name="pole tekstowe 9"/>
          <p:cNvSpPr txBox="1">
            <a:spLocks noChangeArrowheads="1"/>
          </p:cNvSpPr>
          <p:nvPr/>
        </p:nvSpPr>
        <p:spPr bwMode="auto">
          <a:xfrm>
            <a:off x="190500" y="1721425"/>
            <a:ext cx="8845996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pl-PL" altLang="pl-PL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Dostarczenie ciepła od źródła ciepła do poszczególnych pomieszczeń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436562" y="2564904"/>
            <a:ext cx="8353425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pl-PL" sz="2400" b="1" dirty="0">
                <a:solidFill>
                  <a:schemeClr val="tx2">
                    <a:lumMod val="75000"/>
                  </a:schemeClr>
                </a:solidFill>
              </a:rPr>
              <a:t>Źródło ciepła: </a:t>
            </a:r>
            <a:r>
              <a:rPr lang="pl-PL" sz="2400" dirty="0">
                <a:solidFill>
                  <a:schemeClr val="tx2">
                    <a:lumMod val="75000"/>
                  </a:schemeClr>
                </a:solidFill>
              </a:rPr>
              <a:t>kocioł, piec lub węzeł cieplny;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l-PL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</a:rPr>
              <a:t>Wytwarzanie </a:t>
            </a:r>
            <a:r>
              <a:rPr lang="pl-PL" sz="2400" b="1" dirty="0">
                <a:solidFill>
                  <a:schemeClr val="tx2">
                    <a:lumMod val="75000"/>
                  </a:schemeClr>
                </a:solidFill>
              </a:rPr>
              <a:t>ciepła na potrzeby ogrzewania</a:t>
            </a:r>
            <a:r>
              <a:rPr lang="pl-PL" sz="2400" dirty="0">
                <a:solidFill>
                  <a:schemeClr val="tx2">
                    <a:lumMod val="75000"/>
                  </a:schemeClr>
                </a:solidFill>
              </a:rPr>
              <a:t> może odbywać się w drodze różnych procesów</a:t>
            </a:r>
            <a:r>
              <a:rPr lang="pl-PL" sz="2400" b="1" dirty="0">
                <a:solidFill>
                  <a:schemeClr val="tx2">
                    <a:lumMod val="75000"/>
                  </a:schemeClr>
                </a:solidFill>
              </a:rPr>
              <a:t>: </a:t>
            </a:r>
          </a:p>
          <a:p>
            <a:pPr marL="70485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2">
                    <a:lumMod val="75000"/>
                  </a:schemeClr>
                </a:solidFill>
              </a:rPr>
              <a:t>spalania węgla, gazu, oleju, biomasy, </a:t>
            </a:r>
          </a:p>
          <a:p>
            <a:pPr marL="70485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2">
                    <a:lumMod val="75000"/>
                  </a:schemeClr>
                </a:solidFill>
              </a:rPr>
              <a:t>przetwarzania energii elektrycznej </a:t>
            </a:r>
            <a:r>
              <a:rPr lang="pl-PL" sz="2400" dirty="0">
                <a:solidFill>
                  <a:schemeClr val="tx2">
                    <a:lumMod val="75000"/>
                  </a:schemeClr>
                </a:solidFill>
              </a:rPr>
              <a:t>konwencjonalnej,</a:t>
            </a:r>
          </a:p>
          <a:p>
            <a:pPr marL="70485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2">
                    <a:lumMod val="75000"/>
                  </a:schemeClr>
                </a:solidFill>
              </a:rPr>
              <a:t>przetwarzania </a:t>
            </a:r>
            <a:r>
              <a:rPr lang="pl-PL" sz="2400" dirty="0">
                <a:solidFill>
                  <a:schemeClr val="tx2">
                    <a:lumMod val="75000"/>
                  </a:schemeClr>
                </a:solidFill>
              </a:rPr>
              <a:t>energii </a:t>
            </a:r>
            <a:r>
              <a:rPr lang="pl-PL" sz="2400" b="1" dirty="0">
                <a:solidFill>
                  <a:schemeClr val="tx2">
                    <a:lumMod val="75000"/>
                  </a:schemeClr>
                </a:solidFill>
              </a:rPr>
              <a:t>z odnawialnych źródeł energii.</a:t>
            </a:r>
          </a:p>
        </p:txBody>
      </p:sp>
      <p:sp>
        <p:nvSpPr>
          <p:cNvPr id="12" name="Symbol zastępczy numeru slajdu 5"/>
          <p:cNvSpPr>
            <a:spLocks noGrp="1"/>
          </p:cNvSpPr>
          <p:nvPr>
            <p:ph type="sldNum" sz="quarter" idx="4294967295"/>
          </p:nvPr>
        </p:nvSpPr>
        <p:spPr>
          <a:xfrm>
            <a:off x="8639944" y="6356350"/>
            <a:ext cx="504056" cy="365125"/>
          </a:xfrm>
          <a:prstGeom prst="rect">
            <a:avLst/>
          </a:prstGeom>
        </p:spPr>
        <p:txBody>
          <a:bodyPr/>
          <a:lstStyle/>
          <a:p>
            <a:fld id="{26DD8FCD-8D0E-493F-A582-8FE538A0A3AB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120805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Znalezione obrazy dla zapytania ogrzewanie elektrycz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76056" y="2208078"/>
            <a:ext cx="3664916" cy="30524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619673" y="420109"/>
            <a:ext cx="4752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5F790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Ogrzewanie </a:t>
            </a:r>
            <a:r>
              <a:rPr lang="pl-PL" sz="3600" b="1" dirty="0" smtClean="0">
                <a:solidFill>
                  <a:srgbClr val="5F790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elektryczne </a:t>
            </a:r>
          </a:p>
          <a:p>
            <a:pPr algn="ctr"/>
            <a:r>
              <a:rPr lang="pl-PL" sz="2000" b="1" dirty="0" smtClean="0">
                <a:solidFill>
                  <a:srgbClr val="5F790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(pomieszczeń i wody) </a:t>
            </a:r>
            <a:endParaRPr lang="pl-PL" sz="2000" b="1" dirty="0">
              <a:solidFill>
                <a:srgbClr val="00000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251520" y="1902546"/>
            <a:ext cx="547260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Wysokie koszty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energii elektrycznej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Problem regulacji temperatury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ciepłej wody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Ograniczona pojemność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 bojlerów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Nowoczesne urządzenia są bezpieczne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Stare urządzenia mogą powodować zwarcia w sieci elektrycznej budynku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Koszty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związane z bieżącymi przeglądami</a:t>
            </a:r>
            <a:endParaRPr lang="pl-PL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7371557" y="6038461"/>
            <a:ext cx="140775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700" dirty="0"/>
              <a:t>http://www.cieplosystemowe.pl/</a:t>
            </a:r>
          </a:p>
        </p:txBody>
      </p:sp>
      <p:sp>
        <p:nvSpPr>
          <p:cNvPr id="3" name="Prostokąt 2"/>
          <p:cNvSpPr/>
          <p:nvPr/>
        </p:nvSpPr>
        <p:spPr>
          <a:xfrm>
            <a:off x="6012160" y="5905291"/>
            <a:ext cx="30599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dirty="0"/>
              <a:t>http://www.ogrzewamy.pl/systemy-grzewcze/ogrzewanie-elektryczne</a:t>
            </a:r>
          </a:p>
        </p:txBody>
      </p:sp>
      <p:sp>
        <p:nvSpPr>
          <p:cNvPr id="7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676456" y="6356350"/>
            <a:ext cx="432048" cy="365125"/>
          </a:xfrm>
        </p:spPr>
        <p:txBody>
          <a:bodyPr/>
          <a:lstStyle/>
          <a:p>
            <a:r>
              <a:rPr lang="pl-PL" dirty="0" smtClean="0"/>
              <a:t>5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4074128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207738" y="462538"/>
            <a:ext cx="39862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>
                <a:solidFill>
                  <a:srgbClr val="5F790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Ogrzewanie gazowe</a:t>
            </a:r>
          </a:p>
          <a:p>
            <a:pPr algn="ctr"/>
            <a:r>
              <a:rPr lang="pl-PL" sz="2000" b="1" dirty="0">
                <a:solidFill>
                  <a:srgbClr val="5F790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(pomieszczeń i wody) </a:t>
            </a:r>
            <a:endParaRPr lang="pl-PL" sz="2000" b="1" dirty="0">
              <a:solidFill>
                <a:srgbClr val="00000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67544" y="2019584"/>
            <a:ext cx="74666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Duża dynamika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wzrostu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 cen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Konieczność zapewnienia 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miejsca na kocioł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Na ciepłą wodę trzeba czasem poczekać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, aż zostanie podgrzana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Konieczność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 stałych przeglądów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Koszty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związane z bieżącymi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przeglądami,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także 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przewodów kominowych</a:t>
            </a:r>
          </a:p>
        </p:txBody>
      </p:sp>
      <p:sp>
        <p:nvSpPr>
          <p:cNvPr id="2" name="Prostokąt 1"/>
          <p:cNvSpPr/>
          <p:nvPr/>
        </p:nvSpPr>
        <p:spPr>
          <a:xfrm>
            <a:off x="7452320" y="5987757"/>
            <a:ext cx="140775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700" dirty="0"/>
              <a:t>http://www.cieplosystemowe.pl/</a:t>
            </a:r>
          </a:p>
        </p:txBody>
      </p:sp>
      <p:pic>
        <p:nvPicPr>
          <p:cNvPr id="7170" name="Picture 2" descr="Podobny obr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82003"/>
            <a:ext cx="2965149" cy="224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4377381" y="6087784"/>
            <a:ext cx="4572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700" dirty="0"/>
              <a:t>http://www.grandmet-plus.pl/component/k2/aktualnosci/6-napelnianie-zbiornikow-gazem-lpg</a:t>
            </a:r>
          </a:p>
        </p:txBody>
      </p:sp>
      <p:sp>
        <p:nvSpPr>
          <p:cNvPr id="9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676456" y="6356350"/>
            <a:ext cx="360040" cy="365125"/>
          </a:xfrm>
        </p:spPr>
        <p:txBody>
          <a:bodyPr/>
          <a:lstStyle/>
          <a:p>
            <a:r>
              <a:rPr lang="pl-PL" dirty="0" smtClean="0"/>
              <a:t>6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1932695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483768" y="620688"/>
            <a:ext cx="4406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rgbClr val="5F790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Ogrzewanie </a:t>
            </a:r>
            <a:r>
              <a:rPr lang="pl-PL" sz="3600" b="1" dirty="0" smtClean="0">
                <a:solidFill>
                  <a:srgbClr val="5F790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węglowe </a:t>
            </a:r>
            <a:endParaRPr lang="pl-PL" sz="3600" b="1" dirty="0">
              <a:solidFill>
                <a:srgbClr val="5F790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95536" y="1916832"/>
            <a:ext cx="5580112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Konieczność 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zakupu opału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Problem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 składowania opału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l-PL" sz="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Przyczyna szkodliwej niskiej emisji zanieczyszczeń powietrza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Wymaga 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stałej obsługi przez użytkownika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Najbardziej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2000" b="1" dirty="0">
                <a:solidFill>
                  <a:schemeClr val="tx2">
                    <a:lumMod val="75000"/>
                  </a:schemeClr>
                </a:solidFill>
              </a:rPr>
              <a:t>korzystne cenowo 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rozwiązanie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Koszty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związane z bieżącymi 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przeglądami, także przewodów kominowych</a:t>
            </a:r>
          </a:p>
        </p:txBody>
      </p:sp>
      <p:sp>
        <p:nvSpPr>
          <p:cNvPr id="30" name="Prostokąt 29"/>
          <p:cNvSpPr/>
          <p:nvPr/>
        </p:nvSpPr>
        <p:spPr>
          <a:xfrm>
            <a:off x="7452320" y="6005319"/>
            <a:ext cx="140775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700" dirty="0"/>
              <a:t>http://www.cieplosystemowe.pl/</a:t>
            </a:r>
          </a:p>
        </p:txBody>
      </p:sp>
      <p:pic>
        <p:nvPicPr>
          <p:cNvPr id="10242" name="Picture 2" descr="Podobny obr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692" y="2342372"/>
            <a:ext cx="3324524" cy="221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748464" y="6356350"/>
            <a:ext cx="360040" cy="365125"/>
          </a:xfrm>
        </p:spPr>
        <p:txBody>
          <a:bodyPr/>
          <a:lstStyle/>
          <a:p>
            <a:fld id="{A20E6BAC-DF47-4BE6-9378-59248DDD2CC9}" type="slidenum">
              <a:rPr lang="pl-PL" smtClean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4257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3905"/>
            <a:ext cx="8229600" cy="11430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l-PL" sz="3600" dirty="0" smtClean="0">
                <a:solidFill>
                  <a:srgbClr val="5F790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Koszty ogrzewania</a:t>
            </a:r>
            <a:endParaRPr lang="pl-PL" sz="3600" dirty="0">
              <a:solidFill>
                <a:srgbClr val="5F790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8424936" cy="5269814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676456" y="6356350"/>
            <a:ext cx="432048" cy="365125"/>
          </a:xfrm>
        </p:spPr>
        <p:txBody>
          <a:bodyPr/>
          <a:lstStyle/>
          <a:p>
            <a:fld id="{26DD8FCD-8D0E-493F-A582-8FE538A0A3AB}" type="slidenum">
              <a:rPr lang="pl-PL" smtClean="0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9322940"/>
      </p:ext>
    </p:extLst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odobny obr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29497"/>
            <a:ext cx="3528392" cy="3984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475656" y="639075"/>
            <a:ext cx="5642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>
                <a:solidFill>
                  <a:srgbClr val="5F790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Lokalny system ciepłowniczy</a:t>
            </a:r>
            <a:endParaRPr lang="pl-PL" sz="4000" b="1" dirty="0">
              <a:solidFill>
                <a:srgbClr val="5F7901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83568" y="1628801"/>
            <a:ext cx="468052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000" b="1" dirty="0" smtClean="0">
                <a:solidFill>
                  <a:srgbClr val="5F7901"/>
                </a:solidFill>
              </a:rPr>
              <a:t>Brak </a:t>
            </a:r>
            <a:r>
              <a:rPr lang="pl-PL" sz="2000" dirty="0" smtClean="0">
                <a:solidFill>
                  <a:srgbClr val="5F7901"/>
                </a:solidFill>
              </a:rPr>
              <a:t>uciążliwej </a:t>
            </a:r>
            <a:r>
              <a:rPr lang="pl-PL" sz="2000" b="1" dirty="0" smtClean="0">
                <a:solidFill>
                  <a:srgbClr val="5F7901"/>
                </a:solidFill>
              </a:rPr>
              <a:t>obsługi ze strony użytkownika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b="1" dirty="0" smtClean="0">
                <a:solidFill>
                  <a:srgbClr val="5F7901"/>
                </a:solidFill>
              </a:rPr>
              <a:t>Ciepła woda </a:t>
            </a:r>
            <a:r>
              <a:rPr lang="pl-PL" sz="2000" dirty="0" smtClean="0">
                <a:solidFill>
                  <a:srgbClr val="5F7901"/>
                </a:solidFill>
              </a:rPr>
              <a:t>dostępna</a:t>
            </a:r>
            <a:r>
              <a:rPr lang="pl-PL" sz="2000" b="1" dirty="0" smtClean="0">
                <a:solidFill>
                  <a:srgbClr val="5F7901"/>
                </a:solidFill>
              </a:rPr>
              <a:t> w każdej chwili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b="1" dirty="0" smtClean="0">
                <a:solidFill>
                  <a:srgbClr val="5F7901"/>
                </a:solidFill>
              </a:rPr>
              <a:t>Bez ryzyka wybuchu i zaczadzenia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b="1" dirty="0" smtClean="0">
                <a:solidFill>
                  <a:srgbClr val="5F7901"/>
                </a:solidFill>
              </a:rPr>
              <a:t>Stabilne i konkurencyjne ceny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l-PL" sz="400" b="1" dirty="0" smtClean="0">
              <a:solidFill>
                <a:srgbClr val="5F790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000" b="1" dirty="0" smtClean="0">
                <a:solidFill>
                  <a:srgbClr val="5F7901"/>
                </a:solidFill>
              </a:rPr>
              <a:t>Koszty eksploatacji </a:t>
            </a:r>
            <a:r>
              <a:rPr lang="pl-PL" sz="2000" dirty="0" smtClean="0">
                <a:solidFill>
                  <a:srgbClr val="5F7901"/>
                </a:solidFill>
              </a:rPr>
              <a:t>podzielone </a:t>
            </a:r>
            <a:r>
              <a:rPr lang="pl-PL" sz="2000" b="1" dirty="0" smtClean="0">
                <a:solidFill>
                  <a:srgbClr val="5F7901"/>
                </a:solidFill>
              </a:rPr>
              <a:t>między dostawcę, a odbiorcę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l-PL" sz="400" b="1" dirty="0" smtClean="0">
              <a:solidFill>
                <a:srgbClr val="5F790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400" b="1" dirty="0" smtClean="0">
                <a:solidFill>
                  <a:srgbClr val="5F7901"/>
                </a:solidFill>
              </a:rPr>
              <a:t>\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000" b="1" dirty="0" smtClean="0">
                <a:solidFill>
                  <a:srgbClr val="5F7901"/>
                </a:solidFill>
              </a:rPr>
              <a:t>Dostępne przez prawie cały rok, w zasadzie o każdej porze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l-PL" sz="2000" b="1" dirty="0" smtClean="0">
              <a:solidFill>
                <a:srgbClr val="5F7901"/>
              </a:solidFill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7452320" y="6005319"/>
            <a:ext cx="140775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700" dirty="0"/>
              <a:t>http://www.cieplosystemowe.pl/</a:t>
            </a:r>
          </a:p>
        </p:txBody>
      </p:sp>
      <p:sp>
        <p:nvSpPr>
          <p:cNvPr id="2" name="Prostokąt 1"/>
          <p:cNvSpPr/>
          <p:nvPr/>
        </p:nvSpPr>
        <p:spPr>
          <a:xfrm>
            <a:off x="5848264" y="5905291"/>
            <a:ext cx="320811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dirty="0"/>
              <a:t>http://wde.warszawa.pl/inteligentna-siec-cieplownicza-koncowej-fazie-projektu/</a:t>
            </a:r>
          </a:p>
        </p:txBody>
      </p:sp>
      <p:sp>
        <p:nvSpPr>
          <p:cNvPr id="7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711952" y="6376243"/>
            <a:ext cx="432048" cy="365125"/>
          </a:xfrm>
        </p:spPr>
        <p:txBody>
          <a:bodyPr/>
          <a:lstStyle/>
          <a:p>
            <a:fld id="{62458720-26C7-429C-A3FC-1CF5C2550086}" type="slidenum">
              <a:rPr lang="pl-PL" smtClean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58836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10994</TotalTime>
  <Words>719</Words>
  <Application>Microsoft Office PowerPoint</Application>
  <PresentationFormat>Pokaz na ekranie (4:3)</PresentationFormat>
  <Paragraphs>130</Paragraphs>
  <Slides>16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1" baseType="lpstr">
      <vt:lpstr>Arial</vt:lpstr>
      <vt:lpstr>Calibri</vt:lpstr>
      <vt:lpstr>Courier New</vt:lpstr>
      <vt:lpstr>Wingdings</vt:lpstr>
      <vt:lpstr>Motyw pakietu Office</vt:lpstr>
      <vt:lpstr>Prezentacja programu PowerPoint</vt:lpstr>
      <vt:lpstr>Prezentacja programu PowerPoint</vt:lpstr>
      <vt:lpstr>Plan prezentacji</vt:lpstr>
      <vt:lpstr>Prezentacja programu PowerPoint</vt:lpstr>
      <vt:lpstr>Prezentacja programu PowerPoint</vt:lpstr>
      <vt:lpstr>Prezentacja programu PowerPoint</vt:lpstr>
      <vt:lpstr>Prezentacja programu PowerPoint</vt:lpstr>
      <vt:lpstr>Koszty ogrzewania</vt:lpstr>
      <vt:lpstr>Prezentacja programu PowerPoint</vt:lpstr>
      <vt:lpstr>Prezentacja programu PowerPoint</vt:lpstr>
      <vt:lpstr>Prezentacja programu PowerPoint</vt:lpstr>
      <vt:lpstr>Ciepła woda użytkowa C.W.U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mpietras</dc:creator>
  <cp:lastModifiedBy>Katarzyna Kitlińska</cp:lastModifiedBy>
  <cp:revision>995</cp:revision>
  <cp:lastPrinted>2017-11-08T09:32:14Z</cp:lastPrinted>
  <dcterms:created xsi:type="dcterms:W3CDTF">2014-08-06T13:18:13Z</dcterms:created>
  <dcterms:modified xsi:type="dcterms:W3CDTF">2018-03-19T12:58:20Z</dcterms:modified>
</cp:coreProperties>
</file>