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65" r:id="rId2"/>
    <p:sldId id="866" r:id="rId3"/>
    <p:sldId id="858" r:id="rId4"/>
    <p:sldId id="728" r:id="rId5"/>
    <p:sldId id="760" r:id="rId6"/>
    <p:sldId id="762" r:id="rId7"/>
    <p:sldId id="825" r:id="rId8"/>
    <p:sldId id="829" r:id="rId9"/>
    <p:sldId id="830" r:id="rId10"/>
    <p:sldId id="831" r:id="rId11"/>
    <p:sldId id="836" r:id="rId12"/>
    <p:sldId id="838" r:id="rId13"/>
    <p:sldId id="845" r:id="rId14"/>
    <p:sldId id="846" r:id="rId15"/>
    <p:sldId id="847" r:id="rId16"/>
    <p:sldId id="849" r:id="rId17"/>
    <p:sldId id="853" r:id="rId18"/>
    <p:sldId id="854" r:id="rId19"/>
    <p:sldId id="821" r:id="rId20"/>
    <p:sldId id="822" r:id="rId21"/>
    <p:sldId id="867" r:id="rId22"/>
    <p:sldId id="868" r:id="rId23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A20"/>
    <a:srgbClr val="000000"/>
    <a:srgbClr val="026937"/>
    <a:srgbClr val="AFE13F"/>
    <a:srgbClr val="7EA002"/>
    <a:srgbClr val="5F7901"/>
    <a:srgbClr val="FFFFFF"/>
    <a:srgbClr val="76C0D4"/>
    <a:srgbClr val="D9D9D9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2" autoAdjust="0"/>
    <p:restoredTop sz="86962" autoAdjust="0"/>
  </p:normalViewPr>
  <p:slideViewPr>
    <p:cSldViewPr>
      <p:cViewPr varScale="1">
        <p:scale>
          <a:sx n="94" d="100"/>
          <a:sy n="94" d="100"/>
        </p:scale>
        <p:origin x="9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Zużycie energii elektrycznej uzależnione jest od ilości energii przenoszonej pomiędzy wspominanymi strefami, oraz różnicy temperatur między nimi.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indent="-4508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</a:rPr>
              <a:t>Sprawność pompy jest prawie stała w całym okresie jej eksploatacji</a:t>
            </a:r>
          </a:p>
          <a:p>
            <a:pPr marL="450850" indent="-4508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</a:rPr>
              <a:t>Wysoka trwałość (30 lat)</a:t>
            </a:r>
          </a:p>
          <a:p>
            <a:pPr marL="450850" indent="-4508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 smtClean="0">
              <a:solidFill>
                <a:prstClr val="black"/>
              </a:solidFill>
            </a:endParaRPr>
          </a:p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</a:rPr>
              <a:t>Latem proces może zostać odwrócony, pompa ciepła schładza obiekt i ogrzewa „dolne źródło”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16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okresie wiosenno –letnim </a:t>
            </a:r>
            <a:r>
              <a:rPr lang="pl-PL" altLang="pl-PL" dirty="0" smtClean="0"/>
              <a:t>czas trwania operacji Słońca wynosi nawet do 16 godzin, zimą skraca się o połowę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sz="1200" dirty="0" smtClean="0">
                <a:cs typeface="Arial" panose="020B0604020202020204" pitchFamily="34" charset="0"/>
              </a:rPr>
              <a:t>Wybór miejsca na zamontowanie kolektorów słonecznych: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1200" b="1" dirty="0" smtClean="0">
                <a:cs typeface="Arial" panose="020B0604020202020204" pitchFamily="34" charset="0"/>
              </a:rPr>
              <a:t>dach spadzisty - </a:t>
            </a:r>
            <a:r>
              <a:rPr lang="pl-PL" sz="1200" dirty="0" smtClean="0">
                <a:cs typeface="Arial" panose="020B0604020202020204" pitchFamily="34" charset="0"/>
              </a:rPr>
              <a:t>jeśli ma on nachylenie nie mniejsze niż 25°.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1200" b="1" dirty="0" smtClean="0">
                <a:cs typeface="Arial" panose="020B0604020202020204" pitchFamily="34" charset="0"/>
              </a:rPr>
              <a:t>dach płaski </a:t>
            </a:r>
            <a:r>
              <a:rPr lang="pl-PL" sz="1200" dirty="0" smtClean="0">
                <a:cs typeface="Arial" panose="020B0604020202020204" pitchFamily="34" charset="0"/>
              </a:rPr>
              <a:t>– w takich przypadkach konieczna jest dodatkowa konstrukcja wsporcza przymocowana do dachu, </a:t>
            </a:r>
            <a:r>
              <a:rPr lang="pl-PL" sz="1200" b="1" dirty="0" smtClean="0">
                <a:cs typeface="Arial" panose="020B0604020202020204" pitchFamily="34" charset="0"/>
              </a:rPr>
              <a:t>na ścianie budynku.</a:t>
            </a:r>
            <a:r>
              <a:rPr lang="pl-PL" sz="1200" dirty="0" smtClean="0"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1200" b="1" dirty="0" smtClean="0">
                <a:cs typeface="Arial" panose="020B0604020202020204" pitchFamily="34" charset="0"/>
              </a:rPr>
              <a:t>na gruncie - </a:t>
            </a:r>
            <a:r>
              <a:rPr lang="pl-PL" sz="1200" dirty="0" smtClean="0">
                <a:cs typeface="Arial" panose="020B0604020202020204" pitchFamily="34" charset="0"/>
              </a:rPr>
              <a:t>kolektory nie mogą być zacienione przez inne budynki ani drzewa.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cs typeface="Arial" panose="020B0604020202020204" pitchFamily="34" charset="0"/>
              </a:rPr>
              <a:t>Najwyższą wydajność mają kolektory ustawione pod kątem 45° do poziomu i skierowane na południe.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0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Produkcja energii z systemu PV jest statystycznie największa, gdy słońce pada na ogniwa słoneczne pod kątem prostym.</a:t>
            </a:r>
            <a:br>
              <a:rPr lang="pl-PL" sz="1200" dirty="0" smtClean="0"/>
            </a:br>
            <a:r>
              <a:rPr lang="pl-PL" sz="1200" dirty="0" smtClean="0"/>
              <a:t>Optymalny kąt nachylenia dla paneli fotowoltaicznych mieści się w granicach 30 – 40 stopni.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Połać dachowa, na której zostanie zainstalowany system PV powinna być skierowana na południe (im bliżej kierunku południowego, tym większa wydajność instalacji fotowoltaicznej).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W przypadku usytuowania na wschód/zachód – moc instalacji musi być wyższa (a tym samym wzrośnie jej koszt). 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41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l-PL" b="1" dirty="0" smtClean="0"/>
              <a:t>Zgodnie z ustawą OZE  – dla instalacji do 10 kW za 100 jednostek wyprodukowanych i wprowadzonych do sieci </a:t>
            </a:r>
            <a:r>
              <a:rPr lang="pl-PL" b="1" u="sng" dirty="0" smtClean="0"/>
              <a:t>operator rozliczy w cyklu rocznym</a:t>
            </a:r>
            <a:r>
              <a:rPr lang="pl-PL" b="1" dirty="0" smtClean="0"/>
              <a:t> nieodpłatnie 80 jednostek jest to tzw. system opustów 1-0,8.</a:t>
            </a:r>
          </a:p>
          <a:p>
            <a:pPr algn="just">
              <a:defRPr/>
            </a:pPr>
            <a:r>
              <a:rPr lang="pl-PL" b="1" dirty="0" smtClean="0"/>
              <a:t>Zatem za każdą 1kWh wyprodukowaną i wprowadzoną do sieci będziemy mogli odebrać 0,8 kWh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Opust</a:t>
            </a:r>
            <a:r>
              <a:rPr lang="pl-PL" sz="1200" dirty="0" smtClean="0"/>
              <a:t> - polega na bezgotówkowym rozliczeniu z zakładem energetycznym energii zużytej w budynku i wyprodukowanej. Pierwszy rok PV produkuje energię elektryczną, która w części od 10-30% jest zużywana na bieżąco przez urządzenia w budynku. Pojawiające się nadwyżki są oddawane do sieci i zliczane przez licznik energii. Po roku właściciel nabywa prawo do obioru 80%</a:t>
            </a:r>
            <a:r>
              <a:rPr lang="pl-PL" sz="1200" baseline="30000" dirty="0" smtClean="0"/>
              <a:t> </a:t>
            </a:r>
            <a:r>
              <a:rPr lang="pl-PL" sz="1200" dirty="0" smtClean="0"/>
              <a:t>wprowadzonej do sieci energii i nie musi kupić jej od zakładu energetycznego.</a:t>
            </a:r>
            <a:br>
              <a:rPr lang="pl-PL" sz="1200" dirty="0" smtClean="0"/>
            </a:br>
            <a:r>
              <a:rPr lang="pl-PL" sz="1200" dirty="0" smtClean="0"/>
              <a:t>Odbierając energię w kolejnym roku pracująca instalacja produkuje energię na rok kolejny.</a:t>
            </a:r>
            <a:br>
              <a:rPr lang="pl-PL" sz="1200" dirty="0" smtClean="0"/>
            </a:br>
            <a:r>
              <a:rPr lang="pl-PL" sz="1200" dirty="0" smtClean="0"/>
              <a:t>W ustawie zagwarantowano </a:t>
            </a:r>
            <a:r>
              <a:rPr lang="pl-PL" sz="1200" b="1" dirty="0" smtClean="0"/>
              <a:t>15 lat funkcjonowania </a:t>
            </a:r>
            <a:r>
              <a:rPr lang="pl-PL" sz="1200" dirty="0" smtClean="0"/>
              <a:t>tego systemu rozliczenia</a:t>
            </a:r>
            <a:r>
              <a:rPr lang="pl-PL" sz="1600" dirty="0" smtClean="0"/>
              <a:t>.</a:t>
            </a:r>
            <a:endParaRPr lang="pl-PL" sz="2000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76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altLang="pl-PL" dirty="0" smtClean="0"/>
              <a:t>Obliczenia okresu zwrotu inwestycji:</a:t>
            </a:r>
          </a:p>
          <a:p>
            <a:pPr algn="l">
              <a:buFont typeface="Wingdings 3" panose="05040102010807070707" pitchFamily="18" charset="2"/>
              <a:buNone/>
            </a:pPr>
            <a:r>
              <a:rPr lang="pl-PL" altLang="pl-PL" dirty="0" smtClean="0"/>
              <a:t>3 kW x 24 godziny x 365 dni w roku x 20 % (procentowy udział wiatru w skali roku) </a:t>
            </a:r>
          </a:p>
          <a:p>
            <a:pPr algn="l">
              <a:buFont typeface="Wingdings 3" panose="05040102010807070707" pitchFamily="18" charset="2"/>
              <a:buNone/>
            </a:pPr>
            <a:r>
              <a:rPr lang="pl-PL" altLang="pl-PL" dirty="0" smtClean="0"/>
              <a:t>= 5 256 kWh</a:t>
            </a:r>
          </a:p>
          <a:p>
            <a:pPr algn="l">
              <a:buFont typeface="Wingdings 3" panose="05040102010807070707" pitchFamily="18" charset="2"/>
              <a:buNone/>
            </a:pPr>
            <a:r>
              <a:rPr lang="pl-PL" altLang="pl-PL" dirty="0" smtClean="0"/>
              <a:t>Zakładając, że 1 kWh kosztuje ok. 0,58 zł, przychód wyniesie: 5 256 x 0,58 zł = 3 048,48 zł</a:t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Okres zwrotu: 24 000 lub 30 000,00 zł./3048,48 zł </a:t>
            </a:r>
            <a:r>
              <a:rPr lang="pl-PL" altLang="pl-PL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pl-PL" altLang="pl-PL" dirty="0" smtClean="0"/>
              <a:t> ok. 8 - 10 lat (bez dotacji).</a:t>
            </a:r>
          </a:p>
          <a:p>
            <a:pPr algn="l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5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50336"/>
            <a:ext cx="4906888" cy="57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31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187866" y="548680"/>
            <a:ext cx="4458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Panele fotowoltaiczne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71600" y="1484784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l-PL" sz="2000" dirty="0"/>
              <a:t>Panele fotowoltaiczne, nazywane też bateriami słonecznymi,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są </a:t>
            </a:r>
            <a:r>
              <a:rPr lang="pl-PL" sz="2000" dirty="0"/>
              <a:t>często mylone z kolektorami </a:t>
            </a:r>
            <a:r>
              <a:rPr lang="pl-PL" sz="2000" dirty="0" smtClean="0"/>
              <a:t>słonecznymi - nie </a:t>
            </a:r>
            <a:r>
              <a:rPr lang="pl-PL" sz="2000" dirty="0"/>
              <a:t>podgrzewają wody jak kolektory, tylko </a:t>
            </a:r>
            <a:r>
              <a:rPr lang="pl-PL" sz="2000" b="1" dirty="0"/>
              <a:t>przekształcają energię słońca w </a:t>
            </a:r>
            <a:r>
              <a:rPr lang="pl-PL" sz="2000" b="1" dirty="0" smtClean="0"/>
              <a:t>energię elektryczną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22" y="2564904"/>
            <a:ext cx="2925217" cy="35542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0" y="2708920"/>
            <a:ext cx="4536504" cy="324289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004048" y="60701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http://podr.pl/ograniczenie-emisji-co2-gminny-system-doradztwa/odnawialne-zrodla-energii/</a:t>
            </a:r>
          </a:p>
        </p:txBody>
      </p:sp>
    </p:spTree>
    <p:extLst>
      <p:ext uri="{BB962C8B-B14F-4D97-AF65-F5344CB8AC3E}">
        <p14:creationId xmlns:p14="http://schemas.microsoft.com/office/powerpoint/2010/main" val="1168269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187866" y="548680"/>
            <a:ext cx="4458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Panele fotowoltaiczne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6" name="Obraz 5" descr="http://www.praze.pl/UserFiles/Image/zdjecia%20do%20OZE/ogniw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3440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681798" y="1340768"/>
            <a:ext cx="147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0200" y="1886636"/>
            <a:ext cx="78802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dirty="0"/>
              <a:t>Okres eksploatacji instalacji solarnej wynosi ok. </a:t>
            </a:r>
            <a:r>
              <a:rPr lang="pl-PL" altLang="pl-PL" dirty="0" smtClean="0"/>
              <a:t>25 lat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W warunkach optymalnych z 1 </a:t>
            </a:r>
            <a:r>
              <a:rPr lang="pl-PL" dirty="0" err="1"/>
              <a:t>kWp</a:t>
            </a:r>
            <a:r>
              <a:rPr lang="pl-PL" dirty="0"/>
              <a:t> mocy instalacji PV </a:t>
            </a:r>
            <a:r>
              <a:rPr lang="pl-PL" dirty="0" smtClean="0"/>
              <a:t>można </a:t>
            </a:r>
            <a:r>
              <a:rPr lang="pl-PL" dirty="0"/>
              <a:t>uzyskać </a:t>
            </a:r>
            <a:r>
              <a:rPr lang="pl-PL" dirty="0" smtClean="0"/>
              <a:t>0,9 MWh </a:t>
            </a:r>
            <a:r>
              <a:rPr lang="pl-PL" dirty="0"/>
              <a:t>energii </a:t>
            </a:r>
            <a:r>
              <a:rPr lang="pl-PL" dirty="0" smtClean="0"/>
              <a:t>elektrycznej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Koszt instalacji fotowoltaicznej za 1 </a:t>
            </a:r>
            <a:r>
              <a:rPr lang="pl-PL" dirty="0" err="1"/>
              <a:t>kWp</a:t>
            </a:r>
            <a:r>
              <a:rPr lang="pl-PL" dirty="0"/>
              <a:t> wynosi ok. 4 000 zł - 6 000 zł </a:t>
            </a:r>
            <a:r>
              <a:rPr lang="pl-PL" dirty="0" smtClean="0"/>
              <a:t>(na potrzeby domu jednorodzinnego – ok 14 tys. – 27 tys. zł)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Okres zwrotu – ok 14 lat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Największa produkcja en. elektrycznej to wiosna-lato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/>
              <a:t>Produkuj energię</a:t>
            </a:r>
            <a:r>
              <a:rPr lang="pl-PL" dirty="0"/>
              <a:t> i korzystaj z </a:t>
            </a:r>
            <a:r>
              <a:rPr lang="pl-PL" b="1" dirty="0"/>
              <a:t>systemu wsparcia</a:t>
            </a:r>
            <a:r>
              <a:rPr lang="pl-PL" dirty="0"/>
              <a:t> w postaci </a:t>
            </a:r>
            <a:r>
              <a:rPr lang="pl-PL" b="1" dirty="0" smtClean="0"/>
              <a:t>opustów</a:t>
            </a:r>
            <a:endParaRPr lang="pl-PL" b="1" u="sng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16945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89373" y="525860"/>
            <a:ext cx="7151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Przydomowe elektrownie wiatrowe 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9321" y="1177315"/>
            <a:ext cx="58326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/>
              <a:t>Przydomowe turbiny wiatrowe są prostymi </a:t>
            </a:r>
            <a:r>
              <a:rPr lang="pl-PL" sz="2000" dirty="0" smtClean="0"/>
              <a:t>konstrukcjami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 smtClean="0"/>
              <a:t>Energia </a:t>
            </a:r>
            <a:r>
              <a:rPr lang="pl-PL" sz="2000" dirty="0"/>
              <a:t>elektryczna zostaje wytworzona w generatorze napędzanym przez łopaty </a:t>
            </a:r>
            <a:r>
              <a:rPr lang="pl-PL" sz="2000" dirty="0" smtClean="0"/>
              <a:t>wirnika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994517" y="3076408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i="1" dirty="0"/>
              <a:t>Źródło: https://kb.pl/porady/przydomowe-elektrownie-wiatrowe-czy-warto-sie-nimi-zainteresowac/</a:t>
            </a:r>
            <a:endParaRPr lang="pl-PL" sz="700" dirty="0"/>
          </a:p>
        </p:txBody>
      </p:sp>
      <p:sp>
        <p:nvSpPr>
          <p:cNvPr id="11" name="Prostokąt 10"/>
          <p:cNvSpPr/>
          <p:nvPr/>
        </p:nvSpPr>
        <p:spPr>
          <a:xfrm>
            <a:off x="5590778" y="6041146"/>
            <a:ext cx="30243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Foto. http://www.windturbinestar.com/male-elektrownie-wiatrowe.html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-48467" y="5352439"/>
            <a:ext cx="32941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Foto. http://oze24.eu/male-przydomowe-elektrownie-wiatrowe-wiatraki-turbiny/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1024" y="545246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400" dirty="0"/>
              <a:t>t</a:t>
            </a:r>
            <a:r>
              <a:rPr lang="pl-PL" sz="1400" dirty="0" smtClean="0"/>
              <a:t>urbina z </a:t>
            </a:r>
            <a:r>
              <a:rPr lang="pl-PL" sz="1400" dirty="0"/>
              <a:t>wirnikami o osi pionowej </a:t>
            </a:r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Działają </a:t>
            </a:r>
            <a:r>
              <a:rPr lang="pl-PL" dirty="0"/>
              <a:t>niezależnie od kierunku wiatru i są </a:t>
            </a:r>
            <a:r>
              <a:rPr lang="pl-PL" dirty="0" smtClean="0"/>
              <a:t>odporne </a:t>
            </a:r>
            <a:r>
              <a:rPr lang="pl-PL" dirty="0"/>
              <a:t>na wiatr o dużej </a:t>
            </a:r>
            <a:r>
              <a:rPr lang="pl-PL" dirty="0" smtClean="0"/>
              <a:t>sile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811519" y="2880060"/>
            <a:ext cx="3332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t</a:t>
            </a:r>
            <a:r>
              <a:rPr lang="pl-PL" sz="1400" dirty="0" smtClean="0"/>
              <a:t>urbina z </a:t>
            </a:r>
            <a:r>
              <a:rPr lang="pl-PL" sz="1400" dirty="0"/>
              <a:t>wirnikami o osi </a:t>
            </a:r>
            <a:r>
              <a:rPr lang="pl-PL" sz="1400" dirty="0" smtClean="0"/>
              <a:t>poziomej</a:t>
            </a:r>
            <a:endParaRPr lang="pl-PL" sz="14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654" y="1210662"/>
            <a:ext cx="2512557" cy="170596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6876" y="3051810"/>
            <a:ext cx="1762956" cy="234793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896546" y="3707447"/>
            <a:ext cx="41399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dirty="0"/>
              <a:t>W instalacjach przydomowych obecnie najczęściej stosuje się elektrownie o poziomej osi obrotu wirnika, ale popularność zyskują elektrownie o </a:t>
            </a:r>
            <a:r>
              <a:rPr lang="pl-PL" dirty="0" smtClean="0"/>
              <a:t>pionowej </a:t>
            </a:r>
            <a:r>
              <a:rPr lang="pl-PL" dirty="0"/>
              <a:t>osi obrotowej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39788686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89374" y="525860"/>
            <a:ext cx="7151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Przydomowe elektrownie wiatrowe 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1987379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Moc uzyskiwana przez przydomowe turbiny wynosi </a:t>
            </a:r>
            <a:br>
              <a:rPr lang="pl-PL" sz="2000" dirty="0" smtClean="0"/>
            </a:br>
            <a:r>
              <a:rPr lang="pl-PL" sz="2000" dirty="0" smtClean="0"/>
              <a:t>od 100 do 6 000 W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Najmniejsze są w stanie dostarczyć około 3 kWh energii na dobę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Minimalna prędkość wiatru, przy której turbina może zacząć produkować prąd, to 2,5 - 3 m/s, ale do osiągnięcia mocy nominalnej potrzebny jest wiatr o prędkości około 10 m/s 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7812360" y="6005319"/>
            <a:ext cx="11095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Foto. http://www.nto.pl/</a:t>
            </a:r>
          </a:p>
        </p:txBody>
      </p:sp>
    </p:spTree>
    <p:extLst>
      <p:ext uri="{BB962C8B-B14F-4D97-AF65-F5344CB8AC3E}">
        <p14:creationId xmlns:p14="http://schemas.microsoft.com/office/powerpoint/2010/main" val="6695092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89374" y="525860"/>
            <a:ext cx="7151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Przydomowe elektrownie wiatrowe 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812360" y="6005319"/>
            <a:ext cx="11095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Foto. http://www.nto.pl/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83675" y="2204864"/>
            <a:ext cx="81156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2000" dirty="0" smtClean="0"/>
              <a:t>Koszt inwestycji budowy elektrowni wiatrowej </a:t>
            </a:r>
            <a:r>
              <a:rPr lang="pl-PL" altLang="pl-PL" sz="2000" dirty="0"/>
              <a:t>o mocy </a:t>
            </a:r>
            <a:r>
              <a:rPr lang="pl-PL" altLang="pl-PL" sz="2000" dirty="0" smtClean="0"/>
              <a:t>1 kW ok</a:t>
            </a:r>
            <a:r>
              <a:rPr lang="pl-PL" altLang="pl-PL" sz="2000" dirty="0"/>
              <a:t>. 3 000 do 5 000 </a:t>
            </a:r>
            <a:r>
              <a:rPr lang="pl-PL" altLang="pl-PL" sz="2000" dirty="0" smtClean="0"/>
              <a:t>zł </a:t>
            </a:r>
            <a:endParaRPr lang="pl-PL" altLang="pl-PL" sz="2000" dirty="0"/>
          </a:p>
          <a:p>
            <a:endParaRPr lang="pl-PL" alt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2000" dirty="0" smtClean="0"/>
              <a:t>Dla instalacji </a:t>
            </a:r>
            <a:r>
              <a:rPr lang="pl-PL" altLang="pl-PL" sz="2000" dirty="0"/>
              <a:t>o mocy 3 kW </a:t>
            </a:r>
            <a:r>
              <a:rPr lang="pl-PL" altLang="pl-PL" sz="2000" dirty="0" smtClean="0"/>
              <a:t>- uwzględniając oprzyrządowanie i montaż to ok</a:t>
            </a:r>
            <a:r>
              <a:rPr lang="pl-PL" altLang="pl-PL" sz="2000" dirty="0"/>
              <a:t>. 24 000 - 30 000 </a:t>
            </a:r>
            <a:r>
              <a:rPr lang="pl-PL" altLang="pl-PL" sz="2000" dirty="0" smtClean="0"/>
              <a:t>zł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altLang="pl-PL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2000" dirty="0" smtClean="0"/>
              <a:t>Okres </a:t>
            </a:r>
            <a:r>
              <a:rPr lang="pl-PL" altLang="pl-PL" sz="2000" dirty="0"/>
              <a:t>zwrotu - ok. 8 - 10 lat (bez dotacji).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altLang="pl-PL" dirty="0"/>
          </a:p>
          <a:p>
            <a:endParaRPr lang="pl-PL" alt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3681798" y="1340768"/>
            <a:ext cx="147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493" y="4106768"/>
            <a:ext cx="2736304" cy="18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58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972884" y="525860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Pompy ciepła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196752"/>
            <a:ext cx="8051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prstClr val="black"/>
                </a:solidFill>
              </a:rPr>
              <a:t>Urządzenie, które </a:t>
            </a:r>
            <a:r>
              <a:rPr lang="pl-PL" b="1" dirty="0">
                <a:solidFill>
                  <a:prstClr val="black"/>
                </a:solidFill>
              </a:rPr>
              <a:t>podnosi temperaturę </a:t>
            </a:r>
            <a:r>
              <a:rPr lang="pl-PL" b="1" dirty="0" smtClean="0">
                <a:solidFill>
                  <a:prstClr val="black"/>
                </a:solidFill>
              </a:rPr>
              <a:t>ciepła pobranego </a:t>
            </a:r>
            <a:r>
              <a:rPr lang="pl-PL" b="1" dirty="0">
                <a:solidFill>
                  <a:prstClr val="black"/>
                </a:solidFill>
              </a:rPr>
              <a:t>z otoczenia </a:t>
            </a:r>
            <a:r>
              <a:rPr lang="pl-PL" dirty="0">
                <a:solidFill>
                  <a:prstClr val="black"/>
                </a:solidFill>
              </a:rPr>
              <a:t>do poziomu temperatury wymaganego dla celów </a:t>
            </a:r>
            <a:r>
              <a:rPr lang="pl-PL" dirty="0" smtClean="0">
                <a:solidFill>
                  <a:prstClr val="black"/>
                </a:solidFill>
              </a:rPr>
              <a:t>grzewczych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2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2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Zasada działania pompy ciepła opiera się na </a:t>
            </a:r>
            <a:r>
              <a:rPr lang="pl-PL" b="1" dirty="0"/>
              <a:t>przekazaniu ciepła pobranego ze strefy o niższej temperaturze</a:t>
            </a:r>
            <a:r>
              <a:rPr lang="pl-PL" dirty="0"/>
              <a:t> (dolne źródło ciepła) </a:t>
            </a:r>
            <a:r>
              <a:rPr lang="pl-PL" b="1" dirty="0"/>
              <a:t>do strefy o temperaturze wyższej</a:t>
            </a:r>
            <a:r>
              <a:rPr lang="pl-PL" dirty="0"/>
              <a:t> (górne źródło ciepła</a:t>
            </a:r>
            <a:r>
              <a:rPr lang="pl-PL" dirty="0" smtClean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2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 smtClean="0"/>
              <a:t>Każda </a:t>
            </a:r>
            <a:r>
              <a:rPr lang="pl-PL" dirty="0"/>
              <a:t>pompa ciepła </a:t>
            </a:r>
            <a:r>
              <a:rPr lang="pl-PL" b="1" dirty="0"/>
              <a:t>zasilana jest energią </a:t>
            </a:r>
            <a:r>
              <a:rPr lang="pl-PL" b="1" dirty="0" smtClean="0"/>
              <a:t>elektryczną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Picture 3" descr="Znalezione obrazy dla zapytania pompa ciep&amp;lstrok;a schemat dzia&amp;lstrok;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04" y="3789040"/>
            <a:ext cx="5498976" cy="23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572000" y="5974429"/>
            <a:ext cx="25202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http://www.pompy-ciepla.org/jak_dziala_pompa_ciepla.php</a:t>
            </a:r>
          </a:p>
        </p:txBody>
      </p:sp>
    </p:spTree>
    <p:extLst>
      <p:ext uri="{BB962C8B-B14F-4D97-AF65-F5344CB8AC3E}">
        <p14:creationId xmlns:p14="http://schemas.microsoft.com/office/powerpoint/2010/main" val="129791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972884" y="525860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Pompy ciepła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77767" y="1412776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Podział ze względu na dolne źródło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1916832"/>
            <a:ext cx="8208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b="1" dirty="0"/>
              <a:t>Pompy ciepła gruntowe </a:t>
            </a:r>
            <a:r>
              <a:rPr lang="pl-PL" sz="2000" dirty="0"/>
              <a:t>– dolnym źródłem ciepła jest grunt. Rozróżniamy dwa typy pomp gruntowych: poziome oraz </a:t>
            </a:r>
            <a:r>
              <a:rPr lang="pl-PL" sz="2000" dirty="0" smtClean="0"/>
              <a:t>pionowe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b="1" dirty="0"/>
              <a:t>Pompy ciepła powietrzne - </a:t>
            </a:r>
            <a:r>
              <a:rPr lang="pl-PL" sz="2000" dirty="0"/>
              <a:t>dolnym źródłem energii jest </a:t>
            </a:r>
            <a:r>
              <a:rPr lang="pl-PL" sz="2000" dirty="0" smtClean="0"/>
              <a:t>powietrze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b="1" dirty="0"/>
              <a:t>Pompa ciepła typu wodnego – </a:t>
            </a:r>
            <a:r>
              <a:rPr lang="pl-PL" sz="2000" dirty="0"/>
              <a:t>ciepło pobierane jest z wody gruntowej lub powierzchniowej.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l-PL" sz="2000" b="1" dirty="0"/>
          </a:p>
        </p:txBody>
      </p:sp>
      <p:pic>
        <p:nvPicPr>
          <p:cNvPr id="30724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70563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Znalezione obrazy dla zapytania wodna pompa ciep&amp;lstrok;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5"/>
          <a:stretch/>
        </p:blipFill>
        <p:spPr bwMode="auto">
          <a:xfrm>
            <a:off x="6660231" y="4270564"/>
            <a:ext cx="2047921" cy="18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Znalezione obrazy dla zapytania gruntowa pompa ciep&amp;lstrok;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8456"/>
            <a:ext cx="225380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04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972884" y="525860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Pompy ciepła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677660" y="1308452"/>
            <a:ext cx="147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18448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/>
              <a:t>Zestawienie cen pomp ciepła o mocy grzewczej </a:t>
            </a:r>
            <a:r>
              <a:rPr lang="pl-PL" sz="2000" dirty="0" smtClean="0"/>
              <a:t>8 - 10 </a:t>
            </a:r>
            <a:r>
              <a:rPr lang="pl-PL" sz="2000" dirty="0" err="1" smtClean="0"/>
              <a:t>kWp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dom jednorodzinny) oraz kosztów eksploatacji w zależności od rodzaju urządzenia: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/>
              <a:t>pompa typu </a:t>
            </a:r>
            <a:r>
              <a:rPr lang="pl-PL" sz="2000" b="1" dirty="0"/>
              <a:t>powietrze/woda</a:t>
            </a:r>
            <a:r>
              <a:rPr lang="pl-PL" sz="2000" dirty="0"/>
              <a:t>: 20 000 zł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koszt eksploatacji to rząd wielkości ok. 0,20 zł/kWh)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000" dirty="0"/>
              <a:t>pompa typu </a:t>
            </a:r>
            <a:r>
              <a:rPr lang="pl-PL" sz="2000" b="1" dirty="0"/>
              <a:t>grunt/woda lub woda/woda</a:t>
            </a:r>
            <a:r>
              <a:rPr lang="pl-PL" sz="2000" dirty="0"/>
              <a:t>: 40 </a:t>
            </a:r>
            <a:r>
              <a:rPr lang="pl-PL" sz="2000" dirty="0" smtClean="0"/>
              <a:t>000 – 60 </a:t>
            </a:r>
            <a:r>
              <a:rPr lang="pl-PL" sz="2000" dirty="0"/>
              <a:t>000 zł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koszty eksploatacji wynoszą ok. 0,12–0,15 zł/kWh)</a:t>
            </a:r>
          </a:p>
          <a:p>
            <a:pPr algn="just">
              <a:lnSpc>
                <a:spcPct val="150000"/>
              </a:lnSpc>
              <a:defRPr/>
            </a:pPr>
            <a:endParaRPr lang="pl-PL" sz="2000" dirty="0" smtClean="0"/>
          </a:p>
          <a:p>
            <a:pPr algn="just">
              <a:lnSpc>
                <a:spcPct val="150000"/>
              </a:lnSpc>
              <a:defRPr/>
            </a:pPr>
            <a:r>
              <a:rPr lang="pl-PL" sz="2000" dirty="0" smtClean="0"/>
              <a:t>Żywotność </a:t>
            </a:r>
            <a:r>
              <a:rPr lang="pl-PL" sz="2000" dirty="0"/>
              <a:t>pompy ciepła szacuje się ok. 20-25 </a:t>
            </a:r>
            <a:r>
              <a:rPr lang="pl-PL" sz="2000" dirty="0" smtClean="0"/>
              <a:t>lat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65696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instalacje hybrydowe 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73659"/>
            <a:ext cx="6120680" cy="36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209054" y="525860"/>
            <a:ext cx="428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Instalacje hybrydowe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196752"/>
            <a:ext cx="84249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</a:rPr>
              <a:t>Więcej niż jedno źródło odnawialnej energii połączone ze </a:t>
            </a:r>
            <a:r>
              <a:rPr lang="pl-PL" sz="2000" dirty="0" smtClean="0">
                <a:solidFill>
                  <a:prstClr val="black"/>
                </a:solidFill>
              </a:rPr>
              <a:t>sobą</a:t>
            </a:r>
            <a:endParaRPr lang="pl-PL" sz="2000" dirty="0">
              <a:solidFill>
                <a:prstClr val="black"/>
              </a:solidFill>
            </a:endParaRPr>
          </a:p>
          <a:p>
            <a:pPr marL="361950" algn="just"/>
            <a:endParaRPr lang="pl-PL" sz="500" dirty="0" smtClean="0">
              <a:solidFill>
                <a:prstClr val="black"/>
              </a:solidFill>
            </a:endParaRPr>
          </a:p>
          <a:p>
            <a:pPr marL="1520825" indent="-1158875"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Przykład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pl-PL" sz="2000" dirty="0">
                <a:solidFill>
                  <a:prstClr val="black"/>
                </a:solidFill>
              </a:rPr>
              <a:t> kolektory hybrydowe wykorzystujące ogniwa </a:t>
            </a:r>
            <a:r>
              <a:rPr lang="pl-PL" sz="2000" dirty="0" smtClean="0">
                <a:solidFill>
                  <a:prstClr val="black"/>
                </a:solidFill>
              </a:rPr>
              <a:t>fotowoltaiczne </a:t>
            </a:r>
            <a:br>
              <a:rPr lang="pl-PL" sz="2000" dirty="0" smtClean="0">
                <a:solidFill>
                  <a:prstClr val="black"/>
                </a:solidFill>
              </a:rPr>
            </a:br>
            <a:r>
              <a:rPr lang="pl-PL" sz="2000" dirty="0" smtClean="0">
                <a:solidFill>
                  <a:prstClr val="black"/>
                </a:solidFill>
              </a:rPr>
              <a:t>i </a:t>
            </a:r>
            <a:r>
              <a:rPr lang="pl-PL" sz="2000" dirty="0">
                <a:solidFill>
                  <a:prstClr val="black"/>
                </a:solidFill>
              </a:rPr>
              <a:t>kolektory słoneczne, które działając łącznie podgrzewają jednocześnie wodę i wytwarzają energię </a:t>
            </a:r>
            <a:r>
              <a:rPr lang="pl-PL" sz="2000" dirty="0" smtClean="0">
                <a:solidFill>
                  <a:prstClr val="black"/>
                </a:solidFill>
              </a:rPr>
              <a:t>elektryczną</a:t>
            </a:r>
          </a:p>
        </p:txBody>
      </p:sp>
      <p:sp>
        <p:nvSpPr>
          <p:cNvPr id="9" name="Prostokąt 8"/>
          <p:cNvSpPr/>
          <p:nvPr/>
        </p:nvSpPr>
        <p:spPr>
          <a:xfrm>
            <a:off x="5940152" y="6067706"/>
            <a:ext cx="2286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http://www.deltaenergia.pl/mikrogeneracja-domowa/</a:t>
            </a:r>
          </a:p>
        </p:txBody>
      </p:sp>
    </p:spTree>
    <p:extLst>
      <p:ext uri="{BB962C8B-B14F-4D97-AF65-F5344CB8AC3E}">
        <p14:creationId xmlns:p14="http://schemas.microsoft.com/office/powerpoint/2010/main" val="4142833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39552" y="2084165"/>
            <a:ext cx="5040560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Biomasa </a:t>
            </a:r>
            <a:r>
              <a:rPr lang="pl-PL" sz="2000" dirty="0"/>
              <a:t>– stałe lub ciekłe substancje pochodzenia roślinnego lub zwierzęcego, które ulegają biodegradacji, pochodzące z produktów, odpadów i pozostałości z produkcji rolnej i leśnej oraz przemysłu przetwarzającego ich </a:t>
            </a:r>
            <a:r>
              <a:rPr lang="pl-PL" sz="2000" dirty="0" smtClean="0"/>
              <a:t>produkty, tj.: </a:t>
            </a:r>
            <a:r>
              <a:rPr lang="pl-PL" sz="2000" dirty="0"/>
              <a:t>odpady drzewne, brykiet, </a:t>
            </a:r>
            <a:r>
              <a:rPr lang="pl-PL" sz="2000" dirty="0" err="1"/>
              <a:t>pellet</a:t>
            </a:r>
            <a:r>
              <a:rPr lang="pl-PL" sz="2000" dirty="0"/>
              <a:t>, słoma, zrębki </a:t>
            </a:r>
            <a:r>
              <a:rPr lang="pl-PL" sz="2000" dirty="0" smtClean="0"/>
              <a:t>drzewne</a:t>
            </a:r>
            <a:r>
              <a:rPr lang="pl-PL" sz="2000" dirty="0"/>
              <a:t> </a:t>
            </a:r>
            <a:r>
              <a:rPr lang="pl-PL" sz="2000" dirty="0" smtClean="0"/>
              <a:t>i in.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666351" y="382658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Kotły na biomasę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7" name="Picture 2" descr="Znalezione obrazy dla zapytania biomasa energia odnawial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96" y="1960091"/>
            <a:ext cx="3504578" cy="342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39552" y="1481009"/>
            <a:ext cx="820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Kocioł na biomasę zapewnia niskie koszty ogrzewania</a:t>
            </a:r>
          </a:p>
        </p:txBody>
      </p:sp>
    </p:spTree>
    <p:extLst>
      <p:ext uri="{BB962C8B-B14F-4D97-AF65-F5344CB8AC3E}">
        <p14:creationId xmlns:p14="http://schemas.microsoft.com/office/powerpoint/2010/main" val="2848879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-36513" y="-79375"/>
            <a:ext cx="914400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317500" y="3068960"/>
            <a:ext cx="882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>Odnawialne źródła energii w sektorze mieszkaniowym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27584" y="1268760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Rodzaje </a:t>
            </a:r>
            <a:r>
              <a:rPr lang="pl-PL" sz="2000" b="1" dirty="0"/>
              <a:t>kotłów</a:t>
            </a:r>
            <a:br>
              <a:rPr lang="pl-PL" sz="2000" b="1" dirty="0"/>
            </a:b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Kotły z górnym spalaniem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Kotły z dolnym spalaniem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Kotły </a:t>
            </a:r>
            <a:r>
              <a:rPr lang="pl-PL" sz="2000" dirty="0" smtClean="0"/>
              <a:t>zgazowujące </a:t>
            </a:r>
            <a:r>
              <a:rPr lang="pl-PL" sz="2000" dirty="0"/>
              <a:t>drewno</a:t>
            </a:r>
          </a:p>
        </p:txBody>
      </p:sp>
      <p:sp>
        <p:nvSpPr>
          <p:cNvPr id="6" name="Prostokąt 5"/>
          <p:cNvSpPr/>
          <p:nvPr/>
        </p:nvSpPr>
        <p:spPr>
          <a:xfrm>
            <a:off x="2666352" y="548680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Kotły na biomasę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32" y="1268760"/>
            <a:ext cx="3140000" cy="39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Znalezione obrazy dla zapytania kot&amp;lstrok;y górnego spal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" y="3212977"/>
            <a:ext cx="5014099" cy="28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6577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670084" y="548680"/>
            <a:ext cx="3493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Kotły na biomasę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681798" y="1340768"/>
            <a:ext cx="147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2208" y="2204864"/>
            <a:ext cx="78802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dirty="0"/>
              <a:t>Okres eksploatacji instalacji wynosi ok. 15 lat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Kompletna instalacja z kotłem na drewno (biomasę), kominem i zasobnikiem ciepłej wody użytkowej, grzejnikami, rurami oraz niezbędną armaturą zabezpieczającą i sterującą kosztuje 30-40 tys. zł. </a:t>
            </a:r>
            <a:endParaRPr lang="pl-PL" dirty="0" smtClean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Roczny</a:t>
            </a:r>
            <a:r>
              <a:rPr lang="pl-PL" b="1" dirty="0" smtClean="0"/>
              <a:t> </a:t>
            </a:r>
            <a:r>
              <a:rPr lang="pl-PL" b="1" dirty="0"/>
              <a:t>koszt ogrzewania</a:t>
            </a:r>
            <a:r>
              <a:rPr lang="pl-PL" dirty="0"/>
              <a:t> </a:t>
            </a:r>
            <a:r>
              <a:rPr lang="pl-PL" dirty="0" smtClean="0"/>
              <a:t>domu o </a:t>
            </a:r>
            <a:r>
              <a:rPr lang="pl-PL" dirty="0"/>
              <a:t>powierzchni </a:t>
            </a:r>
            <a:r>
              <a:rPr lang="pl-PL" dirty="0" smtClean="0"/>
              <a:t>160 </a:t>
            </a:r>
            <a:r>
              <a:rPr lang="pl-PL" dirty="0"/>
              <a:t>m</a:t>
            </a:r>
            <a:r>
              <a:rPr lang="pl-PL" baseline="30000" dirty="0"/>
              <a:t>2</a:t>
            </a:r>
            <a:r>
              <a:rPr lang="pl-PL" dirty="0"/>
              <a:t> to około </a:t>
            </a:r>
            <a:r>
              <a:rPr lang="pl-PL" dirty="0" smtClean="0"/>
              <a:t>2 400 </a:t>
            </a:r>
            <a:r>
              <a:rPr lang="pl-PL" dirty="0"/>
              <a:t>zł </a:t>
            </a:r>
            <a:r>
              <a:rPr lang="pl-PL" dirty="0" smtClean="0"/>
              <a:t>(kocioł na </a:t>
            </a:r>
            <a:r>
              <a:rPr lang="pl-PL" dirty="0" err="1" smtClean="0"/>
              <a:t>pellet</a:t>
            </a:r>
            <a:r>
              <a:rPr lang="pl-PL" dirty="0" smtClean="0"/>
              <a:t>), d</a:t>
            </a:r>
            <a:r>
              <a:rPr lang="pl-PL" altLang="pl-PL" dirty="0" smtClean="0"/>
              <a:t>la porównania węgiel </a:t>
            </a:r>
            <a:r>
              <a:rPr lang="pl-PL" altLang="pl-PL" dirty="0"/>
              <a:t>- ok. 3600 </a:t>
            </a:r>
            <a:r>
              <a:rPr lang="pl-PL" altLang="pl-PL" dirty="0" smtClean="0"/>
              <a:t>zł</a:t>
            </a:r>
            <a:endParaRPr lang="pl-PL" altLang="pl-PL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Niska cena - </a:t>
            </a:r>
            <a:r>
              <a:rPr lang="pl-PL" dirty="0"/>
              <a:t>powszechnie </a:t>
            </a:r>
            <a:r>
              <a:rPr lang="pl-PL" dirty="0" smtClean="0"/>
              <a:t>dostępne i </a:t>
            </a:r>
            <a:r>
              <a:rPr lang="pl-PL" b="1" dirty="0"/>
              <a:t>tanie </a:t>
            </a:r>
            <a:r>
              <a:rPr lang="pl-PL" b="1" dirty="0" smtClean="0"/>
              <a:t>paliwo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38669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1341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15262" cy="884047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pl-PL" sz="3600" dirty="0" smtClean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03356" y="1484784"/>
            <a:ext cx="86406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Energia słoneczna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Kolektory słoneczne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Panele fotowoltaiczne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Przydomowe elektrownie wiatrowe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Pompy ciepła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Instalacje hybrydowe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Kotły na biomasę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779912" y="2996952"/>
            <a:ext cx="1296144" cy="10801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5719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15262" cy="864096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Rozproszone, odnawialne źródła energii </a:t>
            </a:r>
            <a:r>
              <a:rPr lang="pl-PL" sz="3600" dirty="0" smtClean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</a:t>
            </a:r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sektorze  mieszkaniowym</a:t>
            </a:r>
          </a:p>
        </p:txBody>
      </p:sp>
      <p:sp>
        <p:nvSpPr>
          <p:cNvPr id="5" name="Prostokąt 4"/>
          <p:cNvSpPr/>
          <p:nvPr/>
        </p:nvSpPr>
        <p:spPr>
          <a:xfrm>
            <a:off x="886789" y="1700808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Odnawialne Źródła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Energii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możliwe do zastosowania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gospodarstwach domowych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Kolektory słoneczne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Panele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fotowoltaiczne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Pompy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ciepła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Przydomowe elektrownie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wiatrowe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Kotły na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biomasę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359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9148"/>
            <a:ext cx="3456384" cy="324005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24691" y="404664"/>
            <a:ext cx="530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Energia słoneczna </a:t>
            </a:r>
            <a:endParaRPr lang="pl-PL" altLang="pl-PL" sz="3600" b="1" dirty="0" smtClean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źródło </a:t>
            </a:r>
            <a:r>
              <a:rPr lang="pl-PL" alt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energii odnawialnej</a:t>
            </a:r>
            <a:endParaRPr 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31802" y="16796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altLang="pl-PL" dirty="0">
                <a:solidFill>
                  <a:schemeClr val="tx2">
                    <a:lumMod val="50000"/>
                  </a:schemeClr>
                </a:solidFill>
              </a:rPr>
              <a:t>Energia </a:t>
            </a:r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pozyskiwana </a:t>
            </a:r>
            <a:r>
              <a:rPr lang="pl-PL" altLang="pl-PL" dirty="0">
                <a:solidFill>
                  <a:schemeClr val="tx2">
                    <a:lumMod val="50000"/>
                  </a:schemeClr>
                </a:solidFill>
              </a:rPr>
              <a:t>jest  bezpośrednio z promieniowania </a:t>
            </a:r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słonecznego</a:t>
            </a:r>
            <a:r>
              <a:rPr lang="pl-PL" altLang="pl-PL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787758"/>
            <a:ext cx="3275856" cy="342121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5536" y="211587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285750">
              <a:buFont typeface="Wingdings" panose="05000000000000000000" pitchFamily="2" charset="2"/>
              <a:buChar char="q"/>
            </a:pPr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Około 80% całkowitej sumy nasłonecznienia w naszym klimacie przypada na okres wiosenno – letni: IV-IX 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47864" y="5140919"/>
            <a:ext cx="568863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Dla Polski natężenie promieniowania słonecznego mieści się w przedziale 900 – 1200 kWh/m</a:t>
            </a:r>
            <a:r>
              <a:rPr lang="pl-PL" altLang="pl-PL" baseline="30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83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68" y="747191"/>
            <a:ext cx="4863203" cy="276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18147" y="550421"/>
            <a:ext cx="6566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Wykorzystanie energii słonecznej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366614" y="134076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sz="2000" b="1" dirty="0"/>
              <a:t>kolektory słoneczne </a:t>
            </a:r>
            <a:r>
              <a:rPr lang="pl-PL" sz="2000" dirty="0"/>
              <a:t>- zamiana energii promieniowania słonecznego na </a:t>
            </a:r>
            <a:r>
              <a:rPr lang="pl-PL" sz="2000" b="1" dirty="0"/>
              <a:t>energię </a:t>
            </a:r>
            <a:r>
              <a:rPr lang="pl-PL" sz="2000" b="1" dirty="0" smtClean="0"/>
              <a:t>cieplną</a:t>
            </a:r>
            <a:r>
              <a:rPr lang="pl-PL" sz="2000" dirty="0" smtClean="0"/>
              <a:t>;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99992" y="472514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sz="2000" b="1" dirty="0" smtClean="0"/>
              <a:t>ogniwa </a:t>
            </a:r>
            <a:r>
              <a:rPr lang="pl-PL" sz="2000" b="1" dirty="0"/>
              <a:t>fotowoltaiczne </a:t>
            </a:r>
            <a:r>
              <a:rPr lang="pl-PL" sz="2000" dirty="0"/>
              <a:t>- zamiana energii promieniowania słonecznego na </a:t>
            </a:r>
            <a:r>
              <a:rPr lang="pl-PL" sz="2000" b="1" dirty="0"/>
              <a:t>energię </a:t>
            </a:r>
            <a:r>
              <a:rPr lang="pl-PL" sz="2000" b="1" dirty="0" smtClean="0"/>
              <a:t>elektryczną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5444196" y="3431298"/>
            <a:ext cx="335643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http://twoja-chalupa.blogspot.com/2013/06/ciepla-woda-w-kranie-gratis-wybierz.html</a:t>
            </a:r>
          </a:p>
        </p:txBody>
      </p:sp>
      <p:pic>
        <p:nvPicPr>
          <p:cNvPr id="3078" name="Picture 6" descr="Znalezione obrazy dla zapytania ogniwo fotowoltaiczne przekró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8" y="3212975"/>
            <a:ext cx="4027272" cy="29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843808" y="5978134"/>
            <a:ext cx="129554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http://solgen.pl/fotowoltaika/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9309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1061381"/>
            <a:ext cx="4659416" cy="500313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24315" y="1563280"/>
            <a:ext cx="42316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dirty="0"/>
              <a:t>Ważnym elementem każdego kolektora słonecznego jest </a:t>
            </a:r>
            <a:r>
              <a:rPr lang="pl-PL" b="1" dirty="0"/>
              <a:t>wymiennik ciepła</a:t>
            </a:r>
            <a:r>
              <a:rPr lang="pl-PL" dirty="0"/>
              <a:t>, w którym krąży nośnik ciepła - najczęściej jest to </a:t>
            </a:r>
            <a:r>
              <a:rPr lang="pl-PL" b="1" dirty="0"/>
              <a:t>trudno zamarzający roztwór </a:t>
            </a:r>
            <a:r>
              <a:rPr lang="pl-PL" dirty="0" smtClean="0"/>
              <a:t>glikolu, </a:t>
            </a:r>
            <a:r>
              <a:rPr lang="pl-PL" dirty="0"/>
              <a:t>woda lub </a:t>
            </a:r>
            <a:r>
              <a:rPr lang="pl-PL" dirty="0" smtClean="0"/>
              <a:t>gaz</a:t>
            </a: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dirty="0" smtClean="0"/>
              <a:t>Płynąca </a:t>
            </a:r>
            <a:r>
              <a:rPr lang="pl-PL" dirty="0"/>
              <a:t>rurkami kolektora </a:t>
            </a:r>
            <a:r>
              <a:rPr lang="pl-PL" b="1" dirty="0"/>
              <a:t>ciecz </a:t>
            </a:r>
            <a:r>
              <a:rPr lang="pl-PL" b="1" dirty="0" smtClean="0"/>
              <a:t>ogrzewa </a:t>
            </a:r>
            <a:r>
              <a:rPr lang="pl-PL" b="1" dirty="0"/>
              <a:t>się od rozgrzanej przez słońce powierzchni płyty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przylegających do niej ścianek </a:t>
            </a:r>
            <a:r>
              <a:rPr lang="pl-PL" dirty="0" smtClean="0"/>
              <a:t>rur</a:t>
            </a: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b="1" dirty="0" smtClean="0"/>
              <a:t>Ogrzany </a:t>
            </a:r>
            <a:r>
              <a:rPr lang="pl-PL" b="1" dirty="0"/>
              <a:t>płyn przepływa do </a:t>
            </a:r>
            <a:r>
              <a:rPr lang="pl-PL" b="1" dirty="0" smtClean="0"/>
              <a:t>zasobnika,  oddając </a:t>
            </a:r>
            <a:r>
              <a:rPr lang="pl-PL" b="1" dirty="0"/>
              <a:t>ciepło ogrzewanej wodzie użytkowej,</a:t>
            </a:r>
            <a:r>
              <a:rPr lang="pl-PL" dirty="0"/>
              <a:t> </a:t>
            </a:r>
            <a:r>
              <a:rPr lang="pl-PL" dirty="0" smtClean="0"/>
              <a:t>następnie schłodzony zawraca do kolektora.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4247456" y="5964485"/>
            <a:ext cx="48965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http://forum.muratordom.pl/showthread.php?171088-Zasobnik-trzy-w%C4%99%C5%BCownice-grza%C5%82ka-elektryczna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96252" y="548680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Kolektory słoneczne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596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396252" y="548680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Kolektory słoneczne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681798" y="1340768"/>
            <a:ext cx="147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80418" y="1612831"/>
            <a:ext cx="77048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dirty="0"/>
              <a:t>Okres eksploatacji instalacji solarnej wynosi ok. 20 </a:t>
            </a:r>
            <a:r>
              <a:rPr lang="pl-PL" altLang="pl-PL" dirty="0" smtClean="0"/>
              <a:t>lat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dirty="0"/>
              <a:t>Instalacja </a:t>
            </a:r>
            <a:r>
              <a:rPr lang="pl-PL" altLang="pl-PL" dirty="0" smtClean="0"/>
              <a:t>pracuje </a:t>
            </a:r>
            <a:r>
              <a:rPr lang="pl-PL" altLang="pl-PL" dirty="0"/>
              <a:t>najwydajniej przy bezchmurnym niebie, wówczas promieniowanie słoneczne osiąga moc do 1050 W/m2, przy zachmurzeniu moc spada do 100 W/m2. </a:t>
            </a:r>
            <a:endParaRPr lang="pl-PL" altLang="pl-PL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algn="just">
              <a:lnSpc>
                <a:spcPct val="150000"/>
              </a:lnSpc>
            </a:pPr>
            <a:endParaRPr lang="pl-PL" altLang="pl-PL" dirty="0" smtClean="0"/>
          </a:p>
        </p:txBody>
      </p:sp>
      <p:grpSp>
        <p:nvGrpSpPr>
          <p:cNvPr id="12" name="Grupa 11"/>
          <p:cNvGrpSpPr/>
          <p:nvPr/>
        </p:nvGrpSpPr>
        <p:grpSpPr>
          <a:xfrm>
            <a:off x="899592" y="3789040"/>
            <a:ext cx="7273158" cy="2366504"/>
            <a:chOff x="1027726" y="3221613"/>
            <a:chExt cx="7273158" cy="2366504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726" y="3221613"/>
              <a:ext cx="7273158" cy="194421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8400" y="5374739"/>
              <a:ext cx="2591025" cy="213378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656" y="5058512"/>
              <a:ext cx="1353429" cy="499915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9958" y="5058512"/>
              <a:ext cx="1237595" cy="499915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3753" y="5058512"/>
              <a:ext cx="1237595" cy="499915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6589" y="5055078"/>
              <a:ext cx="1237595" cy="49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4017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396252" y="548680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Kolektory słoneczne</a:t>
            </a:r>
            <a:endParaRPr lang="pl-PL" alt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827262" y="1796143"/>
            <a:ext cx="734481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dirty="0"/>
              <a:t>Koszt zakupu </a:t>
            </a:r>
            <a:r>
              <a:rPr lang="pl-PL" dirty="0" smtClean="0"/>
              <a:t>kolektorów słonecznych dla </a:t>
            </a:r>
            <a:r>
              <a:rPr lang="pl-PL" dirty="0"/>
              <a:t>4 osobowej rodziny waha się w granicach 10 000 zł – 17 000 </a:t>
            </a:r>
            <a:r>
              <a:rPr lang="pl-PL" dirty="0" smtClean="0"/>
              <a:t>zł,</a:t>
            </a:r>
          </a:p>
          <a:p>
            <a:pPr>
              <a:lnSpc>
                <a:spcPct val="150000"/>
              </a:lnSpc>
              <a:defRPr/>
            </a:pPr>
            <a:r>
              <a:rPr lang="pl-PL" b="1" dirty="0" smtClean="0"/>
              <a:t>Opłacalność </a:t>
            </a:r>
            <a:r>
              <a:rPr lang="pl-PL" b="1" dirty="0"/>
              <a:t>montażu instalacji solarnej zależy przede wszystkim od: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dirty="0"/>
              <a:t>ilości zużycia ciepłej wody przez gospodarstwo (większe zużycie = lepsze wykorzystanie instalacji),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dirty="0" smtClean="0"/>
              <a:t>Najkrótszy </a:t>
            </a:r>
            <a:r>
              <a:rPr lang="pl-PL" dirty="0"/>
              <a:t>okres zwrotu, z dotacją, w przypadku </a:t>
            </a:r>
            <a:r>
              <a:rPr lang="pl-PL" dirty="0" smtClean="0"/>
              <a:t>zastąpienia podgrzewu, wykorzystującego energię elektryczną, </a:t>
            </a:r>
            <a:r>
              <a:rPr lang="pl-PL" dirty="0"/>
              <a:t>kolektorami słonecznymi wynosi ok. </a:t>
            </a:r>
            <a:r>
              <a:rPr lang="pl-PL" dirty="0" smtClean="0"/>
              <a:t>5 - 8 </a:t>
            </a:r>
            <a:r>
              <a:rPr lang="pl-PL" dirty="0"/>
              <a:t>lat, a dla gazu płynnego czy oleju opałowego </a:t>
            </a:r>
            <a:r>
              <a:rPr lang="pl-PL" dirty="0" smtClean="0"/>
              <a:t>10 - 15 </a:t>
            </a:r>
            <a:r>
              <a:rPr lang="pl-PL" dirty="0"/>
              <a:t>lat</a:t>
            </a:r>
            <a:r>
              <a:rPr lang="pl-PL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Systemy solarne nie umożliwiają gromadzenia energii cieplnej, dlatego też nie możemy wykorzystać w okresie zimowym, nadwyżek uzyskanych latem.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681798" y="1340768"/>
            <a:ext cx="147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tx2">
                    <a:lumMod val="50000"/>
                  </a:schemeClr>
                </a:solidFill>
              </a:rPr>
              <a:t>Opłacalność</a:t>
            </a:r>
            <a:endParaRPr lang="pl-P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136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9978</TotalTime>
  <Words>1323</Words>
  <Application>Microsoft Office PowerPoint</Application>
  <PresentationFormat>Pokaz na ekranie (4:3)</PresentationFormat>
  <Paragraphs>210</Paragraphs>
  <Slides>22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Microsoft Sans Serif</vt:lpstr>
      <vt:lpstr>Wingdings</vt:lpstr>
      <vt:lpstr>Wingdings 3</vt:lpstr>
      <vt:lpstr>Motyw pakietu Office</vt:lpstr>
      <vt:lpstr>Prezentacja programu PowerPoint</vt:lpstr>
      <vt:lpstr>Prezentacja programu PowerPoint</vt:lpstr>
      <vt:lpstr>Plan prezentacji</vt:lpstr>
      <vt:lpstr>Rozproszone, odnawialne źródła energii w sektorze  mieszkaniowym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849</cp:revision>
  <cp:lastPrinted>2017-06-07T12:36:25Z</cp:lastPrinted>
  <dcterms:created xsi:type="dcterms:W3CDTF">2014-08-06T13:18:13Z</dcterms:created>
  <dcterms:modified xsi:type="dcterms:W3CDTF">2018-03-19T12:59:16Z</dcterms:modified>
</cp:coreProperties>
</file>