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handoutMasterIdLst>
    <p:handoutMasterId r:id="rId36"/>
  </p:handoutMasterIdLst>
  <p:sldIdLst>
    <p:sldId id="1144" r:id="rId2"/>
    <p:sldId id="1145" r:id="rId3"/>
    <p:sldId id="1083" r:id="rId4"/>
    <p:sldId id="1085" r:id="rId5"/>
    <p:sldId id="1086" r:id="rId6"/>
    <p:sldId id="1088" r:id="rId7"/>
    <p:sldId id="1089" r:id="rId8"/>
    <p:sldId id="1090" r:id="rId9"/>
    <p:sldId id="1091" r:id="rId10"/>
    <p:sldId id="1092" r:id="rId11"/>
    <p:sldId id="1093" r:id="rId12"/>
    <p:sldId id="1094" r:id="rId13"/>
    <p:sldId id="1095" r:id="rId14"/>
    <p:sldId id="1096" r:id="rId15"/>
    <p:sldId id="1097" r:id="rId16"/>
    <p:sldId id="1098" r:id="rId17"/>
    <p:sldId id="1099" r:id="rId18"/>
    <p:sldId id="1146" r:id="rId19"/>
    <p:sldId id="1147" r:id="rId20"/>
    <p:sldId id="1148" r:id="rId21"/>
    <p:sldId id="1084" r:id="rId22"/>
    <p:sldId id="1106" r:id="rId23"/>
    <p:sldId id="1107" r:id="rId24"/>
    <p:sldId id="1108" r:id="rId25"/>
    <p:sldId id="1109" r:id="rId26"/>
    <p:sldId id="1110" r:id="rId27"/>
    <p:sldId id="1111" r:id="rId28"/>
    <p:sldId id="1112" r:id="rId29"/>
    <p:sldId id="1113" r:id="rId30"/>
    <p:sldId id="1114" r:id="rId31"/>
    <p:sldId id="1115" r:id="rId32"/>
    <p:sldId id="1116" r:id="rId33"/>
    <p:sldId id="1149" r:id="rId34"/>
  </p:sldIdLst>
  <p:sldSz cx="9144000" cy="6858000" type="screen4x3"/>
  <p:notesSz cx="6797675" cy="9926638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578E"/>
    <a:srgbClr val="5F7901"/>
    <a:srgbClr val="000000"/>
    <a:srgbClr val="95CA20"/>
    <a:srgbClr val="FFFFFF"/>
    <a:srgbClr val="D9D9D9"/>
    <a:srgbClr val="026937"/>
    <a:srgbClr val="AFE13F"/>
    <a:srgbClr val="7EA002"/>
    <a:srgbClr val="76C0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1" autoAdjust="0"/>
    <p:restoredTop sz="84379" autoAdjust="0"/>
  </p:normalViewPr>
  <p:slideViewPr>
    <p:cSldViewPr>
      <p:cViewPr varScale="1">
        <p:scale>
          <a:sx n="91" d="100"/>
          <a:sy n="91" d="100"/>
        </p:scale>
        <p:origin x="1368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6578"/>
    </p:cViewPr>
  </p:sorterViewPr>
  <p:notesViewPr>
    <p:cSldViewPr>
      <p:cViewPr varScale="1">
        <p:scale>
          <a:sx n="85" d="100"/>
          <a:sy n="85" d="100"/>
        </p:scale>
        <p:origin x="-3834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6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598DB0-72E4-4730-913A-8BA541BD7DA3}" type="datetimeFigureOut">
              <a:rPr lang="pl-PL" smtClean="0"/>
              <a:pPr/>
              <a:t>2018-03-19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9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6" y="9428590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56469F-555E-4830-A623-E34794D6B7B3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53746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AC1F34-A98F-4314-B0BB-13483555CB5B}" type="datetimeFigureOut">
              <a:rPr lang="pl-PL" smtClean="0"/>
              <a:pPr/>
              <a:t>2018-03-19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 dirty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15159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6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94BC3-64E2-4C9E-AE7F-1C74F16E8AD6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8468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9220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527988BB-1879-49AB-8C58-711D985EBF33}" type="slidenum">
              <a:rPr lang="pl-PL" altLang="pl-PL" smtClean="0"/>
              <a:pPr>
                <a:spcBef>
                  <a:spcPct val="0"/>
                </a:spcBef>
              </a:pPr>
              <a:t>1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4066287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altLang="pl-PL" smtClean="0"/>
          </a:p>
        </p:txBody>
      </p:sp>
      <p:sp>
        <p:nvSpPr>
          <p:cNvPr id="11268" name="Symbol zastępczy numeru slajdu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375A42FE-6866-41F6-BA15-F0BF15A4899D}" type="slidenum">
              <a:rPr lang="pl-PL" altLang="pl-PL" smtClean="0"/>
              <a:pPr>
                <a:spcBef>
                  <a:spcPct val="0"/>
                </a:spcBef>
              </a:pPr>
              <a:t>2</a:t>
            </a:fld>
            <a:endParaRPr lang="pl-PL" altLang="pl-PL" smtClean="0"/>
          </a:p>
        </p:txBody>
      </p:sp>
    </p:spTree>
    <p:extLst>
      <p:ext uri="{BB962C8B-B14F-4D97-AF65-F5344CB8AC3E}">
        <p14:creationId xmlns:p14="http://schemas.microsoft.com/office/powerpoint/2010/main" val="1210631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>
                <a:solidFill>
                  <a:prstClr val="black"/>
                </a:solidFill>
              </a:rPr>
              <a:pPr/>
              <a:t>3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844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60039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29039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>
                <a:solidFill>
                  <a:prstClr val="black"/>
                </a:solidFill>
              </a:rPr>
              <a:pPr/>
              <a:t>21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8001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>
                <a:solidFill>
                  <a:prstClr val="black"/>
                </a:solidFill>
              </a:rPr>
              <a:pPr/>
              <a:t>27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265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794BC3-64E2-4C9E-AE7F-1C74F16E8AD6}" type="slidenum">
              <a:rPr lang="pl-PL" smtClean="0">
                <a:solidFill>
                  <a:prstClr val="black"/>
                </a:solidFill>
              </a:rPr>
              <a:pPr/>
              <a:t>32</a:t>
            </a:fld>
            <a:endParaRPr lang="pl-PL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61942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39944" y="6356350"/>
            <a:ext cx="504056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1143000"/>
          </a:xfrm>
        </p:spPr>
        <p:txBody>
          <a:bodyPr/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71538" y="1600200"/>
            <a:ext cx="7615262" cy="4525963"/>
          </a:xfrm>
        </p:spPr>
        <p:txBody>
          <a:bodyPr/>
          <a:lstStyle>
            <a:lvl1pPr algn="just">
              <a:defRPr/>
            </a:lvl1pPr>
            <a:lvl2pPr algn="just">
              <a:defRPr/>
            </a:lvl2pPr>
            <a:lvl3pPr algn="just">
              <a:defRPr/>
            </a:lvl3pPr>
            <a:lvl4pPr algn="just">
              <a:defRPr/>
            </a:lvl4pPr>
            <a:lvl5pPr algn="just">
              <a:defRPr/>
            </a:lvl5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460432" y="6356350"/>
            <a:ext cx="683568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rostokąt 6"/>
          <p:cNvSpPr/>
          <p:nvPr userDrawn="1"/>
        </p:nvSpPr>
        <p:spPr>
          <a:xfrm>
            <a:off x="0" y="500042"/>
            <a:ext cx="928662" cy="1071570"/>
          </a:xfrm>
          <a:prstGeom prst="rect">
            <a:avLst/>
          </a:prstGeom>
          <a:solidFill>
            <a:srgbClr val="FFFFFF">
              <a:alpha val="65882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8" name="Symbol zastępczy numeru slajdu 5"/>
          <p:cNvSpPr txBox="1">
            <a:spLocks/>
          </p:cNvSpPr>
          <p:nvPr userDrawn="1"/>
        </p:nvSpPr>
        <p:spPr>
          <a:xfrm>
            <a:off x="8639944" y="6356350"/>
            <a:ext cx="50405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D8FCD-8D0E-493F-A582-8FE538A0A3AB}" type="slidenum">
              <a:rPr kumimoji="0" lang="pl-P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10" name="Symbol zastępczy numeru slajdu 5"/>
          <p:cNvSpPr txBox="1">
            <a:spLocks/>
          </p:cNvSpPr>
          <p:nvPr userDrawn="1"/>
        </p:nvSpPr>
        <p:spPr>
          <a:xfrm>
            <a:off x="8639944" y="6356350"/>
            <a:ext cx="504056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D8FCD-8D0E-493F-A582-8FE538A0A3AB}" type="slidenum">
              <a:rPr kumimoji="0" lang="pl-P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numeru slajdu 5"/>
          <p:cNvSpPr txBox="1">
            <a:spLocks/>
          </p:cNvSpPr>
          <p:nvPr userDrawn="1"/>
        </p:nvSpPr>
        <p:spPr>
          <a:xfrm>
            <a:off x="8460432" y="6356350"/>
            <a:ext cx="683568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6DD8FCD-8D0E-493F-A582-8FE538A0A3AB}" type="slidenum">
              <a:rPr kumimoji="0" lang="pl-PL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pl-PL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057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 userDrawn="1"/>
        </p:nvSpPr>
        <p:spPr>
          <a:xfrm>
            <a:off x="6072198" y="6286520"/>
            <a:ext cx="1000132" cy="500066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27" name="Obraz 26" descr="Obraz1.jpg"/>
          <p:cNvPicPr>
            <a:picLocks noChangeAspect="1"/>
          </p:cNvPicPr>
          <p:nvPr userDrawn="1"/>
        </p:nvPicPr>
        <p:blipFill>
          <a:blip r:embed="rId7" cstate="print"/>
          <a:srcRect t="123" r="7247" b="3027"/>
          <a:stretch>
            <a:fillRect/>
          </a:stretch>
        </p:blipFill>
        <p:spPr>
          <a:xfrm>
            <a:off x="0" y="0"/>
            <a:ext cx="9135532" cy="6858000"/>
          </a:xfrm>
          <a:prstGeom prst="rect">
            <a:avLst/>
          </a:prstGeom>
        </p:spPr>
      </p:pic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1000100" y="357174"/>
            <a:ext cx="76867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000100" y="1600200"/>
            <a:ext cx="76867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tekst</a:t>
            </a:r>
          </a:p>
          <a:p>
            <a:pPr lvl="1"/>
            <a:r>
              <a:rPr lang="pl-PL" dirty="0" smtClean="0"/>
              <a:t>Drugi poziom tekstu</a:t>
            </a:r>
          </a:p>
          <a:p>
            <a:pPr lvl="2"/>
            <a:r>
              <a:rPr lang="pl-PL" dirty="0" smtClean="0"/>
              <a:t>Trzeci poziom tekstu</a:t>
            </a:r>
          </a:p>
          <a:p>
            <a:pPr lvl="3"/>
            <a:r>
              <a:rPr lang="pl-PL" dirty="0" smtClean="0"/>
              <a:t>Czwarty poziom tekstu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 dirty="0"/>
          </a:p>
        </p:txBody>
      </p:sp>
      <p:pic>
        <p:nvPicPr>
          <p:cNvPr id="9" name="Obraz 8" descr="dekor2.png"/>
          <p:cNvPicPr>
            <a:picLocks noChangeAspect="1"/>
          </p:cNvPicPr>
          <p:nvPr userDrawn="1"/>
        </p:nvPicPr>
        <p:blipFill>
          <a:blip r:embed="rId8" cstate="print"/>
          <a:srcRect l="470" t="31482" b="38888"/>
          <a:stretch>
            <a:fillRect/>
          </a:stretch>
        </p:blipFill>
        <p:spPr>
          <a:xfrm>
            <a:off x="0" y="554638"/>
            <a:ext cx="937627" cy="945528"/>
          </a:xfrm>
          <a:prstGeom prst="rect">
            <a:avLst/>
          </a:prstGeom>
        </p:spPr>
      </p:pic>
      <p:sp>
        <p:nvSpPr>
          <p:cNvPr id="11" name="Prostokąt 10"/>
          <p:cNvSpPr/>
          <p:nvPr userDrawn="1"/>
        </p:nvSpPr>
        <p:spPr>
          <a:xfrm>
            <a:off x="0" y="6237312"/>
            <a:ext cx="9135532" cy="6206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 userDrawn="1"/>
        </p:nvSpPr>
        <p:spPr>
          <a:xfrm>
            <a:off x="214282" y="6381328"/>
            <a:ext cx="2857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i="1" dirty="0" smtClean="0">
                <a:solidFill>
                  <a:schemeClr val="bg1">
                    <a:lumMod val="50000"/>
                  </a:schemeClr>
                </a:solidFill>
              </a:rPr>
              <a:t>Zainwestujmy razem w środowisko</a:t>
            </a:r>
            <a:endParaRPr lang="pl-PL" sz="1400" i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" name="Obraz 9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16" y="6297635"/>
            <a:ext cx="4231842" cy="500042"/>
          </a:xfrm>
          <a:prstGeom prst="rect">
            <a:avLst/>
          </a:prstGeom>
        </p:spPr>
      </p:pic>
      <p:sp>
        <p:nvSpPr>
          <p:cNvPr id="13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39944" y="6356350"/>
            <a:ext cx="504056" cy="365125"/>
          </a:xfrm>
          <a:prstGeom prst="rect">
            <a:avLst/>
          </a:prstGeom>
        </p:spPr>
        <p:txBody>
          <a:bodyPr/>
          <a:lstStyle/>
          <a:p>
            <a:fld id="{26DD8FCD-8D0E-493F-A582-8FE538A0A3AB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</p:sldLayoutIdLst>
  <p:transition spd="med"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just" defTabSz="914400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just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just" defTabSz="914400" rtl="0" eaLnBrk="1" latinLnBrk="0" hangingPunct="1">
        <a:spcBef>
          <a:spcPct val="20000"/>
        </a:spcBef>
        <a:buSzPct val="70000"/>
        <a:buFont typeface="Courier New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just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mailto:Doradcy.energetyczni@wfos.com.pl" TargetMode="External"/><Relationship Id="rId7" Type="http://schemas.openxmlformats.org/officeDocument/2006/relationships/image" Target="../media/image13.jpeg"/><Relationship Id="rId2" Type="http://schemas.openxmlformats.org/officeDocument/2006/relationships/hyperlink" Target="mailto:doradztwo@nfosigw.gov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wfos.com.pl/doradcy-energetyczni/aktualnosci-de" TargetMode="External"/><Relationship Id="rId5" Type="http://schemas.openxmlformats.org/officeDocument/2006/relationships/hyperlink" Target="http://www.nfosigw.gov.pl/o-nfosigw/doradztwo-energetyczne" TargetMode="External"/><Relationship Id="rId4" Type="http://schemas.openxmlformats.org/officeDocument/2006/relationships/hyperlink" Target="http://www.doradztwo-energetyczne.gov.pl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/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8195" name="Picture 2" descr="H:\Grupy\DL\FOTOLIA\Fotolia_65208503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0" b="4877"/>
          <a:stretch>
            <a:fillRect/>
          </a:stretch>
        </p:blipFill>
        <p:spPr bwMode="auto">
          <a:xfrm>
            <a:off x="11113" y="-100013"/>
            <a:ext cx="9144000" cy="6048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Prostokąt 11">
            <a:extLst>
              <a:ext uri="{FF2B5EF4-FFF2-40B4-BE49-F238E27FC236}"/>
            </a:extLst>
          </p:cNvPr>
          <p:cNvSpPr/>
          <p:nvPr/>
        </p:nvSpPr>
        <p:spPr>
          <a:xfrm>
            <a:off x="-20638" y="1970088"/>
            <a:ext cx="9144001" cy="538162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31" name="Prostokąt 30">
            <a:extLst>
              <a:ext uri="{FF2B5EF4-FFF2-40B4-BE49-F238E27FC236}"/>
            </a:extLst>
          </p:cNvPr>
          <p:cNvSpPr/>
          <p:nvPr/>
        </p:nvSpPr>
        <p:spPr>
          <a:xfrm>
            <a:off x="35496" y="3933056"/>
            <a:ext cx="9113838" cy="784225"/>
          </a:xfrm>
          <a:prstGeom prst="rect">
            <a:avLst/>
          </a:prstGeom>
          <a:solidFill>
            <a:schemeClr val="bg1">
              <a:lumMod val="75000"/>
              <a:alpha val="63137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dirty="0">
                <a:solidFill>
                  <a:schemeClr val="tx1"/>
                </a:solidFill>
              </a:rPr>
              <a:t>Realizowane w ramach Projektu </a:t>
            </a:r>
            <a:r>
              <a:rPr lang="pl-PL" sz="1600" b="1" i="1" dirty="0" smtClean="0">
                <a:solidFill>
                  <a:schemeClr val="tx1"/>
                </a:solidFill>
              </a:rPr>
              <a:t>”Ogólnopolski </a:t>
            </a:r>
            <a:r>
              <a:rPr lang="pl-PL" sz="1600" b="1" i="1" dirty="0">
                <a:solidFill>
                  <a:schemeClr val="tx1"/>
                </a:solidFill>
              </a:rPr>
              <a:t>system wsparcia doradczego dla sektora publicznego, mieszkaniowego oraz przedsiębiorstw w zakresie efektywności energetycznej oraz OZE"</a:t>
            </a:r>
            <a:endParaRPr lang="pl-PL" i="1" dirty="0"/>
          </a:p>
        </p:txBody>
      </p:sp>
      <p:sp>
        <p:nvSpPr>
          <p:cNvPr id="34" name="Prostokąt 33">
            <a:extLst>
              <a:ext uri="{FF2B5EF4-FFF2-40B4-BE49-F238E27FC236}"/>
            </a:extLst>
          </p:cNvPr>
          <p:cNvSpPr/>
          <p:nvPr/>
        </p:nvSpPr>
        <p:spPr>
          <a:xfrm>
            <a:off x="179387" y="4724400"/>
            <a:ext cx="8943976" cy="1120775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1600" b="1" i="1" dirty="0">
              <a:solidFill>
                <a:schemeClr val="bg1"/>
              </a:solidFill>
            </a:endParaRPr>
          </a:p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i="1" dirty="0">
                <a:solidFill>
                  <a:schemeClr val="bg1"/>
                </a:solidFill>
              </a:rPr>
              <a:t>we współpracy z:</a:t>
            </a:r>
          </a:p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i="1" dirty="0">
                <a:solidFill>
                  <a:schemeClr val="bg1"/>
                </a:solidFill>
              </a:rPr>
              <a:t> Wojewódzkimi Funduszami Ochrony Środowiska i Gospodarki Wodnej</a:t>
            </a:r>
          </a:p>
          <a:p>
            <a:pPr marL="342900" indent="-342900"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1600" b="1" i="1" dirty="0">
                <a:solidFill>
                  <a:schemeClr val="bg1"/>
                </a:solidFill>
              </a:rPr>
              <a:t>oraz Województwem </a:t>
            </a:r>
            <a:r>
              <a:rPr lang="pl-PL" sz="1600" b="1" i="1" dirty="0" smtClean="0">
                <a:solidFill>
                  <a:schemeClr val="bg1"/>
                </a:solidFill>
              </a:rPr>
              <a:t>Lubelskim</a:t>
            </a:r>
            <a:endParaRPr lang="pl-PL" sz="1600" b="1" i="1" dirty="0">
              <a:solidFill>
                <a:schemeClr val="bg1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600" b="1" i="1" dirty="0" smtClean="0">
              <a:solidFill>
                <a:schemeClr val="tx1"/>
              </a:solidFill>
            </a:endParaRP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b="1" i="1" dirty="0" smtClean="0">
                <a:solidFill>
                  <a:schemeClr val="tx1"/>
                </a:solidFill>
              </a:rPr>
              <a:t>Kielce, 20 marca2018 </a:t>
            </a:r>
            <a:r>
              <a:rPr lang="pl-PL" b="1" i="1" dirty="0">
                <a:solidFill>
                  <a:schemeClr val="tx1"/>
                </a:solidFill>
              </a:rPr>
              <a:t>r. </a:t>
            </a:r>
          </a:p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sz="2000" b="1" i="1" dirty="0">
              <a:solidFill>
                <a:schemeClr val="tx1"/>
              </a:solidFill>
            </a:endParaRPr>
          </a:p>
        </p:txBody>
      </p:sp>
      <p:sp>
        <p:nvSpPr>
          <p:cNvPr id="26" name="pole tekstowe 25">
            <a:extLst>
              <a:ext uri="{FF2B5EF4-FFF2-40B4-BE49-F238E27FC236}"/>
            </a:extLst>
          </p:cNvPr>
          <p:cNvSpPr txBox="1"/>
          <p:nvPr/>
        </p:nvSpPr>
        <p:spPr>
          <a:xfrm>
            <a:off x="3254375" y="2071688"/>
            <a:ext cx="5500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i="1" dirty="0">
                <a:latin typeface="+mj-lt"/>
              </a:rPr>
              <a:t>Z a i n w e s t u j m y   r a z e m   w   ś r o d o w i s k o</a:t>
            </a:r>
          </a:p>
        </p:txBody>
      </p:sp>
      <p:sp>
        <p:nvSpPr>
          <p:cNvPr id="8200" name="pole tekstowe 31"/>
          <p:cNvSpPr txBox="1">
            <a:spLocks noChangeArrowheads="1"/>
          </p:cNvSpPr>
          <p:nvPr/>
        </p:nvSpPr>
        <p:spPr bwMode="auto">
          <a:xfrm>
            <a:off x="250825" y="2465388"/>
            <a:ext cx="8894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Narodowy Fundusz Ochrony Środowiska i Gospodarki Wodnej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33" name="pole tekstowe 32"/>
          <p:cNvSpPr txBox="1">
            <a:spLocks noChangeArrowheads="1"/>
          </p:cNvSpPr>
          <p:nvPr/>
        </p:nvSpPr>
        <p:spPr bwMode="auto">
          <a:xfrm>
            <a:off x="14288" y="2794000"/>
            <a:ext cx="91154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000000"/>
                </a:solidFill>
              </a:rPr>
              <a:t>Program</a:t>
            </a:r>
            <a:r>
              <a:rPr lang="pl-PL" altLang="pl-PL" sz="2400" b="1" i="1" dirty="0">
                <a:solidFill>
                  <a:srgbClr val="000000"/>
                </a:solidFill>
              </a:rPr>
              <a:t> „Czyste Powietrze” 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2400" b="1" dirty="0">
                <a:solidFill>
                  <a:srgbClr val="000000"/>
                </a:solidFill>
              </a:rPr>
              <a:t>Szkolenie dla pracowników socjalnych </a:t>
            </a:r>
            <a:r>
              <a:rPr lang="pl-PL" altLang="pl-PL" sz="2400" b="1" dirty="0" smtClean="0">
                <a:solidFill>
                  <a:srgbClr val="000000"/>
                </a:solidFill>
              </a:rPr>
              <a:t>Ośrodków </a:t>
            </a:r>
            <a:r>
              <a:rPr lang="pl-PL" altLang="pl-PL" sz="2400" b="1" dirty="0">
                <a:solidFill>
                  <a:srgbClr val="000000"/>
                </a:solidFill>
              </a:rPr>
              <a:t>Pomocy Społecznej</a:t>
            </a:r>
            <a:endParaRPr lang="pl-PL" altLang="pl-PL" sz="2400" b="1" i="1" dirty="0"/>
          </a:p>
        </p:txBody>
      </p:sp>
      <p:sp>
        <p:nvSpPr>
          <p:cNvPr id="15" name="Prostokąt 14">
            <a:extLst>
              <a:ext uri="{FF2B5EF4-FFF2-40B4-BE49-F238E27FC236}"/>
            </a:extLst>
          </p:cNvPr>
          <p:cNvSpPr/>
          <p:nvPr/>
        </p:nvSpPr>
        <p:spPr>
          <a:xfrm>
            <a:off x="9525" y="6237288"/>
            <a:ext cx="9136063" cy="62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pic>
        <p:nvPicPr>
          <p:cNvPr id="8203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6048375"/>
            <a:ext cx="6964362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364444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0" y="4941168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prstClr val="black"/>
                </a:solidFill>
              </a:rPr>
              <a:t>3</a:t>
            </a:r>
            <a:r>
              <a:rPr lang="pl-PL" sz="2000" b="1" dirty="0" smtClean="0">
                <a:solidFill>
                  <a:prstClr val="black"/>
                </a:solidFill>
              </a:rPr>
              <a:t>. </a:t>
            </a:r>
            <a:r>
              <a:rPr lang="pl-PL" sz="2000" b="1" dirty="0">
                <a:solidFill>
                  <a:prstClr val="black"/>
                </a:solidFill>
              </a:rPr>
              <a:t>Wielkość zabezpieczenia </a:t>
            </a:r>
            <a:r>
              <a:rPr lang="pl-PL" sz="2000" b="1" dirty="0" smtClean="0">
                <a:solidFill>
                  <a:prstClr val="black"/>
                </a:solidFill>
              </a:rPr>
              <a:t>przed-licznikowego: </a:t>
            </a:r>
            <a:r>
              <a:rPr lang="pl-PL" sz="2000" dirty="0" smtClean="0">
                <a:solidFill>
                  <a:prstClr val="black"/>
                </a:solidFill>
              </a:rPr>
              <a:t>Wartość </a:t>
            </a:r>
            <a:r>
              <a:rPr lang="pl-PL" sz="2000" dirty="0">
                <a:solidFill>
                  <a:prstClr val="black"/>
                </a:solidFill>
              </a:rPr>
              <a:t>natężenia prądu, powyżej której zadziała zabezpieczenie i nastąpi przerwanie dopływu </a:t>
            </a:r>
            <a:r>
              <a:rPr lang="pl-PL" sz="2000" dirty="0" smtClean="0">
                <a:solidFill>
                  <a:prstClr val="black"/>
                </a:solidFill>
              </a:rPr>
              <a:t>energii.</a:t>
            </a:r>
            <a:endParaRPr lang="pl-PL" sz="2000" dirty="0">
              <a:solidFill>
                <a:prstClr val="black"/>
              </a:solidFill>
            </a:endParaRPr>
          </a:p>
          <a:p>
            <a:r>
              <a:rPr lang="pl-PL" dirty="0" smtClean="0">
                <a:solidFill>
                  <a:prstClr val="black"/>
                </a:solidFill>
              </a:rPr>
              <a:t> </a:t>
            </a:r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41167"/>
          </a:xfrm>
          <a:prstGeom prst="rect">
            <a:avLst/>
          </a:prstGeom>
        </p:spPr>
      </p:pic>
      <p:cxnSp>
        <p:nvCxnSpPr>
          <p:cNvPr id="4" name="Łącznik prosty ze strzałką 3"/>
          <p:cNvCxnSpPr/>
          <p:nvPr/>
        </p:nvCxnSpPr>
        <p:spPr>
          <a:xfrm flipV="1">
            <a:off x="179512" y="908720"/>
            <a:ext cx="6480720" cy="41044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8957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0" y="4941168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prstClr val="black"/>
                </a:solidFill>
              </a:rPr>
              <a:t>4</a:t>
            </a:r>
            <a:r>
              <a:rPr lang="pl-PL" sz="2000" b="1" dirty="0" smtClean="0">
                <a:solidFill>
                  <a:prstClr val="black"/>
                </a:solidFill>
              </a:rPr>
              <a:t>. </a:t>
            </a:r>
            <a:r>
              <a:rPr lang="pl-PL" sz="2000" b="1" dirty="0">
                <a:solidFill>
                  <a:prstClr val="black"/>
                </a:solidFill>
              </a:rPr>
              <a:t>Grupa </a:t>
            </a:r>
            <a:r>
              <a:rPr lang="pl-PL" sz="2000" b="1" dirty="0" smtClean="0">
                <a:solidFill>
                  <a:prstClr val="black"/>
                </a:solidFill>
              </a:rPr>
              <a:t>taryfowa: </a:t>
            </a:r>
            <a:r>
              <a:rPr lang="pl-PL" sz="2000" dirty="0">
                <a:solidFill>
                  <a:prstClr val="black"/>
                </a:solidFill>
              </a:rPr>
              <a:t>O</a:t>
            </a:r>
            <a:r>
              <a:rPr lang="pl-PL" sz="2000" dirty="0" smtClean="0">
                <a:solidFill>
                  <a:prstClr val="black"/>
                </a:solidFill>
              </a:rPr>
              <a:t>kreśla</a:t>
            </a:r>
            <a:r>
              <a:rPr lang="pl-PL" sz="2000" dirty="0">
                <a:solidFill>
                  <a:prstClr val="black"/>
                </a:solidFill>
              </a:rPr>
              <a:t>, według jakich cen i stawek rozliczana jest energia elektryczna. Wybór grupy taryfowej uzależniony jest od sposobu użytkowania energii elektrycznej (gospodarstwo domowe/firma</a:t>
            </a:r>
            <a:r>
              <a:rPr lang="pl-PL" sz="2000" dirty="0" smtClean="0">
                <a:solidFill>
                  <a:prstClr val="black"/>
                </a:solidFill>
              </a:rPr>
              <a:t>).</a:t>
            </a:r>
            <a:r>
              <a:rPr lang="pl-PL" dirty="0" smtClean="0">
                <a:solidFill>
                  <a:prstClr val="black"/>
                </a:solidFill>
              </a:rPr>
              <a:t> </a:t>
            </a:r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41167"/>
          </a:xfrm>
          <a:prstGeom prst="rect">
            <a:avLst/>
          </a:prstGeom>
        </p:spPr>
      </p:pic>
      <p:cxnSp>
        <p:nvCxnSpPr>
          <p:cNvPr id="4" name="Łącznik prosty ze strzałką 3"/>
          <p:cNvCxnSpPr/>
          <p:nvPr/>
        </p:nvCxnSpPr>
        <p:spPr>
          <a:xfrm flipV="1">
            <a:off x="179512" y="1412777"/>
            <a:ext cx="288032" cy="360039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095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17259" y="4971643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prstClr val="black"/>
                </a:solidFill>
              </a:rPr>
              <a:t>5</a:t>
            </a:r>
            <a:r>
              <a:rPr lang="pl-PL" sz="2000" b="1" dirty="0" smtClean="0">
                <a:solidFill>
                  <a:prstClr val="black"/>
                </a:solidFill>
              </a:rPr>
              <a:t>. </a:t>
            </a:r>
            <a:r>
              <a:rPr lang="pl-PL" sz="2000" b="1" dirty="0">
                <a:solidFill>
                  <a:prstClr val="black"/>
                </a:solidFill>
              </a:rPr>
              <a:t>Numer licznika</a:t>
            </a:r>
          </a:p>
          <a:p>
            <a:r>
              <a:rPr lang="pl-PL" dirty="0" smtClean="0">
                <a:solidFill>
                  <a:prstClr val="black"/>
                </a:solidFill>
              </a:rPr>
              <a:t> </a:t>
            </a:r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41167"/>
          </a:xfrm>
          <a:prstGeom prst="rect">
            <a:avLst/>
          </a:prstGeom>
        </p:spPr>
      </p:pic>
      <p:cxnSp>
        <p:nvCxnSpPr>
          <p:cNvPr id="4" name="Łącznik prosty ze strzałką 3"/>
          <p:cNvCxnSpPr/>
          <p:nvPr/>
        </p:nvCxnSpPr>
        <p:spPr>
          <a:xfrm flipV="1">
            <a:off x="179512" y="1412779"/>
            <a:ext cx="1440160" cy="355886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380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0" y="494116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prstClr val="black"/>
                </a:solidFill>
              </a:rPr>
              <a:t>6</a:t>
            </a:r>
            <a:r>
              <a:rPr lang="pl-PL" sz="2000" b="1" dirty="0" smtClean="0">
                <a:solidFill>
                  <a:prstClr val="black"/>
                </a:solidFill>
              </a:rPr>
              <a:t>. Zużycie: </a:t>
            </a:r>
            <a:r>
              <a:rPr lang="pl-PL" sz="2000" dirty="0">
                <a:solidFill>
                  <a:prstClr val="black"/>
                </a:solidFill>
              </a:rPr>
              <a:t>I</a:t>
            </a:r>
            <a:r>
              <a:rPr lang="pl-PL" sz="2000" dirty="0" smtClean="0">
                <a:solidFill>
                  <a:prstClr val="black"/>
                </a:solidFill>
              </a:rPr>
              <a:t>lość </a:t>
            </a:r>
            <a:r>
              <a:rPr lang="pl-PL" sz="2000" dirty="0">
                <a:solidFill>
                  <a:prstClr val="black"/>
                </a:solidFill>
              </a:rPr>
              <a:t>energii, która została pobrana w okresie rozliczeniowym, stanowi różnicę pomiędzy wskazaniem obecnym a </a:t>
            </a:r>
            <a:r>
              <a:rPr lang="pl-PL" sz="2000" dirty="0" smtClean="0">
                <a:solidFill>
                  <a:prstClr val="black"/>
                </a:solidFill>
              </a:rPr>
              <a:t>poprzednim.</a:t>
            </a:r>
            <a:r>
              <a:rPr lang="pl-PL" dirty="0" smtClean="0">
                <a:solidFill>
                  <a:prstClr val="black"/>
                </a:solidFill>
              </a:rPr>
              <a:t> </a:t>
            </a:r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41167"/>
          </a:xfrm>
          <a:prstGeom prst="rect">
            <a:avLst/>
          </a:prstGeom>
        </p:spPr>
      </p:pic>
      <p:cxnSp>
        <p:nvCxnSpPr>
          <p:cNvPr id="4" name="Łącznik prosty ze strzałką 3"/>
          <p:cNvCxnSpPr/>
          <p:nvPr/>
        </p:nvCxnSpPr>
        <p:spPr>
          <a:xfrm flipV="1">
            <a:off x="179512" y="1628800"/>
            <a:ext cx="4752528" cy="33843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921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0" y="4941168"/>
            <a:ext cx="9144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prstClr val="black"/>
                </a:solidFill>
              </a:rPr>
              <a:t>7</a:t>
            </a:r>
            <a:r>
              <a:rPr lang="pl-PL" sz="2000" b="1" dirty="0" smtClean="0">
                <a:solidFill>
                  <a:prstClr val="black"/>
                </a:solidFill>
              </a:rPr>
              <a:t>. </a:t>
            </a:r>
            <a:r>
              <a:rPr lang="pl-PL" sz="2000" b="1" dirty="0">
                <a:solidFill>
                  <a:prstClr val="black"/>
                </a:solidFill>
              </a:rPr>
              <a:t>Cena jednostkowa energii </a:t>
            </a:r>
            <a:r>
              <a:rPr lang="pl-PL" sz="2000" b="1" dirty="0" smtClean="0">
                <a:solidFill>
                  <a:prstClr val="black"/>
                </a:solidFill>
              </a:rPr>
              <a:t>elektrycznej</a:t>
            </a:r>
            <a:r>
              <a:rPr lang="pl-PL" sz="2000" dirty="0" smtClean="0">
                <a:solidFill>
                  <a:prstClr val="black"/>
                </a:solidFill>
              </a:rPr>
              <a:t>: </a:t>
            </a:r>
            <a:r>
              <a:rPr lang="pl-PL" sz="2000" dirty="0">
                <a:solidFill>
                  <a:prstClr val="black"/>
                </a:solidFill>
              </a:rPr>
              <a:t>Z</a:t>
            </a:r>
            <a:r>
              <a:rPr lang="pl-PL" sz="2000" dirty="0" smtClean="0">
                <a:solidFill>
                  <a:prstClr val="black"/>
                </a:solidFill>
              </a:rPr>
              <a:t>godna </a:t>
            </a:r>
            <a:r>
              <a:rPr lang="pl-PL" sz="2000" dirty="0">
                <a:solidFill>
                  <a:prstClr val="black"/>
                </a:solidFill>
              </a:rPr>
              <a:t>z cennikiem </a:t>
            </a:r>
            <a:r>
              <a:rPr lang="pl-PL" sz="2000" dirty="0" smtClean="0">
                <a:solidFill>
                  <a:prstClr val="black"/>
                </a:solidFill>
              </a:rPr>
              <a:t>sprzedawcy.</a:t>
            </a:r>
            <a:endParaRPr lang="pl-PL" sz="2000" dirty="0">
              <a:solidFill>
                <a:prstClr val="black"/>
              </a:solidFill>
            </a:endParaRPr>
          </a:p>
          <a:p>
            <a:r>
              <a:rPr lang="pl-PL" dirty="0" smtClean="0">
                <a:solidFill>
                  <a:prstClr val="black"/>
                </a:solidFill>
              </a:rPr>
              <a:t> </a:t>
            </a:r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41167"/>
          </a:xfrm>
          <a:prstGeom prst="rect">
            <a:avLst/>
          </a:prstGeom>
        </p:spPr>
      </p:pic>
      <p:cxnSp>
        <p:nvCxnSpPr>
          <p:cNvPr id="4" name="Łącznik prosty ze strzałką 3"/>
          <p:cNvCxnSpPr/>
          <p:nvPr/>
        </p:nvCxnSpPr>
        <p:spPr>
          <a:xfrm flipV="1">
            <a:off x="251520" y="1700809"/>
            <a:ext cx="5976664" cy="33123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7282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0" y="4941168"/>
            <a:ext cx="9144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prstClr val="black"/>
                </a:solidFill>
              </a:rPr>
              <a:t>8</a:t>
            </a:r>
            <a:r>
              <a:rPr lang="pl-PL" sz="2000" b="1" dirty="0" smtClean="0">
                <a:solidFill>
                  <a:prstClr val="black"/>
                </a:solidFill>
              </a:rPr>
              <a:t>. </a:t>
            </a:r>
            <a:r>
              <a:rPr lang="pl-PL" sz="2000" b="1" dirty="0">
                <a:solidFill>
                  <a:prstClr val="black"/>
                </a:solidFill>
              </a:rPr>
              <a:t>Energia </a:t>
            </a:r>
            <a:r>
              <a:rPr lang="pl-PL" sz="2000" b="1" dirty="0" smtClean="0">
                <a:solidFill>
                  <a:prstClr val="black"/>
                </a:solidFill>
              </a:rPr>
              <a:t>czynna Całodobowa/strefowa </a:t>
            </a:r>
            <a:r>
              <a:rPr lang="pl-PL" sz="2000" dirty="0" smtClean="0">
                <a:solidFill>
                  <a:prstClr val="black"/>
                </a:solidFill>
              </a:rPr>
              <a:t>: Określa </a:t>
            </a:r>
            <a:r>
              <a:rPr lang="pl-PL" sz="2000" dirty="0">
                <a:solidFill>
                  <a:prstClr val="black"/>
                </a:solidFill>
              </a:rPr>
              <a:t>ilość pobranej energii elektrycznej w danej porze doby (strefie) stosowanej w rozliczeniach (strefa: dzienna, nocna, szczytowa, pozaszczytowa) lub bez podziału na strefy czasowe (całodobowa).</a:t>
            </a:r>
          </a:p>
          <a:p>
            <a:r>
              <a:rPr lang="pl-PL" dirty="0" smtClean="0">
                <a:solidFill>
                  <a:prstClr val="black"/>
                </a:solidFill>
              </a:rPr>
              <a:t> </a:t>
            </a:r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41167"/>
          </a:xfrm>
          <a:prstGeom prst="rect">
            <a:avLst/>
          </a:prstGeom>
        </p:spPr>
      </p:pic>
      <p:cxnSp>
        <p:nvCxnSpPr>
          <p:cNvPr id="4" name="Łącznik prosty ze strzałką 3"/>
          <p:cNvCxnSpPr/>
          <p:nvPr/>
        </p:nvCxnSpPr>
        <p:spPr>
          <a:xfrm flipV="1">
            <a:off x="179512" y="2276873"/>
            <a:ext cx="72008" cy="273630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1990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0" y="494116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 smtClean="0">
              <a:solidFill>
                <a:prstClr val="black"/>
              </a:solidFill>
            </a:endParaRPr>
          </a:p>
          <a:p>
            <a:r>
              <a:rPr lang="pl-PL" sz="2000" b="1" dirty="0" smtClean="0">
                <a:solidFill>
                  <a:prstClr val="black"/>
                </a:solidFill>
              </a:rPr>
              <a:t>9. </a:t>
            </a:r>
            <a:r>
              <a:rPr lang="pl-PL" sz="2000" b="1" dirty="0">
                <a:solidFill>
                  <a:prstClr val="black"/>
                </a:solidFill>
              </a:rPr>
              <a:t>Opłaty za dystrybucję energii elektrycznej</a:t>
            </a:r>
            <a:r>
              <a:rPr lang="pl-PL" sz="2000" b="1" dirty="0" smtClean="0">
                <a:solidFill>
                  <a:prstClr val="black"/>
                </a:solidFill>
              </a:rPr>
              <a:t>: </a:t>
            </a:r>
            <a:r>
              <a:rPr lang="pl-PL" sz="2000" dirty="0">
                <a:solidFill>
                  <a:prstClr val="black"/>
                </a:solidFill>
              </a:rPr>
              <a:t> </a:t>
            </a:r>
            <a:r>
              <a:rPr lang="pl-PL" dirty="0" smtClean="0">
                <a:solidFill>
                  <a:prstClr val="black"/>
                </a:solidFill>
              </a:rPr>
              <a:t> </a:t>
            </a:r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41167"/>
          </a:xfrm>
          <a:prstGeom prst="rect">
            <a:avLst/>
          </a:prstGeom>
        </p:spPr>
      </p:pic>
      <p:cxnSp>
        <p:nvCxnSpPr>
          <p:cNvPr id="4" name="Łącznik prosty ze strzałką 3"/>
          <p:cNvCxnSpPr/>
          <p:nvPr/>
        </p:nvCxnSpPr>
        <p:spPr>
          <a:xfrm flipV="1">
            <a:off x="179512" y="2996952"/>
            <a:ext cx="216024" cy="230425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612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539552" y="1772816"/>
            <a:ext cx="8215338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dirty="0">
              <a:solidFill>
                <a:prstClr val="black"/>
              </a:solidFill>
            </a:endParaRPr>
          </a:p>
          <a:p>
            <a:pPr marL="0" lvl="1" algn="just"/>
            <a:r>
              <a:rPr lang="pl-PL" sz="2200" b="1" dirty="0">
                <a:solidFill>
                  <a:prstClr val="black"/>
                </a:solidFill>
              </a:rPr>
              <a:t>opłata przesyłowa stała </a:t>
            </a:r>
            <a:r>
              <a:rPr lang="pl-PL" sz="2200" dirty="0">
                <a:solidFill>
                  <a:prstClr val="black"/>
                </a:solidFill>
              </a:rPr>
              <a:t>– odzwierciedla ponoszone przez operatora systemu dystrybucyjnego </a:t>
            </a: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koszty utrzymania urządzeń energetycznych</a:t>
            </a:r>
            <a:r>
              <a:rPr lang="pl-PL" sz="2200" dirty="0">
                <a:solidFill>
                  <a:prstClr val="black"/>
                </a:solidFill>
              </a:rPr>
              <a:t>. Jej wysokość zależy od rodzaju układu pomiarowego zainstalowanego u klienta (jednofazowego lub trójfazowego</a:t>
            </a:r>
            <a:r>
              <a:rPr lang="pl-PL" sz="2200" dirty="0" smtClean="0">
                <a:solidFill>
                  <a:prstClr val="black"/>
                </a:solidFill>
              </a:rPr>
              <a:t>);</a:t>
            </a:r>
          </a:p>
          <a:p>
            <a:pPr marL="0" lvl="1"/>
            <a:endParaRPr lang="pl-PL" sz="2200" dirty="0">
              <a:solidFill>
                <a:prstClr val="black"/>
              </a:solidFill>
            </a:endParaRPr>
          </a:p>
          <a:p>
            <a:pPr marL="0" lvl="1" algn="just"/>
            <a:r>
              <a:rPr lang="pl-PL" sz="2200" b="1" dirty="0">
                <a:solidFill>
                  <a:prstClr val="black"/>
                </a:solidFill>
              </a:rPr>
              <a:t>opłata przesyłowa zmienna </a:t>
            </a:r>
            <a:r>
              <a:rPr lang="pl-PL" sz="2200" dirty="0">
                <a:solidFill>
                  <a:prstClr val="black"/>
                </a:solidFill>
              </a:rPr>
              <a:t>- pochodna ilości zużytej energii, odzwierciedlająca </a:t>
            </a: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koszty przesyłu energii za pomocą sieci elektroenergetycznej</a:t>
            </a:r>
            <a:r>
              <a:rPr lang="pl-PL" sz="2200" dirty="0">
                <a:solidFill>
                  <a:prstClr val="black"/>
                </a:solidFill>
              </a:rPr>
              <a:t>, w tym bilansowanie </a:t>
            </a:r>
            <a:r>
              <a:rPr lang="pl-PL" sz="2200" dirty="0" smtClean="0">
                <a:solidFill>
                  <a:prstClr val="black"/>
                </a:solidFill>
              </a:rPr>
              <a:t>zapotrzebowania;</a:t>
            </a:r>
          </a:p>
          <a:p>
            <a:pPr marL="0" lvl="1"/>
            <a:endParaRPr lang="pl-PL" sz="2200" dirty="0">
              <a:solidFill>
                <a:prstClr val="black"/>
              </a:solidFill>
            </a:endParaRPr>
          </a:p>
          <a:p>
            <a:pPr marL="0" lvl="1" algn="just"/>
            <a:r>
              <a:rPr lang="pl-PL" sz="2200" b="1" dirty="0">
                <a:solidFill>
                  <a:prstClr val="black"/>
                </a:solidFill>
              </a:rPr>
              <a:t>opłata abonamentowa </a:t>
            </a:r>
            <a:r>
              <a:rPr lang="pl-PL" sz="2200" dirty="0">
                <a:solidFill>
                  <a:prstClr val="black"/>
                </a:solidFill>
              </a:rPr>
              <a:t>– odzwierciedlająca </a:t>
            </a: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koszty związane z odczytem</a:t>
            </a:r>
            <a:r>
              <a:rPr lang="pl-PL" sz="2200" dirty="0">
                <a:solidFill>
                  <a:prstClr val="black"/>
                </a:solidFill>
              </a:rPr>
              <a:t> układu pomiarowego i jego kontrolą</a:t>
            </a:r>
            <a:r>
              <a:rPr lang="pl-PL" sz="2200" dirty="0" smtClean="0">
                <a:solidFill>
                  <a:prstClr val="black"/>
                </a:solidFill>
              </a:rPr>
              <a:t>;</a:t>
            </a:r>
            <a:endParaRPr lang="pl-PL" sz="2200" dirty="0">
              <a:solidFill>
                <a:prstClr val="black"/>
              </a:solidFill>
            </a:endParaRPr>
          </a:p>
          <a:p>
            <a:r>
              <a:rPr lang="pl-PL" sz="2200" dirty="0" smtClean="0">
                <a:solidFill>
                  <a:prstClr val="black"/>
                </a:solidFill>
              </a:rPr>
              <a:t> </a:t>
            </a:r>
            <a:endParaRPr lang="pl-PL" sz="2200" dirty="0">
              <a:solidFill>
                <a:prstClr val="black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971600" y="472316"/>
            <a:ext cx="7371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rgbClr val="5F7901"/>
                </a:solidFill>
              </a:rPr>
              <a:t>Opłaty za dystrybucję energii elektrycznej:</a:t>
            </a:r>
            <a:endParaRPr lang="pl-PL" sz="3200" dirty="0">
              <a:solidFill>
                <a:srgbClr val="5F79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7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539552" y="1700808"/>
            <a:ext cx="821533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just"/>
            <a:r>
              <a:rPr lang="pl-PL" sz="2200" b="1" dirty="0" smtClean="0">
                <a:solidFill>
                  <a:prstClr val="black"/>
                </a:solidFill>
              </a:rPr>
              <a:t>opłata </a:t>
            </a:r>
            <a:r>
              <a:rPr lang="pl-PL" sz="2200" b="1" dirty="0">
                <a:solidFill>
                  <a:prstClr val="black"/>
                </a:solidFill>
              </a:rPr>
              <a:t>jakościowa </a:t>
            </a:r>
            <a:r>
              <a:rPr lang="pl-PL" sz="2200" dirty="0">
                <a:solidFill>
                  <a:prstClr val="black"/>
                </a:solidFill>
              </a:rPr>
              <a:t>– pochodna ilości zużytej energii, odzwierciedlająca utrzymywanie </a:t>
            </a: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standardów jakości dostawy</a:t>
            </a:r>
            <a:r>
              <a:rPr lang="pl-PL" sz="2200" dirty="0">
                <a:solidFill>
                  <a:prstClr val="black"/>
                </a:solidFill>
              </a:rPr>
              <a:t>. Jej wysokość ustala operator systemu przesyłowego - Polskie Sieci Elektroenergetyczne SA</a:t>
            </a:r>
            <a:r>
              <a:rPr lang="pl-PL" sz="2200" dirty="0" smtClean="0">
                <a:solidFill>
                  <a:prstClr val="black"/>
                </a:solidFill>
              </a:rPr>
              <a:t>;</a:t>
            </a:r>
          </a:p>
          <a:p>
            <a:pPr marL="0" lvl="1"/>
            <a:endParaRPr lang="pl-PL" sz="2200" dirty="0">
              <a:solidFill>
                <a:prstClr val="black"/>
              </a:solidFill>
            </a:endParaRPr>
          </a:p>
          <a:p>
            <a:pPr marL="0" lvl="1" algn="just"/>
            <a:r>
              <a:rPr lang="pl-PL" sz="2200" b="1" dirty="0">
                <a:solidFill>
                  <a:prstClr val="black"/>
                </a:solidFill>
              </a:rPr>
              <a:t>opłata przejściowa </a:t>
            </a:r>
            <a:r>
              <a:rPr lang="pl-PL" sz="2200" dirty="0">
                <a:solidFill>
                  <a:prstClr val="black"/>
                </a:solidFill>
              </a:rPr>
              <a:t>– jest to opłata niezwiązana w jakikolwiek sposób z funkcjonowaniem przedsiębiorstwa dystrybucyjnego i najogólniej mówiąc </a:t>
            </a:r>
            <a:r>
              <a:rPr lang="pl-PL" sz="2200" dirty="0">
                <a:solidFill>
                  <a:schemeClr val="tx2">
                    <a:lumMod val="75000"/>
                  </a:schemeClr>
                </a:solidFill>
              </a:rPr>
              <a:t>stanowi przychód wytwórców </a:t>
            </a:r>
            <a:r>
              <a:rPr lang="pl-PL" sz="2200" dirty="0">
                <a:solidFill>
                  <a:prstClr val="black"/>
                </a:solidFill>
              </a:rPr>
              <a:t>(elektrowni) mający na celu pokrycie kosztów rozwiązanych kredytów bankowych zaciągniętych wcześniej na rozbudowę mocy </a:t>
            </a:r>
            <a:r>
              <a:rPr lang="pl-PL" sz="2200" dirty="0" smtClean="0">
                <a:solidFill>
                  <a:prstClr val="black"/>
                </a:solidFill>
              </a:rPr>
              <a:t>wytwórczych; </a:t>
            </a:r>
          </a:p>
          <a:p>
            <a:pPr marL="0" lvl="1"/>
            <a:endParaRPr lang="pl-PL" dirty="0" smtClean="0">
              <a:solidFill>
                <a:prstClr val="black"/>
              </a:solidFill>
            </a:endParaRPr>
          </a:p>
          <a:p>
            <a:pPr marL="0" lvl="1" algn="just"/>
            <a:r>
              <a:rPr lang="pl-PL" dirty="0" smtClean="0">
                <a:solidFill>
                  <a:prstClr val="black"/>
                </a:solidFill>
              </a:rPr>
              <a:t>Wyznacza </a:t>
            </a:r>
            <a:r>
              <a:rPr lang="pl-PL" dirty="0">
                <a:solidFill>
                  <a:prstClr val="black"/>
                </a:solidFill>
              </a:rPr>
              <a:t>ją Urząd Regulacji Energetyki na podstawie ustawy o zasadach pokrywania kosztów powstałych u wytwórców w związku z przedterminowym rozwiązaniem umów długoterminowych sprzedaży mocy i energii elektrycznej. </a:t>
            </a:r>
            <a:r>
              <a:rPr lang="pl-PL" dirty="0" smtClean="0">
                <a:solidFill>
                  <a:prstClr val="black"/>
                </a:solidFill>
              </a:rPr>
              <a:t> </a:t>
            </a:r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2" name="pole tekstowe 1"/>
          <p:cNvSpPr txBox="1"/>
          <p:nvPr/>
        </p:nvSpPr>
        <p:spPr>
          <a:xfrm>
            <a:off x="971600" y="472316"/>
            <a:ext cx="73719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>
                <a:solidFill>
                  <a:srgbClr val="5F7901"/>
                </a:solidFill>
              </a:rPr>
              <a:t>Opłaty za dystrybucję energii elektrycznej:</a:t>
            </a:r>
            <a:endParaRPr lang="pl-PL" sz="3200" dirty="0">
              <a:solidFill>
                <a:srgbClr val="5F79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879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lipsa 7"/>
          <p:cNvSpPr/>
          <p:nvPr/>
        </p:nvSpPr>
        <p:spPr>
          <a:xfrm>
            <a:off x="214282" y="1643050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1</a:t>
            </a:r>
            <a:endParaRPr lang="pl-PL" sz="1600" b="1" dirty="0"/>
          </a:p>
        </p:txBody>
      </p:sp>
      <p:sp>
        <p:nvSpPr>
          <p:cNvPr id="10" name="Elipsa 9"/>
          <p:cNvSpPr/>
          <p:nvPr/>
        </p:nvSpPr>
        <p:spPr>
          <a:xfrm>
            <a:off x="214282" y="2000240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2</a:t>
            </a:r>
            <a:endParaRPr lang="pl-PL" sz="1600" b="1" dirty="0"/>
          </a:p>
        </p:txBody>
      </p:sp>
      <p:sp>
        <p:nvSpPr>
          <p:cNvPr id="11" name="Elipsa 10"/>
          <p:cNvSpPr/>
          <p:nvPr/>
        </p:nvSpPr>
        <p:spPr>
          <a:xfrm>
            <a:off x="214282" y="2357430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3</a:t>
            </a:r>
            <a:endParaRPr lang="pl-PL" sz="1600" b="1" dirty="0"/>
          </a:p>
        </p:txBody>
      </p:sp>
      <p:sp>
        <p:nvSpPr>
          <p:cNvPr id="12" name="Elipsa 11"/>
          <p:cNvSpPr/>
          <p:nvPr/>
        </p:nvSpPr>
        <p:spPr>
          <a:xfrm>
            <a:off x="214282" y="2714620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4</a:t>
            </a:r>
            <a:endParaRPr lang="pl-PL" sz="1600" b="1" dirty="0"/>
          </a:p>
        </p:txBody>
      </p:sp>
      <p:sp>
        <p:nvSpPr>
          <p:cNvPr id="13" name="Elipsa 12"/>
          <p:cNvSpPr/>
          <p:nvPr/>
        </p:nvSpPr>
        <p:spPr>
          <a:xfrm>
            <a:off x="214282" y="3071810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5</a:t>
            </a:r>
            <a:endParaRPr lang="pl-PL" sz="1600" b="1" dirty="0"/>
          </a:p>
        </p:txBody>
      </p:sp>
      <p:sp>
        <p:nvSpPr>
          <p:cNvPr id="14" name="Elipsa 13"/>
          <p:cNvSpPr/>
          <p:nvPr/>
        </p:nvSpPr>
        <p:spPr>
          <a:xfrm>
            <a:off x="214282" y="3429000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6</a:t>
            </a:r>
            <a:endParaRPr lang="pl-PL" sz="1600" b="1" dirty="0"/>
          </a:p>
        </p:txBody>
      </p:sp>
      <p:sp>
        <p:nvSpPr>
          <p:cNvPr id="15" name="Elipsa 14"/>
          <p:cNvSpPr/>
          <p:nvPr/>
        </p:nvSpPr>
        <p:spPr>
          <a:xfrm>
            <a:off x="214282" y="3786190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7</a:t>
            </a:r>
            <a:endParaRPr lang="pl-PL" sz="1600" b="1" dirty="0"/>
          </a:p>
        </p:txBody>
      </p:sp>
      <p:sp>
        <p:nvSpPr>
          <p:cNvPr id="16" name="Elipsa 15"/>
          <p:cNvSpPr/>
          <p:nvPr/>
        </p:nvSpPr>
        <p:spPr>
          <a:xfrm>
            <a:off x="214282" y="4143380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8</a:t>
            </a:r>
            <a:endParaRPr lang="pl-PL" sz="1600" b="1" dirty="0"/>
          </a:p>
        </p:txBody>
      </p:sp>
      <p:sp>
        <p:nvSpPr>
          <p:cNvPr id="17" name="Elipsa 16"/>
          <p:cNvSpPr/>
          <p:nvPr/>
        </p:nvSpPr>
        <p:spPr>
          <a:xfrm>
            <a:off x="214282" y="4500570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600" b="1" dirty="0" smtClean="0"/>
              <a:t>9</a:t>
            </a:r>
            <a:endParaRPr lang="pl-PL" sz="1600" b="1" dirty="0"/>
          </a:p>
        </p:txBody>
      </p:sp>
      <p:sp>
        <p:nvSpPr>
          <p:cNvPr id="19" name="Elipsa 18"/>
          <p:cNvSpPr/>
          <p:nvPr/>
        </p:nvSpPr>
        <p:spPr>
          <a:xfrm>
            <a:off x="214282" y="4857760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 b="1" dirty="0"/>
          </a:p>
        </p:txBody>
      </p:sp>
      <p:sp>
        <p:nvSpPr>
          <p:cNvPr id="20" name="pole tekstowe 19"/>
          <p:cNvSpPr txBox="1"/>
          <p:nvPr/>
        </p:nvSpPr>
        <p:spPr>
          <a:xfrm>
            <a:off x="142844" y="4857760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</a:rPr>
              <a:t>10</a:t>
            </a:r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28" name="pole tekstowe 27"/>
          <p:cNvSpPr txBox="1"/>
          <p:nvPr/>
        </p:nvSpPr>
        <p:spPr>
          <a:xfrm>
            <a:off x="500034" y="1643050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Dane sprzedawcy</a:t>
            </a:r>
            <a:endParaRPr lang="pl-PL" sz="1600" dirty="0"/>
          </a:p>
        </p:txBody>
      </p:sp>
      <p:sp>
        <p:nvSpPr>
          <p:cNvPr id="29" name="pole tekstowe 28"/>
          <p:cNvSpPr txBox="1"/>
          <p:nvPr/>
        </p:nvSpPr>
        <p:spPr>
          <a:xfrm>
            <a:off x="500034" y="2000240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Twój adres do korespondencji</a:t>
            </a:r>
            <a:endParaRPr lang="pl-PL" sz="1600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500034" y="2357430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Twój adres zamieszkania</a:t>
            </a:r>
            <a:endParaRPr lang="pl-PL" sz="1600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500034" y="2714620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Twój identyfikator faktur</a:t>
            </a:r>
            <a:endParaRPr lang="pl-PL" sz="1600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500034" y="3071810"/>
            <a:ext cx="25717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Numer faktury</a:t>
            </a:r>
            <a:endParaRPr lang="pl-PL" sz="1600" dirty="0"/>
          </a:p>
        </p:txBody>
      </p:sp>
      <p:sp>
        <p:nvSpPr>
          <p:cNvPr id="33" name="pole tekstowe 32"/>
          <p:cNvSpPr txBox="1"/>
          <p:nvPr/>
        </p:nvSpPr>
        <p:spPr>
          <a:xfrm>
            <a:off x="500034" y="3786190"/>
            <a:ext cx="428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Należność za miniony okres rozliczeniowy</a:t>
            </a:r>
            <a:endParaRPr lang="pl-PL" sz="1600" dirty="0"/>
          </a:p>
        </p:txBody>
      </p:sp>
      <p:sp>
        <p:nvSpPr>
          <p:cNvPr id="34" name="pole tekstowe 33"/>
          <p:cNvSpPr txBox="1"/>
          <p:nvPr/>
        </p:nvSpPr>
        <p:spPr>
          <a:xfrm>
            <a:off x="500034" y="3429000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Okres, za jaki rozliczana jest energia</a:t>
            </a:r>
            <a:endParaRPr lang="pl-PL" sz="1600" dirty="0"/>
          </a:p>
        </p:txBody>
      </p:sp>
      <p:sp>
        <p:nvSpPr>
          <p:cNvPr id="35" name="pole tekstowe 34"/>
          <p:cNvSpPr txBox="1"/>
          <p:nvPr/>
        </p:nvSpPr>
        <p:spPr>
          <a:xfrm>
            <a:off x="500034" y="4143380"/>
            <a:ext cx="53578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Należność do zapłaty za miniony okres rozliczeniowy</a:t>
            </a:r>
            <a:endParaRPr lang="pl-PL" sz="1600" dirty="0"/>
          </a:p>
        </p:txBody>
      </p:sp>
      <p:sp>
        <p:nvSpPr>
          <p:cNvPr id="36" name="pole tekstowe 35"/>
          <p:cNvSpPr txBox="1"/>
          <p:nvPr/>
        </p:nvSpPr>
        <p:spPr>
          <a:xfrm>
            <a:off x="500034" y="4500570"/>
            <a:ext cx="45720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Wartość prognoz na najbliższe okresy rozliczeniowe</a:t>
            </a:r>
            <a:endParaRPr lang="pl-PL" sz="1600" dirty="0"/>
          </a:p>
        </p:txBody>
      </p:sp>
      <p:sp>
        <p:nvSpPr>
          <p:cNvPr id="37" name="pole tekstowe 36"/>
          <p:cNvSpPr txBox="1"/>
          <p:nvPr/>
        </p:nvSpPr>
        <p:spPr>
          <a:xfrm>
            <a:off x="500034" y="4857760"/>
            <a:ext cx="4286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Należność do zapłaty wynikająca z rachunków prognozowanych </a:t>
            </a:r>
            <a:endParaRPr lang="pl-PL" sz="1600" dirty="0"/>
          </a:p>
        </p:txBody>
      </p:sp>
      <p:sp>
        <p:nvSpPr>
          <p:cNvPr id="38" name="Tytuł 1"/>
          <p:cNvSpPr txBox="1">
            <a:spLocks/>
          </p:cNvSpPr>
          <p:nvPr/>
        </p:nvSpPr>
        <p:spPr>
          <a:xfrm>
            <a:off x="814390" y="248382"/>
            <a:ext cx="7615262" cy="63192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 smtClean="0">
                <a:solidFill>
                  <a:srgbClr val="5F7901"/>
                </a:solidFill>
              </a:rPr>
              <a:t>Faktura za energię elektryczną - PGE</a:t>
            </a:r>
            <a:endParaRPr lang="pl-PL" dirty="0">
              <a:solidFill>
                <a:srgbClr val="5F7901"/>
              </a:solidFill>
            </a:endParaRPr>
          </a:p>
        </p:txBody>
      </p:sp>
      <p:grpSp>
        <p:nvGrpSpPr>
          <p:cNvPr id="6" name="Grupa 5"/>
          <p:cNvGrpSpPr/>
          <p:nvPr/>
        </p:nvGrpSpPr>
        <p:grpSpPr>
          <a:xfrm>
            <a:off x="4407770" y="944241"/>
            <a:ext cx="4736230" cy="5330097"/>
            <a:chOff x="4407770" y="944241"/>
            <a:chExt cx="4736230" cy="5330097"/>
          </a:xfrm>
        </p:grpSpPr>
        <p:grpSp>
          <p:nvGrpSpPr>
            <p:cNvPr id="5" name="Grupa 4"/>
            <p:cNvGrpSpPr/>
            <p:nvPr/>
          </p:nvGrpSpPr>
          <p:grpSpPr>
            <a:xfrm>
              <a:off x="4407770" y="944241"/>
              <a:ext cx="4736230" cy="5308072"/>
              <a:chOff x="4407770" y="692696"/>
              <a:chExt cx="4736230" cy="5308072"/>
            </a:xfrm>
          </p:grpSpPr>
          <p:grpSp>
            <p:nvGrpSpPr>
              <p:cNvPr id="4" name="Grupa 3"/>
              <p:cNvGrpSpPr/>
              <p:nvPr/>
            </p:nvGrpSpPr>
            <p:grpSpPr>
              <a:xfrm>
                <a:off x="4407770" y="692696"/>
                <a:ext cx="4736230" cy="5288487"/>
                <a:chOff x="4407770" y="692696"/>
                <a:chExt cx="4736230" cy="5288487"/>
              </a:xfrm>
            </p:grpSpPr>
            <p:grpSp>
              <p:nvGrpSpPr>
                <p:cNvPr id="3" name="Grupa 2"/>
                <p:cNvGrpSpPr/>
                <p:nvPr/>
              </p:nvGrpSpPr>
              <p:grpSpPr>
                <a:xfrm>
                  <a:off x="4407770" y="692696"/>
                  <a:ext cx="4736230" cy="5288487"/>
                  <a:chOff x="4407770" y="734306"/>
                  <a:chExt cx="4736230" cy="5288487"/>
                </a:xfrm>
              </p:grpSpPr>
              <p:grpSp>
                <p:nvGrpSpPr>
                  <p:cNvPr id="2" name="Grupa 1"/>
                  <p:cNvGrpSpPr/>
                  <p:nvPr/>
                </p:nvGrpSpPr>
                <p:grpSpPr>
                  <a:xfrm>
                    <a:off x="4407770" y="734306"/>
                    <a:ext cx="4736230" cy="5288487"/>
                    <a:chOff x="4407770" y="734306"/>
                    <a:chExt cx="4736230" cy="5288487"/>
                  </a:xfrm>
                </p:grpSpPr>
                <p:pic>
                  <p:nvPicPr>
                    <p:cNvPr id="1033" name="Picture 9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2" cstate="print"/>
                    <a:srcRect/>
                    <a:stretch>
                      <a:fillRect/>
                    </a:stretch>
                  </p:blipFill>
                  <p:spPr bwMode="auto">
                    <a:xfrm>
                      <a:off x="4407770" y="734306"/>
                      <a:ext cx="4736230" cy="521497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  <p:sp>
                  <p:nvSpPr>
                    <p:cNvPr id="45" name="Elipsa 44"/>
                    <p:cNvSpPr/>
                    <p:nvPr/>
                  </p:nvSpPr>
                  <p:spPr>
                    <a:xfrm>
                      <a:off x="8079302" y="950528"/>
                      <a:ext cx="285752" cy="28575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l-PL" sz="1600" b="1" dirty="0" smtClean="0"/>
                        <a:t>1</a:t>
                      </a:r>
                      <a:endParaRPr lang="pl-PL" sz="1600" b="1" dirty="0"/>
                    </a:p>
                  </p:txBody>
                </p:sp>
                <p:sp>
                  <p:nvSpPr>
                    <p:cNvPr id="46" name="Elipsa 45"/>
                    <p:cNvSpPr/>
                    <p:nvPr/>
                  </p:nvSpPr>
                  <p:spPr>
                    <a:xfrm>
                      <a:off x="8215338" y="2071678"/>
                      <a:ext cx="276228" cy="28575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l-PL" sz="1600" b="1" dirty="0" smtClean="0"/>
                        <a:t>3</a:t>
                      </a:r>
                      <a:endParaRPr lang="pl-PL" sz="1600" b="1" dirty="0"/>
                    </a:p>
                  </p:txBody>
                </p:sp>
                <p:sp>
                  <p:nvSpPr>
                    <p:cNvPr id="47" name="Elipsa 46"/>
                    <p:cNvSpPr/>
                    <p:nvPr/>
                  </p:nvSpPr>
                  <p:spPr>
                    <a:xfrm>
                      <a:off x="6215074" y="2428868"/>
                      <a:ext cx="285752" cy="28575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l-PL" sz="1600" b="1" dirty="0" smtClean="0"/>
                        <a:t>4</a:t>
                      </a:r>
                      <a:endParaRPr lang="pl-PL" sz="1600" b="1" dirty="0"/>
                    </a:p>
                  </p:txBody>
                </p:sp>
                <p:sp>
                  <p:nvSpPr>
                    <p:cNvPr id="51" name="Elipsa 50"/>
                    <p:cNvSpPr/>
                    <p:nvPr/>
                  </p:nvSpPr>
                  <p:spPr>
                    <a:xfrm>
                      <a:off x="7215206" y="2786058"/>
                      <a:ext cx="285752" cy="28575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l-PL" sz="1600" b="1" dirty="0" smtClean="0"/>
                        <a:t>5</a:t>
                      </a:r>
                      <a:endParaRPr lang="pl-PL" sz="1600" b="1" dirty="0"/>
                    </a:p>
                  </p:txBody>
                </p:sp>
                <p:sp>
                  <p:nvSpPr>
                    <p:cNvPr id="52" name="Elipsa 51"/>
                    <p:cNvSpPr/>
                    <p:nvPr/>
                  </p:nvSpPr>
                  <p:spPr>
                    <a:xfrm>
                      <a:off x="6643702" y="3071810"/>
                      <a:ext cx="285752" cy="28575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l-PL" sz="1600" b="1" dirty="0" smtClean="0"/>
                        <a:t>6</a:t>
                      </a:r>
                      <a:endParaRPr lang="pl-PL" sz="1600" b="1" dirty="0"/>
                    </a:p>
                  </p:txBody>
                </p:sp>
                <p:sp>
                  <p:nvSpPr>
                    <p:cNvPr id="53" name="Elipsa 52"/>
                    <p:cNvSpPr/>
                    <p:nvPr/>
                  </p:nvSpPr>
                  <p:spPr>
                    <a:xfrm>
                      <a:off x="8643966" y="4071942"/>
                      <a:ext cx="285752" cy="28575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l-PL" sz="1600" b="1" dirty="0" smtClean="0"/>
                        <a:t>7</a:t>
                      </a:r>
                      <a:endParaRPr lang="pl-PL" sz="1600" b="1" dirty="0"/>
                    </a:p>
                  </p:txBody>
                </p:sp>
                <p:sp>
                  <p:nvSpPr>
                    <p:cNvPr id="54" name="Elipsa 53"/>
                    <p:cNvSpPr/>
                    <p:nvPr/>
                  </p:nvSpPr>
                  <p:spPr>
                    <a:xfrm>
                      <a:off x="7215206" y="4655416"/>
                      <a:ext cx="285752" cy="28575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l-PL" sz="1600" b="1" dirty="0" smtClean="0"/>
                        <a:t>8</a:t>
                      </a:r>
                      <a:endParaRPr lang="pl-PL" sz="1600" b="1" dirty="0"/>
                    </a:p>
                  </p:txBody>
                </p:sp>
                <p:sp>
                  <p:nvSpPr>
                    <p:cNvPr id="55" name="Elipsa 54"/>
                    <p:cNvSpPr/>
                    <p:nvPr/>
                  </p:nvSpPr>
                  <p:spPr>
                    <a:xfrm>
                      <a:off x="8501090" y="5357826"/>
                      <a:ext cx="285752" cy="285752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>
                      <a:solidFill>
                        <a:srgbClr val="FF0000"/>
                      </a:solidFill>
                    </a:ln>
                  </p:spPr>
                  <p:style>
                    <a:lnRef idx="2">
                      <a:schemeClr val="accent2">
                        <a:shade val="50000"/>
                      </a:schemeClr>
                    </a:lnRef>
                    <a:fillRef idx="1">
                      <a:schemeClr val="accent2"/>
                    </a:fillRef>
                    <a:effectRef idx="0">
                      <a:schemeClr val="accent2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pl-PL" sz="1600" b="1" dirty="0" smtClean="0"/>
                        <a:t>9</a:t>
                      </a:r>
                      <a:endParaRPr lang="pl-PL" sz="1600" b="1" dirty="0"/>
                    </a:p>
                  </p:txBody>
                </p:sp>
                <p:sp>
                  <p:nvSpPr>
                    <p:cNvPr id="57" name="pole tekstowe 56"/>
                    <p:cNvSpPr txBox="1"/>
                    <p:nvPr/>
                  </p:nvSpPr>
                  <p:spPr>
                    <a:xfrm>
                      <a:off x="8429652" y="5715016"/>
                      <a:ext cx="571504" cy="307777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pl-PL" sz="1400" b="1" dirty="0" smtClean="0">
                          <a:solidFill>
                            <a:schemeClr val="bg1"/>
                          </a:solidFill>
                        </a:rPr>
                        <a:t>10</a:t>
                      </a:r>
                      <a:endParaRPr lang="pl-PL" sz="1400" b="1" dirty="0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sp>
                <p:nvSpPr>
                  <p:cNvPr id="44" name="Elipsa 43"/>
                  <p:cNvSpPr/>
                  <p:nvPr/>
                </p:nvSpPr>
                <p:spPr>
                  <a:xfrm>
                    <a:off x="5364088" y="1417437"/>
                    <a:ext cx="285752" cy="28575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2">
                      <a:shade val="50000"/>
                    </a:schemeClr>
                  </a:lnRef>
                  <a:fillRef idx="1">
                    <a:schemeClr val="accent2"/>
                  </a:fillRef>
                  <a:effectRef idx="0">
                    <a:schemeClr val="accent2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pl-PL" sz="1600" b="1" dirty="0" smtClean="0"/>
                      <a:t>2</a:t>
                    </a:r>
                    <a:endParaRPr lang="pl-PL" sz="1600" b="1" dirty="0"/>
                  </a:p>
                </p:txBody>
              </p:sp>
            </p:grpSp>
            <p:sp>
              <p:nvSpPr>
                <p:cNvPr id="39" name="pole tekstowe 38"/>
                <p:cNvSpPr txBox="1"/>
                <p:nvPr/>
              </p:nvSpPr>
              <p:spPr>
                <a:xfrm>
                  <a:off x="8460432" y="5661248"/>
                  <a:ext cx="42866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l-PL" sz="1400" b="1" dirty="0" smtClean="0">
                      <a:solidFill>
                        <a:schemeClr val="bg1"/>
                      </a:solidFill>
                    </a:rPr>
                    <a:t>10</a:t>
                  </a:r>
                  <a:endParaRPr lang="pl-PL" sz="1400" b="1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56" name="Elipsa 55"/>
              <p:cNvSpPr/>
              <p:nvPr/>
            </p:nvSpPr>
            <p:spPr>
              <a:xfrm>
                <a:off x="8501090" y="5715016"/>
                <a:ext cx="285752" cy="28575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l-PL" sz="1000" b="1" dirty="0"/>
              </a:p>
            </p:txBody>
          </p:sp>
        </p:grpSp>
        <p:sp>
          <p:nvSpPr>
            <p:cNvPr id="41" name="pole tekstowe 40"/>
            <p:cNvSpPr txBox="1"/>
            <p:nvPr/>
          </p:nvSpPr>
          <p:spPr>
            <a:xfrm>
              <a:off x="8441191" y="5966561"/>
              <a:ext cx="57150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sz="1400" b="1" dirty="0" smtClean="0">
                  <a:solidFill>
                    <a:schemeClr val="bg1"/>
                  </a:solidFill>
                </a:rPr>
                <a:t>10</a:t>
              </a:r>
              <a:endParaRPr lang="pl-PL" sz="14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17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rostokąt 10">
            <a:extLst>
              <a:ext uri="{FF2B5EF4-FFF2-40B4-BE49-F238E27FC236}"/>
            </a:extLst>
          </p:cNvPr>
          <p:cNvSpPr/>
          <p:nvPr/>
        </p:nvSpPr>
        <p:spPr>
          <a:xfrm>
            <a:off x="93663" y="0"/>
            <a:ext cx="9050337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10243" name="Picture 2" descr="H:\Grupy\DL\FOTOLIA\Fotolia_65208503_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60" b="4877"/>
          <a:stretch>
            <a:fillRect/>
          </a:stretch>
        </p:blipFill>
        <p:spPr bwMode="auto">
          <a:xfrm>
            <a:off x="-36513" y="-79375"/>
            <a:ext cx="9144001" cy="604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Prostokąt 34">
            <a:extLst>
              <a:ext uri="{FF2B5EF4-FFF2-40B4-BE49-F238E27FC236}"/>
            </a:extLst>
          </p:cNvPr>
          <p:cNvSpPr/>
          <p:nvPr/>
        </p:nvSpPr>
        <p:spPr>
          <a:xfrm>
            <a:off x="-6350" y="5184775"/>
            <a:ext cx="9144000" cy="692150"/>
          </a:xfrm>
          <a:prstGeom prst="rect">
            <a:avLst/>
          </a:prstGeom>
          <a:solidFill>
            <a:srgbClr val="F2F2F2">
              <a:alpha val="2902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200" b="1" i="1" dirty="0" smtClean="0">
                <a:solidFill>
                  <a:schemeClr val="tx1"/>
                </a:solidFill>
              </a:rPr>
              <a:t>Kielce, 20 marca 2018 </a:t>
            </a:r>
            <a:r>
              <a:rPr lang="pl-PL" sz="2200" b="1" i="1" dirty="0">
                <a:solidFill>
                  <a:schemeClr val="tx1"/>
                </a:solidFill>
              </a:rPr>
              <a:t>r</a:t>
            </a:r>
            <a:r>
              <a:rPr lang="pl-PL" sz="2400" b="1" i="1" dirty="0">
                <a:solidFill>
                  <a:schemeClr val="tx1"/>
                </a:solidFill>
              </a:rPr>
              <a:t>.</a:t>
            </a:r>
            <a:endParaRPr lang="pl-PL" sz="2400" dirty="0">
              <a:solidFill>
                <a:schemeClr val="tx1"/>
              </a:solidFill>
            </a:endParaRPr>
          </a:p>
        </p:txBody>
      </p:sp>
      <p:sp>
        <p:nvSpPr>
          <p:cNvPr id="33" name="pole tekstowe 32"/>
          <p:cNvSpPr txBox="1">
            <a:spLocks noChangeArrowheads="1"/>
          </p:cNvSpPr>
          <p:nvPr/>
        </p:nvSpPr>
        <p:spPr bwMode="auto">
          <a:xfrm>
            <a:off x="281782" y="2977788"/>
            <a:ext cx="88265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r>
              <a:rPr lang="pl-PL" altLang="pl-PL" sz="2800" b="1" dirty="0" smtClean="0">
                <a:solidFill>
                  <a:srgbClr val="000000"/>
                </a:solidFill>
              </a:rPr>
              <a:t>Jak odczytywać dane na fakturach </a:t>
            </a:r>
            <a:endParaRPr lang="pl-PL" altLang="pl-PL" sz="2800" b="1" dirty="0">
              <a:solidFill>
                <a:srgbClr val="000000"/>
              </a:solidFill>
            </a:endParaRPr>
          </a:p>
        </p:txBody>
      </p:sp>
      <p:sp>
        <p:nvSpPr>
          <p:cNvPr id="15" name="Prostokąt 14">
            <a:extLst>
              <a:ext uri="{FF2B5EF4-FFF2-40B4-BE49-F238E27FC236}"/>
            </a:extLst>
          </p:cNvPr>
          <p:cNvSpPr/>
          <p:nvPr/>
        </p:nvSpPr>
        <p:spPr>
          <a:xfrm>
            <a:off x="9525" y="6237288"/>
            <a:ext cx="9136063" cy="620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 dirty="0"/>
          </a:p>
        </p:txBody>
      </p:sp>
      <p:pic>
        <p:nvPicPr>
          <p:cNvPr id="10247" name="Obraz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025" y="6035675"/>
            <a:ext cx="696595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Prostokąt 13">
            <a:extLst>
              <a:ext uri="{FF2B5EF4-FFF2-40B4-BE49-F238E27FC236}"/>
            </a:extLst>
          </p:cNvPr>
          <p:cNvSpPr/>
          <p:nvPr/>
        </p:nvSpPr>
        <p:spPr>
          <a:xfrm>
            <a:off x="-20638" y="1970088"/>
            <a:ext cx="9144001" cy="538162"/>
          </a:xfrm>
          <a:prstGeom prst="rect">
            <a:avLst/>
          </a:prstGeom>
          <a:solidFill>
            <a:schemeClr val="bg1">
              <a:lumMod val="95000"/>
              <a:alpha val="5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pl-PL"/>
          </a:p>
        </p:txBody>
      </p:sp>
      <p:sp>
        <p:nvSpPr>
          <p:cNvPr id="10249" name="pole tekstowe 31"/>
          <p:cNvSpPr txBox="1">
            <a:spLocks noChangeArrowheads="1"/>
          </p:cNvSpPr>
          <p:nvPr/>
        </p:nvSpPr>
        <p:spPr bwMode="auto">
          <a:xfrm>
            <a:off x="250825" y="2465388"/>
            <a:ext cx="88947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just">
              <a:spcBef>
                <a:spcPct val="20000"/>
              </a:spcBef>
              <a:buFont typeface="Arial" panose="020B0604020202020204" pitchFamily="34" charset="0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just">
              <a:spcBef>
                <a:spcPct val="200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just">
              <a:spcBef>
                <a:spcPct val="20000"/>
              </a:spcBef>
              <a:buSzPct val="70000"/>
              <a:buFont typeface="Courier New" panose="02070309020205020404" pitchFamily="49" charset="0"/>
              <a:buChar char="o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just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l-PL" altLang="pl-PL" sz="1800" b="1" dirty="0">
                <a:solidFill>
                  <a:schemeClr val="bg1"/>
                </a:solidFill>
              </a:rPr>
              <a:t>Narodowy Fundusz Ochrony Środowiska i Gospodarki Wodnej</a:t>
            </a:r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l-PL" altLang="pl-PL" sz="1800" dirty="0"/>
          </a:p>
        </p:txBody>
      </p:sp>
      <p:sp>
        <p:nvSpPr>
          <p:cNvPr id="17" name="pole tekstowe 16">
            <a:extLst>
              <a:ext uri="{FF2B5EF4-FFF2-40B4-BE49-F238E27FC236}"/>
            </a:extLst>
          </p:cNvPr>
          <p:cNvSpPr txBox="1"/>
          <p:nvPr/>
        </p:nvSpPr>
        <p:spPr>
          <a:xfrm>
            <a:off x="3254375" y="2071688"/>
            <a:ext cx="550068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000" i="1" dirty="0">
                <a:latin typeface="+mj-lt"/>
              </a:rPr>
              <a:t>Z a i n w e s t u j m y   r a z e m   w   ś r o d o w i s k o</a:t>
            </a:r>
          </a:p>
        </p:txBody>
      </p:sp>
    </p:spTree>
    <p:extLst>
      <p:ext uri="{BB962C8B-B14F-4D97-AF65-F5344CB8AC3E}">
        <p14:creationId xmlns:p14="http://schemas.microsoft.com/office/powerpoint/2010/main" val="19185099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ole tekstowe 27"/>
          <p:cNvSpPr txBox="1"/>
          <p:nvPr/>
        </p:nvSpPr>
        <p:spPr>
          <a:xfrm>
            <a:off x="642910" y="1785926"/>
            <a:ext cx="4214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Data odczytu licznika energii elektrycznej</a:t>
            </a:r>
            <a:endParaRPr lang="pl-PL" sz="1600" dirty="0"/>
          </a:p>
        </p:txBody>
      </p:sp>
      <p:sp>
        <p:nvSpPr>
          <p:cNvPr id="29" name="pole tekstowe 28"/>
          <p:cNvSpPr txBox="1"/>
          <p:nvPr/>
        </p:nvSpPr>
        <p:spPr>
          <a:xfrm>
            <a:off x="642910" y="2143116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Wskazania licznika energii elektrycznej</a:t>
            </a:r>
            <a:endParaRPr lang="pl-PL" sz="1600" dirty="0"/>
          </a:p>
        </p:txBody>
      </p:sp>
      <p:sp>
        <p:nvSpPr>
          <p:cNvPr id="30" name="pole tekstowe 29"/>
          <p:cNvSpPr txBox="1"/>
          <p:nvPr/>
        </p:nvSpPr>
        <p:spPr>
          <a:xfrm>
            <a:off x="4500562" y="1214422"/>
            <a:ext cx="39290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Ilość zużyte energii elektrycznej</a:t>
            </a:r>
            <a:endParaRPr lang="pl-PL" sz="1600" dirty="0"/>
          </a:p>
        </p:txBody>
      </p:sp>
      <p:sp>
        <p:nvSpPr>
          <p:cNvPr id="31" name="pole tekstowe 30"/>
          <p:cNvSpPr txBox="1"/>
          <p:nvPr/>
        </p:nvSpPr>
        <p:spPr>
          <a:xfrm>
            <a:off x="4500530" y="1571612"/>
            <a:ext cx="46434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Ceny i stawki opłat zgodnie z obowiązującą taryfą</a:t>
            </a:r>
            <a:endParaRPr lang="pl-PL" sz="1600" dirty="0"/>
          </a:p>
        </p:txBody>
      </p:sp>
      <p:sp>
        <p:nvSpPr>
          <p:cNvPr id="32" name="pole tekstowe 31"/>
          <p:cNvSpPr txBox="1"/>
          <p:nvPr/>
        </p:nvSpPr>
        <p:spPr>
          <a:xfrm>
            <a:off x="4500530" y="1928802"/>
            <a:ext cx="4357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Suma należności za miniony okres rozliczeniowy</a:t>
            </a:r>
            <a:endParaRPr lang="pl-PL" sz="1600" dirty="0"/>
          </a:p>
        </p:txBody>
      </p:sp>
      <p:sp>
        <p:nvSpPr>
          <p:cNvPr id="34" name="pole tekstowe 33"/>
          <p:cNvSpPr txBox="1"/>
          <p:nvPr/>
        </p:nvSpPr>
        <p:spPr>
          <a:xfrm>
            <a:off x="4500562" y="2285992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Typ odczytu</a:t>
            </a:r>
            <a:endParaRPr lang="pl-PL" sz="1600" dirty="0"/>
          </a:p>
        </p:txBody>
      </p:sp>
      <p:sp>
        <p:nvSpPr>
          <p:cNvPr id="38" name="Elipsa 37"/>
          <p:cNvSpPr/>
          <p:nvPr/>
        </p:nvSpPr>
        <p:spPr>
          <a:xfrm>
            <a:off x="357158" y="1785926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 b="1" dirty="0"/>
          </a:p>
        </p:txBody>
      </p:sp>
      <p:sp>
        <p:nvSpPr>
          <p:cNvPr id="40" name="pole tekstowe 39"/>
          <p:cNvSpPr txBox="1"/>
          <p:nvPr/>
        </p:nvSpPr>
        <p:spPr>
          <a:xfrm>
            <a:off x="285720" y="1785926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</a:rPr>
              <a:t>12</a:t>
            </a:r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41" name="Elipsa 40"/>
          <p:cNvSpPr/>
          <p:nvPr/>
        </p:nvSpPr>
        <p:spPr>
          <a:xfrm>
            <a:off x="357158" y="2143116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 b="1" dirty="0"/>
          </a:p>
        </p:txBody>
      </p:sp>
      <p:sp>
        <p:nvSpPr>
          <p:cNvPr id="42" name="pole tekstowe 41"/>
          <p:cNvSpPr txBox="1"/>
          <p:nvPr/>
        </p:nvSpPr>
        <p:spPr>
          <a:xfrm>
            <a:off x="285720" y="2143116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</a:rPr>
              <a:t>13</a:t>
            </a:r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43" name="Elipsa 42"/>
          <p:cNvSpPr/>
          <p:nvPr/>
        </p:nvSpPr>
        <p:spPr>
          <a:xfrm>
            <a:off x="4214810" y="1214422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 b="1" dirty="0"/>
          </a:p>
        </p:txBody>
      </p:sp>
      <p:sp>
        <p:nvSpPr>
          <p:cNvPr id="44" name="pole tekstowe 43"/>
          <p:cNvSpPr txBox="1"/>
          <p:nvPr/>
        </p:nvSpPr>
        <p:spPr>
          <a:xfrm>
            <a:off x="4143372" y="1214422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</a:rPr>
              <a:t>14</a:t>
            </a:r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45" name="Elipsa 44"/>
          <p:cNvSpPr/>
          <p:nvPr/>
        </p:nvSpPr>
        <p:spPr>
          <a:xfrm>
            <a:off x="4214778" y="1571612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 b="1" dirty="0"/>
          </a:p>
        </p:txBody>
      </p:sp>
      <p:sp>
        <p:nvSpPr>
          <p:cNvPr id="46" name="pole tekstowe 45"/>
          <p:cNvSpPr txBox="1"/>
          <p:nvPr/>
        </p:nvSpPr>
        <p:spPr>
          <a:xfrm>
            <a:off x="4143340" y="1571612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</a:rPr>
              <a:t>15</a:t>
            </a:r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47" name="Elipsa 46"/>
          <p:cNvSpPr/>
          <p:nvPr/>
        </p:nvSpPr>
        <p:spPr>
          <a:xfrm>
            <a:off x="4214778" y="1928802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 b="1" dirty="0"/>
          </a:p>
        </p:txBody>
      </p:sp>
      <p:sp>
        <p:nvSpPr>
          <p:cNvPr id="48" name="pole tekstowe 47"/>
          <p:cNvSpPr txBox="1"/>
          <p:nvPr/>
        </p:nvSpPr>
        <p:spPr>
          <a:xfrm>
            <a:off x="4143340" y="1928802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</a:rPr>
              <a:t>16</a:t>
            </a:r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49" name="Elipsa 48"/>
          <p:cNvSpPr/>
          <p:nvPr/>
        </p:nvSpPr>
        <p:spPr>
          <a:xfrm>
            <a:off x="4214778" y="2285992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 b="1" dirty="0"/>
          </a:p>
        </p:txBody>
      </p:sp>
      <p:sp>
        <p:nvSpPr>
          <p:cNvPr id="50" name="pole tekstowe 49"/>
          <p:cNvSpPr txBox="1"/>
          <p:nvPr/>
        </p:nvSpPr>
        <p:spPr>
          <a:xfrm>
            <a:off x="4143372" y="2285992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</a:rPr>
              <a:t>17</a:t>
            </a:r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51" name="pole tekstowe 50"/>
          <p:cNvSpPr txBox="1"/>
          <p:nvPr/>
        </p:nvSpPr>
        <p:spPr>
          <a:xfrm>
            <a:off x="142844" y="5500702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</a:rPr>
              <a:t>11</a:t>
            </a:r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52" name="pole tekstowe 51"/>
          <p:cNvSpPr txBox="1"/>
          <p:nvPr/>
        </p:nvSpPr>
        <p:spPr>
          <a:xfrm>
            <a:off x="642910" y="1142984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Prognozowane zużycie energii w najbliższym okresie rozliczeniowym </a:t>
            </a:r>
            <a:endParaRPr lang="pl-PL" sz="1600" dirty="0"/>
          </a:p>
        </p:txBody>
      </p:sp>
      <p:sp>
        <p:nvSpPr>
          <p:cNvPr id="53" name="Elipsa 52"/>
          <p:cNvSpPr/>
          <p:nvPr/>
        </p:nvSpPr>
        <p:spPr>
          <a:xfrm>
            <a:off x="357158" y="1214422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 b="1" dirty="0"/>
          </a:p>
        </p:txBody>
      </p:sp>
      <p:sp>
        <p:nvSpPr>
          <p:cNvPr id="54" name="pole tekstowe 53"/>
          <p:cNvSpPr txBox="1"/>
          <p:nvPr/>
        </p:nvSpPr>
        <p:spPr>
          <a:xfrm>
            <a:off x="285720" y="1214422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</a:rPr>
              <a:t>11</a:t>
            </a:r>
            <a:endParaRPr lang="pl-PL" sz="1400" b="1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571744"/>
            <a:ext cx="5143504" cy="373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5" name="Elipsa 54"/>
          <p:cNvSpPr/>
          <p:nvPr/>
        </p:nvSpPr>
        <p:spPr>
          <a:xfrm>
            <a:off x="3214678" y="3286124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 b="1" dirty="0"/>
          </a:p>
        </p:txBody>
      </p:sp>
      <p:sp>
        <p:nvSpPr>
          <p:cNvPr id="56" name="pole tekstowe 55"/>
          <p:cNvSpPr txBox="1"/>
          <p:nvPr/>
        </p:nvSpPr>
        <p:spPr>
          <a:xfrm>
            <a:off x="3143240" y="3286124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</a:rPr>
              <a:t>11</a:t>
            </a:r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57" name="Elipsa 56"/>
          <p:cNvSpPr/>
          <p:nvPr/>
        </p:nvSpPr>
        <p:spPr>
          <a:xfrm>
            <a:off x="2071670" y="4357694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 b="1" dirty="0"/>
          </a:p>
        </p:txBody>
      </p:sp>
      <p:sp>
        <p:nvSpPr>
          <p:cNvPr id="58" name="pole tekstowe 57"/>
          <p:cNvSpPr txBox="1"/>
          <p:nvPr/>
        </p:nvSpPr>
        <p:spPr>
          <a:xfrm>
            <a:off x="2000232" y="4357694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</a:rPr>
              <a:t>12</a:t>
            </a:r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59" name="Elipsa 58"/>
          <p:cNvSpPr/>
          <p:nvPr/>
        </p:nvSpPr>
        <p:spPr>
          <a:xfrm>
            <a:off x="3071802" y="4500570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 b="1" dirty="0"/>
          </a:p>
        </p:txBody>
      </p:sp>
      <p:sp>
        <p:nvSpPr>
          <p:cNvPr id="60" name="pole tekstowe 59"/>
          <p:cNvSpPr txBox="1"/>
          <p:nvPr/>
        </p:nvSpPr>
        <p:spPr>
          <a:xfrm>
            <a:off x="3000364" y="4500570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</a:rPr>
              <a:t>13</a:t>
            </a:r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61" name="Elipsa 60"/>
          <p:cNvSpPr/>
          <p:nvPr/>
        </p:nvSpPr>
        <p:spPr>
          <a:xfrm>
            <a:off x="3714744" y="4500570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 b="1" dirty="0"/>
          </a:p>
        </p:txBody>
      </p:sp>
      <p:sp>
        <p:nvSpPr>
          <p:cNvPr id="62" name="pole tekstowe 61"/>
          <p:cNvSpPr txBox="1"/>
          <p:nvPr/>
        </p:nvSpPr>
        <p:spPr>
          <a:xfrm>
            <a:off x="3643306" y="4500570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</a:rPr>
              <a:t>14</a:t>
            </a:r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63" name="Elipsa 62"/>
          <p:cNvSpPr/>
          <p:nvPr/>
        </p:nvSpPr>
        <p:spPr>
          <a:xfrm>
            <a:off x="4500562" y="4714884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 b="1" dirty="0"/>
          </a:p>
        </p:txBody>
      </p:sp>
      <p:sp>
        <p:nvSpPr>
          <p:cNvPr id="64" name="pole tekstowe 63"/>
          <p:cNvSpPr txBox="1"/>
          <p:nvPr/>
        </p:nvSpPr>
        <p:spPr>
          <a:xfrm>
            <a:off x="4429124" y="4714884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</a:rPr>
              <a:t>15</a:t>
            </a:r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65" name="Elipsa 64"/>
          <p:cNvSpPr/>
          <p:nvPr/>
        </p:nvSpPr>
        <p:spPr>
          <a:xfrm>
            <a:off x="5357818" y="5000636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 b="1" dirty="0"/>
          </a:p>
        </p:txBody>
      </p:sp>
      <p:sp>
        <p:nvSpPr>
          <p:cNvPr id="66" name="pole tekstowe 65"/>
          <p:cNvSpPr txBox="1"/>
          <p:nvPr/>
        </p:nvSpPr>
        <p:spPr>
          <a:xfrm>
            <a:off x="5286380" y="5000636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</a:rPr>
              <a:t>16</a:t>
            </a:r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67" name="Elipsa 66"/>
          <p:cNvSpPr/>
          <p:nvPr/>
        </p:nvSpPr>
        <p:spPr>
          <a:xfrm>
            <a:off x="357158" y="5357826"/>
            <a:ext cx="285752" cy="28575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1000" b="1" dirty="0"/>
          </a:p>
        </p:txBody>
      </p:sp>
      <p:sp>
        <p:nvSpPr>
          <p:cNvPr id="68" name="pole tekstowe 67"/>
          <p:cNvSpPr txBox="1"/>
          <p:nvPr/>
        </p:nvSpPr>
        <p:spPr>
          <a:xfrm>
            <a:off x="285720" y="5357826"/>
            <a:ext cx="5715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 smtClean="0">
                <a:solidFill>
                  <a:schemeClr val="bg1"/>
                </a:solidFill>
              </a:rPr>
              <a:t>17</a:t>
            </a:r>
            <a:endParaRPr lang="pl-PL" sz="1400" b="1" dirty="0">
              <a:solidFill>
                <a:schemeClr val="bg1"/>
              </a:solidFill>
            </a:endParaRPr>
          </a:p>
        </p:txBody>
      </p:sp>
      <p:sp>
        <p:nvSpPr>
          <p:cNvPr id="69" name="Tytuł 1"/>
          <p:cNvSpPr txBox="1">
            <a:spLocks/>
          </p:cNvSpPr>
          <p:nvPr/>
        </p:nvSpPr>
        <p:spPr>
          <a:xfrm>
            <a:off x="814390" y="564827"/>
            <a:ext cx="7615262" cy="631925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dirty="0" smtClean="0">
                <a:solidFill>
                  <a:srgbClr val="5F7901"/>
                </a:solidFill>
              </a:rPr>
              <a:t>Faktura za energię elektryczną - PGE</a:t>
            </a:r>
            <a:endParaRPr lang="pl-PL" dirty="0">
              <a:solidFill>
                <a:srgbClr val="5F79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73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971600" y="2204864"/>
            <a:ext cx="7632848" cy="2232247"/>
          </a:xfrm>
        </p:spPr>
        <p:txBody>
          <a:bodyPr>
            <a:normAutofit/>
          </a:bodyPr>
          <a:lstStyle/>
          <a:p>
            <a:pPr algn="ctr"/>
            <a:r>
              <a:rPr lang="pl-PL" sz="2800" dirty="0" smtClean="0">
                <a:solidFill>
                  <a:srgbClr val="5F7901"/>
                </a:solidFill>
              </a:rPr>
              <a:t>Jak czytać faktury za gaz wystawiane przez:</a:t>
            </a:r>
            <a:br>
              <a:rPr lang="pl-PL" sz="2800" dirty="0" smtClean="0">
                <a:solidFill>
                  <a:srgbClr val="5F7901"/>
                </a:solidFill>
              </a:rPr>
            </a:br>
            <a:r>
              <a:rPr lang="pl-PL" sz="2800" dirty="0" smtClean="0">
                <a:solidFill>
                  <a:srgbClr val="5F7901"/>
                </a:solidFill>
              </a:rPr>
              <a:t>PGNiG</a:t>
            </a:r>
            <a:endParaRPr lang="pl-PL" sz="2800" dirty="0">
              <a:solidFill>
                <a:srgbClr val="5F7901"/>
              </a:solidFill>
            </a:endParaRPr>
          </a:p>
        </p:txBody>
      </p:sp>
      <p:sp>
        <p:nvSpPr>
          <p:cNvPr id="4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532440" y="6366035"/>
            <a:ext cx="581784" cy="432450"/>
          </a:xfrm>
          <a:prstGeom prst="rect">
            <a:avLst/>
          </a:prstGeom>
        </p:spPr>
        <p:txBody>
          <a:bodyPr/>
          <a:lstStyle/>
          <a:p>
            <a:fld id="{9D9F66C5-BA77-4402-95DF-DFAF21E44E02}" type="slidenum">
              <a:rPr lang="pl-PL" smtClean="0">
                <a:solidFill>
                  <a:prstClr val="black"/>
                </a:solidFill>
              </a:rPr>
              <a:pPr/>
              <a:t>21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7908463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68144" cy="616712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084168" y="764704"/>
            <a:ext cx="28803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prstClr val="black"/>
                </a:solidFill>
              </a:rPr>
              <a:t>1. </a:t>
            </a:r>
            <a:r>
              <a:rPr lang="pl-PL" sz="2000" b="1" dirty="0">
                <a:solidFill>
                  <a:prstClr val="black"/>
                </a:solidFill>
              </a:rPr>
              <a:t>Numer </a:t>
            </a:r>
            <a:r>
              <a:rPr lang="pl-PL" sz="2000" b="1" dirty="0" smtClean="0">
                <a:solidFill>
                  <a:prstClr val="black"/>
                </a:solidFill>
              </a:rPr>
              <a:t>konta:</a:t>
            </a:r>
            <a:endParaRPr lang="pl-PL" sz="2000" b="1" dirty="0">
              <a:solidFill>
                <a:prstClr val="black"/>
              </a:solidFill>
            </a:endParaRPr>
          </a:p>
          <a:p>
            <a:r>
              <a:rPr lang="pl-PL" sz="2000" dirty="0">
                <a:solidFill>
                  <a:prstClr val="black"/>
                </a:solidFill>
              </a:rPr>
              <a:t>Jest to indywidualny numer rachunku przypisany każdemu klientowi, na który należy wpłacać opłaty za paliwo gazowe.</a:t>
            </a:r>
          </a:p>
          <a:p>
            <a:r>
              <a:rPr lang="pl-PL" dirty="0" smtClean="0">
                <a:solidFill>
                  <a:prstClr val="black"/>
                </a:solidFill>
              </a:rPr>
              <a:t> </a:t>
            </a:r>
            <a:endParaRPr lang="pl-PL" dirty="0">
              <a:solidFill>
                <a:prstClr val="black"/>
              </a:solidFill>
            </a:endParaRPr>
          </a:p>
        </p:txBody>
      </p:sp>
      <p:cxnSp>
        <p:nvCxnSpPr>
          <p:cNvPr id="3" name="Łącznik prosty ze strzałką 2"/>
          <p:cNvCxnSpPr/>
          <p:nvPr/>
        </p:nvCxnSpPr>
        <p:spPr>
          <a:xfrm flipH="1">
            <a:off x="2555776" y="980728"/>
            <a:ext cx="3528392" cy="15121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4302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68144" cy="616712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084168" y="620688"/>
            <a:ext cx="288032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prstClr val="black"/>
                </a:solidFill>
              </a:rPr>
              <a:t>2</a:t>
            </a:r>
            <a:r>
              <a:rPr lang="pl-PL" sz="2000" b="1" dirty="0" smtClean="0">
                <a:solidFill>
                  <a:prstClr val="black"/>
                </a:solidFill>
              </a:rPr>
              <a:t>. </a:t>
            </a:r>
            <a:r>
              <a:rPr lang="pl-PL" sz="2000" b="1" dirty="0">
                <a:solidFill>
                  <a:prstClr val="black"/>
                </a:solidFill>
              </a:rPr>
              <a:t>Numer </a:t>
            </a:r>
            <a:r>
              <a:rPr lang="pl-PL" sz="2000" b="1" dirty="0" smtClean="0">
                <a:solidFill>
                  <a:prstClr val="black"/>
                </a:solidFill>
              </a:rPr>
              <a:t>klienta:</a:t>
            </a:r>
            <a:endParaRPr lang="pl-PL" sz="2000" b="1" dirty="0">
              <a:solidFill>
                <a:prstClr val="black"/>
              </a:solidFill>
            </a:endParaRPr>
          </a:p>
          <a:p>
            <a:r>
              <a:rPr lang="pl-PL" sz="2000" dirty="0">
                <a:solidFill>
                  <a:prstClr val="black"/>
                </a:solidFill>
              </a:rPr>
              <a:t>To stały, indywidualny numer przypisany każdemu klientowi. Służy on do identyfikacji w przypadku kontaktowania się z Biurem Obsługi Klienta, także przez telefon. W ten sposób klienci są rozpoznawani. Podczas dokonywania opłat za pomocą przelewu konieczne jest wpisanie tego numeru na druku bankowym. Pod nim znajduje się imię i nazwisko oraz adres klienta.</a:t>
            </a:r>
          </a:p>
          <a:p>
            <a:r>
              <a:rPr lang="pl-PL" dirty="0" smtClean="0">
                <a:solidFill>
                  <a:prstClr val="black"/>
                </a:solidFill>
              </a:rPr>
              <a:t> </a:t>
            </a:r>
            <a:endParaRPr lang="pl-PL" dirty="0">
              <a:solidFill>
                <a:prstClr val="black"/>
              </a:solidFill>
            </a:endParaRPr>
          </a:p>
        </p:txBody>
      </p:sp>
      <p:cxnSp>
        <p:nvCxnSpPr>
          <p:cNvPr id="3" name="Łącznik prosty ze strzałką 2"/>
          <p:cNvCxnSpPr/>
          <p:nvPr/>
        </p:nvCxnSpPr>
        <p:spPr>
          <a:xfrm flipH="1">
            <a:off x="1979712" y="836712"/>
            <a:ext cx="4176464" cy="187220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255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68144" cy="616712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084168" y="764704"/>
            <a:ext cx="288032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prstClr val="black"/>
                </a:solidFill>
              </a:rPr>
              <a:t>3</a:t>
            </a:r>
            <a:r>
              <a:rPr lang="pl-PL" sz="2000" b="1" dirty="0" smtClean="0">
                <a:solidFill>
                  <a:prstClr val="black"/>
                </a:solidFill>
              </a:rPr>
              <a:t>. </a:t>
            </a:r>
            <a:r>
              <a:rPr lang="pl-PL" sz="2000" b="1" dirty="0">
                <a:solidFill>
                  <a:prstClr val="black"/>
                </a:solidFill>
              </a:rPr>
              <a:t>Adres punktu </a:t>
            </a:r>
            <a:r>
              <a:rPr lang="pl-PL" sz="2000" b="1" dirty="0" smtClean="0">
                <a:solidFill>
                  <a:prstClr val="black"/>
                </a:solidFill>
              </a:rPr>
              <a:t>poboru:</a:t>
            </a:r>
            <a:endParaRPr lang="pl-PL" sz="2000" b="1" dirty="0">
              <a:solidFill>
                <a:prstClr val="black"/>
              </a:solidFill>
            </a:endParaRPr>
          </a:p>
          <a:p>
            <a:r>
              <a:rPr lang="pl-PL" sz="2000" dirty="0">
                <a:solidFill>
                  <a:prstClr val="black"/>
                </a:solidFill>
              </a:rPr>
              <a:t>Miejsce, gdzie jest dostarczane paliwo gazowe. Pod adresem punktu poboru podany jest numer gazomierza klienta.</a:t>
            </a:r>
          </a:p>
          <a:p>
            <a:r>
              <a:rPr lang="pl-PL" dirty="0" smtClean="0">
                <a:solidFill>
                  <a:prstClr val="black"/>
                </a:solidFill>
              </a:rPr>
              <a:t> </a:t>
            </a:r>
            <a:endParaRPr lang="pl-PL" dirty="0">
              <a:solidFill>
                <a:prstClr val="black"/>
              </a:solidFill>
            </a:endParaRPr>
          </a:p>
        </p:txBody>
      </p:sp>
      <p:cxnSp>
        <p:nvCxnSpPr>
          <p:cNvPr id="3" name="Łącznik prosty ze strzałką 2"/>
          <p:cNvCxnSpPr/>
          <p:nvPr/>
        </p:nvCxnSpPr>
        <p:spPr>
          <a:xfrm flipH="1">
            <a:off x="251520" y="980728"/>
            <a:ext cx="5904656" cy="24482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3473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68144" cy="616712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084168" y="764704"/>
            <a:ext cx="2880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prstClr val="black"/>
                </a:solidFill>
              </a:rPr>
              <a:t>4</a:t>
            </a:r>
            <a:r>
              <a:rPr lang="pl-PL" sz="2000" b="1" dirty="0" smtClean="0">
                <a:solidFill>
                  <a:prstClr val="black"/>
                </a:solidFill>
              </a:rPr>
              <a:t>. Taryfa:</a:t>
            </a:r>
            <a:endParaRPr lang="pl-PL" sz="2000" b="1" dirty="0">
              <a:solidFill>
                <a:prstClr val="black"/>
              </a:solidFill>
            </a:endParaRPr>
          </a:p>
          <a:p>
            <a:r>
              <a:rPr lang="pl-PL" sz="2000" dirty="0">
                <a:solidFill>
                  <a:prstClr val="black"/>
                </a:solidFill>
              </a:rPr>
              <a:t>Na fakturze znajduje się oznaczenie grupy taryfowej, zgodnie z którą klienci są rozliczani, czyli grupy od W-1.1 do W-4. Kwalifikacja do grupy taryfowej następuje stosownie do:</a:t>
            </a:r>
          </a:p>
          <a:p>
            <a:r>
              <a:rPr lang="pl-PL" dirty="0" smtClean="0">
                <a:solidFill>
                  <a:prstClr val="black"/>
                </a:solidFill>
              </a:rPr>
              <a:t> </a:t>
            </a:r>
            <a:endParaRPr lang="pl-PL" dirty="0">
              <a:solidFill>
                <a:prstClr val="black"/>
              </a:solidFill>
            </a:endParaRPr>
          </a:p>
        </p:txBody>
      </p:sp>
      <p:cxnSp>
        <p:nvCxnSpPr>
          <p:cNvPr id="3" name="Łącznik prosty ze strzałką 2"/>
          <p:cNvCxnSpPr/>
          <p:nvPr/>
        </p:nvCxnSpPr>
        <p:spPr>
          <a:xfrm flipH="1">
            <a:off x="1979712" y="980728"/>
            <a:ext cx="4176464" cy="2592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175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68144" cy="616712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012160" y="620688"/>
            <a:ext cx="3131840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prstClr val="black"/>
                </a:solidFill>
              </a:rPr>
              <a:t>5</a:t>
            </a:r>
            <a:r>
              <a:rPr lang="pl-PL" sz="2000" b="1" dirty="0" smtClean="0">
                <a:solidFill>
                  <a:prstClr val="black"/>
                </a:solidFill>
              </a:rPr>
              <a:t>. </a:t>
            </a:r>
            <a:r>
              <a:rPr lang="pl-PL" sz="2000" b="1" dirty="0">
                <a:solidFill>
                  <a:prstClr val="black"/>
                </a:solidFill>
              </a:rPr>
              <a:t>Wielkość </a:t>
            </a:r>
            <a:r>
              <a:rPr lang="pl-PL" sz="2000" b="1" dirty="0" smtClean="0">
                <a:solidFill>
                  <a:prstClr val="black"/>
                </a:solidFill>
              </a:rPr>
              <a:t>zużycia:</a:t>
            </a:r>
            <a:endParaRPr lang="pl-PL" sz="2000" b="1" dirty="0">
              <a:solidFill>
                <a:prstClr val="black"/>
              </a:solidFill>
            </a:endParaRPr>
          </a:p>
          <a:p>
            <a:r>
              <a:rPr lang="pl-PL" sz="2000" dirty="0">
                <a:solidFill>
                  <a:prstClr val="black"/>
                </a:solidFill>
              </a:rPr>
              <a:t>Ilość zużytego paliwa gazowego w danym okresie rozliczeniowym. Od 1 sierpnia 2014 r. liczona jest w kilowatogodzinach (szczegóły dotyczą zmiany jednostki rozliczenia zużycia paliwa gazowego na www.nowamiara.pgnig.pl). Warto na bieżąco kontrolować zużycie gazu, aby korzystać z niego ekonomicznie. Przejście do innej grupy taryfowej wiąże się ze zmianą wysokości opłat.</a:t>
            </a:r>
          </a:p>
          <a:p>
            <a:r>
              <a:rPr lang="pl-PL" dirty="0" smtClean="0">
                <a:solidFill>
                  <a:prstClr val="black"/>
                </a:solidFill>
              </a:rPr>
              <a:t> </a:t>
            </a:r>
            <a:endParaRPr lang="pl-PL" dirty="0">
              <a:solidFill>
                <a:prstClr val="black"/>
              </a:solidFill>
            </a:endParaRPr>
          </a:p>
        </p:txBody>
      </p:sp>
      <p:cxnSp>
        <p:nvCxnSpPr>
          <p:cNvPr id="3" name="Łącznik prosty ze strzałką 2"/>
          <p:cNvCxnSpPr/>
          <p:nvPr/>
        </p:nvCxnSpPr>
        <p:spPr>
          <a:xfrm flipH="1">
            <a:off x="2483768" y="836712"/>
            <a:ext cx="3600400" cy="3456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31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68144" cy="616712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012160" y="764704"/>
            <a:ext cx="295232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prstClr val="black"/>
                </a:solidFill>
              </a:rPr>
              <a:t>6</a:t>
            </a:r>
            <a:r>
              <a:rPr lang="pl-PL" sz="2000" b="1" dirty="0" smtClean="0">
                <a:solidFill>
                  <a:prstClr val="black"/>
                </a:solidFill>
              </a:rPr>
              <a:t>. </a:t>
            </a:r>
            <a:r>
              <a:rPr lang="pl-PL" sz="2000" b="1" dirty="0">
                <a:solidFill>
                  <a:prstClr val="black"/>
                </a:solidFill>
              </a:rPr>
              <a:t>Cena za paliwo </a:t>
            </a:r>
            <a:r>
              <a:rPr lang="pl-PL" sz="2000" b="1" dirty="0" smtClean="0">
                <a:solidFill>
                  <a:prstClr val="black"/>
                </a:solidFill>
              </a:rPr>
              <a:t>gazowe:</a:t>
            </a:r>
            <a:endParaRPr lang="pl-PL" sz="2000" b="1" dirty="0">
              <a:solidFill>
                <a:prstClr val="black"/>
              </a:solidFill>
            </a:endParaRPr>
          </a:p>
          <a:p>
            <a:r>
              <a:rPr lang="pl-PL" sz="2000" dirty="0">
                <a:solidFill>
                  <a:prstClr val="black"/>
                </a:solidFill>
              </a:rPr>
              <a:t>Cena netto jednej kilowatogodziny paliwa gazowego. Wysokość tego składnika ustalona jest odrębnie dla każdej grupy taryfowej i zatwierdzana przez Prezesa Urzędu Regulacji Energetyki. Warto wiedzieć, że opłaty związane ze zużyciem paliwa gazowego zwykle stanowią 50–60 proc. całego rachunku.</a:t>
            </a:r>
          </a:p>
          <a:p>
            <a:r>
              <a:rPr lang="pl-PL" dirty="0" smtClean="0">
                <a:solidFill>
                  <a:prstClr val="black"/>
                </a:solidFill>
              </a:rPr>
              <a:t> </a:t>
            </a:r>
            <a:endParaRPr lang="pl-PL" dirty="0">
              <a:solidFill>
                <a:prstClr val="black"/>
              </a:solidFill>
            </a:endParaRPr>
          </a:p>
        </p:txBody>
      </p:sp>
      <p:cxnSp>
        <p:nvCxnSpPr>
          <p:cNvPr id="3" name="Łącznik prosty ze strzałką 2"/>
          <p:cNvCxnSpPr/>
          <p:nvPr/>
        </p:nvCxnSpPr>
        <p:spPr>
          <a:xfrm flipH="1">
            <a:off x="3419872" y="980728"/>
            <a:ext cx="2664296" cy="33123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297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68144" cy="616712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084168" y="764704"/>
            <a:ext cx="3059832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prstClr val="black"/>
                </a:solidFill>
              </a:rPr>
              <a:t>7</a:t>
            </a:r>
            <a:r>
              <a:rPr lang="pl-PL" sz="2000" b="1" dirty="0" smtClean="0">
                <a:solidFill>
                  <a:prstClr val="black"/>
                </a:solidFill>
              </a:rPr>
              <a:t>. Abonament:</a:t>
            </a:r>
            <a:endParaRPr lang="pl-PL" sz="2000" b="1" dirty="0">
              <a:solidFill>
                <a:prstClr val="black"/>
              </a:solidFill>
            </a:endParaRPr>
          </a:p>
          <a:p>
            <a:r>
              <a:rPr lang="pl-PL" sz="2000" dirty="0">
                <a:solidFill>
                  <a:prstClr val="black"/>
                </a:solidFill>
              </a:rPr>
              <a:t>Zryczałtowana opłata stała pobierana za każdy miesiąc kalendarzowy niezależnie od tego, jaką ilość paliwa gazowego zużyjemy. W opłacie tej zawarte są koszty związane z handlową obsługą odbiorców polegającą m.in. na wystawianiu i dostarczaniu faktur, obliczaniu i pobieraniu należności, a także z zawieraniem i dotrzymywaniem warunków umów i prawidłowością rozliczeń.</a:t>
            </a:r>
          </a:p>
          <a:p>
            <a:r>
              <a:rPr lang="pl-PL" dirty="0" smtClean="0">
                <a:solidFill>
                  <a:prstClr val="black"/>
                </a:solidFill>
              </a:rPr>
              <a:t> </a:t>
            </a:r>
            <a:endParaRPr lang="pl-PL" dirty="0">
              <a:solidFill>
                <a:prstClr val="black"/>
              </a:solidFill>
            </a:endParaRPr>
          </a:p>
        </p:txBody>
      </p:sp>
      <p:cxnSp>
        <p:nvCxnSpPr>
          <p:cNvPr id="3" name="Łącznik prosty ze strzałką 2"/>
          <p:cNvCxnSpPr/>
          <p:nvPr/>
        </p:nvCxnSpPr>
        <p:spPr>
          <a:xfrm flipH="1">
            <a:off x="3923928" y="980728"/>
            <a:ext cx="2232248" cy="31683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3189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68144" cy="616712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5868144" y="764704"/>
            <a:ext cx="327585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prstClr val="black"/>
                </a:solidFill>
              </a:rPr>
              <a:t>8</a:t>
            </a:r>
            <a:r>
              <a:rPr lang="pl-PL" sz="2000" b="1" dirty="0" smtClean="0">
                <a:solidFill>
                  <a:prstClr val="black"/>
                </a:solidFill>
              </a:rPr>
              <a:t>. </a:t>
            </a:r>
            <a:r>
              <a:rPr lang="pl-PL" sz="2000" b="1" dirty="0">
                <a:solidFill>
                  <a:prstClr val="black"/>
                </a:solidFill>
              </a:rPr>
              <a:t>Opłata dystrybucyjna </a:t>
            </a:r>
            <a:r>
              <a:rPr lang="pl-PL" sz="2000" b="1" dirty="0" smtClean="0">
                <a:solidFill>
                  <a:prstClr val="black"/>
                </a:solidFill>
              </a:rPr>
              <a:t>stała:</a:t>
            </a:r>
          </a:p>
          <a:p>
            <a:r>
              <a:rPr lang="pl-PL" sz="2000" b="1" dirty="0" smtClean="0">
                <a:solidFill>
                  <a:prstClr val="black"/>
                </a:solidFill>
              </a:rPr>
              <a:t> </a:t>
            </a:r>
            <a:r>
              <a:rPr lang="pl-PL" sz="2000" dirty="0">
                <a:solidFill>
                  <a:prstClr val="black"/>
                </a:solidFill>
              </a:rPr>
              <a:t>W</a:t>
            </a:r>
            <a:r>
              <a:rPr lang="pl-PL" sz="2000" dirty="0" smtClean="0">
                <a:solidFill>
                  <a:prstClr val="black"/>
                </a:solidFill>
              </a:rPr>
              <a:t>ynika </a:t>
            </a:r>
            <a:r>
              <a:rPr lang="pl-PL" sz="2000" dirty="0">
                <a:solidFill>
                  <a:prstClr val="black"/>
                </a:solidFill>
              </a:rPr>
              <a:t>z kosztów eksploatacji, monitorowania, remontowania i modernizacji gazociągów. Pobierana jest co miesiąc za dany okres rozliczeniowy niezależnie od ilości pobranego paliwa gazowego.</a:t>
            </a:r>
          </a:p>
          <a:p>
            <a:r>
              <a:rPr lang="pl-PL" dirty="0" smtClean="0">
                <a:solidFill>
                  <a:prstClr val="black"/>
                </a:solidFill>
              </a:rPr>
              <a:t> </a:t>
            </a:r>
            <a:endParaRPr lang="pl-PL" dirty="0">
              <a:solidFill>
                <a:prstClr val="black"/>
              </a:solidFill>
            </a:endParaRPr>
          </a:p>
        </p:txBody>
      </p:sp>
      <p:cxnSp>
        <p:nvCxnSpPr>
          <p:cNvPr id="3" name="Łącznik prosty ze strzałką 2"/>
          <p:cNvCxnSpPr/>
          <p:nvPr/>
        </p:nvCxnSpPr>
        <p:spPr>
          <a:xfrm flipH="1">
            <a:off x="3923928" y="980728"/>
            <a:ext cx="2016224" cy="345638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103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532440" y="6366035"/>
            <a:ext cx="581784" cy="432450"/>
          </a:xfrm>
          <a:prstGeom prst="rect">
            <a:avLst/>
          </a:prstGeom>
        </p:spPr>
        <p:txBody>
          <a:bodyPr/>
          <a:lstStyle/>
          <a:p>
            <a:fld id="{8304FB07-D792-459C-88AE-EABCA33C5C9C}" type="slidenum">
              <a:rPr lang="pl-PL" smtClean="0">
                <a:solidFill>
                  <a:prstClr val="black"/>
                </a:solidFill>
              </a:rPr>
              <a:pPr/>
              <a:t>3</a:t>
            </a:fld>
            <a:endParaRPr lang="pl-PL" dirty="0">
              <a:solidFill>
                <a:prstClr val="black"/>
              </a:solidFill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-29776" y="2924944"/>
            <a:ext cx="914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5F7901"/>
                </a:solidFill>
              </a:rPr>
              <a:t>Faktury za energię</a:t>
            </a:r>
            <a:endParaRPr lang="pl-PL" sz="3600" b="1" i="1" dirty="0" smtClean="0">
              <a:solidFill>
                <a:srgbClr val="5F79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5570298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68144" cy="616712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084168" y="764704"/>
            <a:ext cx="2880320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prstClr val="black"/>
                </a:solidFill>
              </a:rPr>
              <a:t>9</a:t>
            </a:r>
            <a:r>
              <a:rPr lang="pl-PL" sz="2000" b="1" dirty="0" smtClean="0">
                <a:solidFill>
                  <a:prstClr val="black"/>
                </a:solidFill>
              </a:rPr>
              <a:t>. </a:t>
            </a:r>
            <a:r>
              <a:rPr lang="pl-PL" sz="2000" b="1" dirty="0">
                <a:solidFill>
                  <a:prstClr val="black"/>
                </a:solidFill>
              </a:rPr>
              <a:t>Opłata dystrybucyjna </a:t>
            </a:r>
            <a:r>
              <a:rPr lang="pl-PL" sz="2000" b="1" dirty="0" smtClean="0">
                <a:solidFill>
                  <a:prstClr val="black"/>
                </a:solidFill>
              </a:rPr>
              <a:t>zmienna:</a:t>
            </a:r>
            <a:endParaRPr lang="pl-PL" sz="2000" b="1" dirty="0">
              <a:solidFill>
                <a:prstClr val="black"/>
              </a:solidFill>
            </a:endParaRPr>
          </a:p>
          <a:p>
            <a:r>
              <a:rPr lang="pl-PL" sz="2000" dirty="0">
                <a:solidFill>
                  <a:prstClr val="black"/>
                </a:solidFill>
              </a:rPr>
              <a:t>Opłata za dostarczenie paliwa gazowego do klientów w określonych ilościach i o właściwych parametrach jakościowych naliczana proporcjonalnie do zużycia.</a:t>
            </a:r>
          </a:p>
          <a:p>
            <a:r>
              <a:rPr lang="pl-PL" dirty="0" smtClean="0">
                <a:solidFill>
                  <a:prstClr val="black"/>
                </a:solidFill>
              </a:rPr>
              <a:t> </a:t>
            </a:r>
            <a:endParaRPr lang="pl-PL" dirty="0">
              <a:solidFill>
                <a:prstClr val="black"/>
              </a:solidFill>
            </a:endParaRPr>
          </a:p>
        </p:txBody>
      </p:sp>
      <p:cxnSp>
        <p:nvCxnSpPr>
          <p:cNvPr id="3" name="Łącznik prosty ze strzałką 2"/>
          <p:cNvCxnSpPr/>
          <p:nvPr/>
        </p:nvCxnSpPr>
        <p:spPr>
          <a:xfrm flipH="1">
            <a:off x="3419872" y="980728"/>
            <a:ext cx="2736304" cy="35283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083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68144" cy="616712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084168" y="764704"/>
            <a:ext cx="28803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prstClr val="black"/>
                </a:solidFill>
              </a:rPr>
              <a:t>10. </a:t>
            </a:r>
            <a:r>
              <a:rPr lang="pl-PL" sz="2000" b="1" dirty="0">
                <a:solidFill>
                  <a:prstClr val="black"/>
                </a:solidFill>
              </a:rPr>
              <a:t>Kwota do </a:t>
            </a:r>
            <a:r>
              <a:rPr lang="pl-PL" sz="2000" b="1" dirty="0" smtClean="0">
                <a:solidFill>
                  <a:prstClr val="black"/>
                </a:solidFill>
              </a:rPr>
              <a:t>zapłaty:</a:t>
            </a:r>
            <a:endParaRPr lang="pl-PL" sz="2000" b="1" dirty="0">
              <a:solidFill>
                <a:prstClr val="black"/>
              </a:solidFill>
            </a:endParaRPr>
          </a:p>
          <a:p>
            <a:r>
              <a:rPr lang="pl-PL" sz="2000" dirty="0">
                <a:solidFill>
                  <a:prstClr val="black"/>
                </a:solidFill>
              </a:rPr>
              <a:t>Suma wszystkich opłat brutto, którą należy zapłacić.</a:t>
            </a:r>
          </a:p>
          <a:p>
            <a:r>
              <a:rPr lang="pl-PL" dirty="0" smtClean="0">
                <a:solidFill>
                  <a:prstClr val="black"/>
                </a:solidFill>
              </a:rPr>
              <a:t> </a:t>
            </a:r>
            <a:endParaRPr lang="pl-PL" dirty="0">
              <a:solidFill>
                <a:prstClr val="black"/>
              </a:solidFill>
            </a:endParaRPr>
          </a:p>
        </p:txBody>
      </p:sp>
      <p:cxnSp>
        <p:nvCxnSpPr>
          <p:cNvPr id="3" name="Łącznik prosty ze strzałką 2"/>
          <p:cNvCxnSpPr/>
          <p:nvPr/>
        </p:nvCxnSpPr>
        <p:spPr>
          <a:xfrm flipH="1">
            <a:off x="5148064" y="980728"/>
            <a:ext cx="1008112" cy="45365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952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68144" cy="6167127"/>
          </a:xfrm>
          <a:prstGeom prst="rect">
            <a:avLst/>
          </a:prstGeom>
        </p:spPr>
      </p:pic>
      <p:sp>
        <p:nvSpPr>
          <p:cNvPr id="7" name="pole tekstowe 6"/>
          <p:cNvSpPr txBox="1"/>
          <p:nvPr/>
        </p:nvSpPr>
        <p:spPr>
          <a:xfrm>
            <a:off x="6084168" y="764704"/>
            <a:ext cx="28803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prstClr val="black"/>
                </a:solidFill>
              </a:rPr>
              <a:t>11. </a:t>
            </a:r>
            <a:r>
              <a:rPr lang="pl-PL" sz="2000" b="1" dirty="0">
                <a:solidFill>
                  <a:prstClr val="black"/>
                </a:solidFill>
              </a:rPr>
              <a:t>Termin </a:t>
            </a:r>
            <a:r>
              <a:rPr lang="pl-PL" sz="2000" b="1" dirty="0" smtClean="0">
                <a:solidFill>
                  <a:prstClr val="black"/>
                </a:solidFill>
              </a:rPr>
              <a:t>płatności:</a:t>
            </a:r>
            <a:endParaRPr lang="pl-PL" sz="2000" b="1" dirty="0">
              <a:solidFill>
                <a:prstClr val="black"/>
              </a:solidFill>
            </a:endParaRPr>
          </a:p>
          <a:p>
            <a:r>
              <a:rPr lang="pl-PL" sz="2000" dirty="0">
                <a:solidFill>
                  <a:prstClr val="black"/>
                </a:solidFill>
              </a:rPr>
              <a:t>Dzień, do którego należy uiścić opłatę. Proszę pamiętać, że zgodnie z art. 454 par. 1 k.c. za datę wpłaty przyjmuje się datę wpływu środków pieniężnych na rachunek wystawcy faktury.</a:t>
            </a:r>
          </a:p>
          <a:p>
            <a:r>
              <a:rPr lang="pl-PL" dirty="0" smtClean="0">
                <a:solidFill>
                  <a:prstClr val="black"/>
                </a:solidFill>
              </a:rPr>
              <a:t> </a:t>
            </a:r>
            <a:endParaRPr lang="pl-PL" dirty="0">
              <a:solidFill>
                <a:prstClr val="black"/>
              </a:solidFill>
            </a:endParaRPr>
          </a:p>
        </p:txBody>
      </p:sp>
      <p:cxnSp>
        <p:nvCxnSpPr>
          <p:cNvPr id="3" name="Łącznik prosty ze strzałką 2"/>
          <p:cNvCxnSpPr/>
          <p:nvPr/>
        </p:nvCxnSpPr>
        <p:spPr>
          <a:xfrm flipH="1">
            <a:off x="5724128" y="980728"/>
            <a:ext cx="360040" cy="4680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433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96883" y="2063432"/>
            <a:ext cx="8229600" cy="685792"/>
          </a:xfrm>
        </p:spPr>
        <p:txBody>
          <a:bodyPr>
            <a:noAutofit/>
          </a:bodyPr>
          <a:lstStyle/>
          <a:p>
            <a:pPr algn="r"/>
            <a:r>
              <a:rPr lang="pl-PL" sz="4000" dirty="0" smtClean="0"/>
              <a:t>Dziękuję za uwagę</a:t>
            </a:r>
            <a:endParaRPr lang="pl-PL" sz="4000" dirty="0"/>
          </a:p>
        </p:txBody>
      </p:sp>
      <p:sp>
        <p:nvSpPr>
          <p:cNvPr id="4" name="Symbol zastępczy zawartości 2"/>
          <p:cNvSpPr txBox="1">
            <a:spLocks/>
          </p:cNvSpPr>
          <p:nvPr/>
        </p:nvSpPr>
        <p:spPr>
          <a:xfrm>
            <a:off x="214282" y="5243538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www.nfosigw.gov.pl</a:t>
            </a:r>
            <a:endParaRPr kumimoji="0" lang="pl-PL" sz="40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6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ymbol zastępczy zawartości 2"/>
          <p:cNvSpPr txBox="1">
            <a:spLocks/>
          </p:cNvSpPr>
          <p:nvPr/>
        </p:nvSpPr>
        <p:spPr>
          <a:xfrm>
            <a:off x="642910" y="2933796"/>
            <a:ext cx="8229600" cy="20107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r">
              <a:spcBef>
                <a:spcPct val="20000"/>
              </a:spcBef>
              <a:defRPr/>
            </a:pPr>
            <a:r>
              <a:rPr lang="pl-PL" sz="2200" dirty="0">
                <a:solidFill>
                  <a:schemeClr val="bg1">
                    <a:lumMod val="50000"/>
                  </a:schemeClr>
                </a:solidFill>
              </a:rPr>
              <a:t>e-mail: 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2"/>
              </a:rPr>
              <a:t>doradztwo@nfosigw.gov.pl</a:t>
            </a: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3"/>
              </a:rPr>
              <a:t>doradcy.energetyczni@wfos.com.pl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endParaRPr lang="pl-PL" sz="2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4"/>
              </a:rPr>
              <a:t>www.doradztwo-energetyczne.gov.pl</a:t>
            </a: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http</a:t>
            </a:r>
            <a:r>
              <a:rPr lang="pl-PL" sz="2200" dirty="0">
                <a:solidFill>
                  <a:schemeClr val="bg1">
                    <a:lumMod val="50000"/>
                  </a:schemeClr>
                </a:solidFill>
                <a:hlinkClick r:id="rId5"/>
              </a:rPr>
              <a:t>://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5"/>
              </a:rPr>
              <a:t>www.nfosigw.gov.pl/o-nfosigw/doradztwo-energetyczne</a:t>
            </a:r>
            <a:endParaRPr lang="pl-PL" sz="2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r">
              <a:spcBef>
                <a:spcPct val="20000"/>
              </a:spcBef>
              <a:defRPr/>
            </a:pPr>
            <a:r>
              <a:rPr lang="pl-PL" sz="2200" dirty="0">
                <a:solidFill>
                  <a:schemeClr val="bg1">
                    <a:lumMod val="50000"/>
                  </a:schemeClr>
                </a:solidFill>
                <a:hlinkClick r:id="rId6"/>
              </a:rPr>
              <a:t>http://</a:t>
            </a:r>
            <a:r>
              <a:rPr lang="pl-PL" sz="2200" dirty="0" smtClean="0">
                <a:solidFill>
                  <a:schemeClr val="bg1">
                    <a:lumMod val="50000"/>
                  </a:schemeClr>
                </a:solidFill>
                <a:hlinkClick r:id="rId6"/>
              </a:rPr>
              <a:t>www.wfos.com.pl/doradcy-energetyczni/aktualnosci-de</a:t>
            </a: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 algn="r">
              <a:spcBef>
                <a:spcPct val="20000"/>
              </a:spcBef>
              <a:defRPr/>
            </a:pPr>
            <a:endParaRPr lang="pl-PL" sz="2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endParaRPr lang="pl-PL" sz="22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342900" lvl="0" indent="-342900" algn="r">
              <a:spcBef>
                <a:spcPct val="20000"/>
              </a:spcBef>
              <a:defRPr/>
            </a:pPr>
            <a:endParaRPr lang="pl-PL" sz="2200" dirty="0">
              <a:solidFill>
                <a:schemeClr val="bg1">
                  <a:lumMod val="50000"/>
                </a:schemeClr>
              </a:solidFill>
            </a:endParaRPr>
          </a:p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42910" y="4286256"/>
            <a:ext cx="8229600" cy="68579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l-PL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H:\Grupy\DL\FOTOLIA\fotolia_3006928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1125430"/>
            <a:ext cx="1804081" cy="1187452"/>
          </a:xfrm>
          <a:prstGeom prst="rect">
            <a:avLst/>
          </a:prstGeom>
          <a:noFill/>
        </p:spPr>
      </p:pic>
      <p:sp>
        <p:nvSpPr>
          <p:cNvPr id="2" name="Symbol zastępczy numeru slajdu 1"/>
          <p:cNvSpPr>
            <a:spLocks noGrp="1"/>
          </p:cNvSpPr>
          <p:nvPr>
            <p:ph type="sldNum" sz="quarter" idx="4294967295"/>
          </p:nvPr>
        </p:nvSpPr>
        <p:spPr>
          <a:xfrm>
            <a:off x="8639944" y="6356350"/>
            <a:ext cx="504056" cy="365125"/>
          </a:xfrm>
          <a:prstGeom prst="rect">
            <a:avLst/>
          </a:prstGeom>
        </p:spPr>
        <p:txBody>
          <a:bodyPr/>
          <a:lstStyle/>
          <a:p>
            <a:r>
              <a:rPr lang="pl-PL" dirty="0" smtClean="0"/>
              <a:t>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68874016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7504" y="333368"/>
            <a:ext cx="8856984" cy="1143000"/>
          </a:xfrm>
        </p:spPr>
        <p:txBody>
          <a:bodyPr>
            <a:normAutofit/>
          </a:bodyPr>
          <a:lstStyle/>
          <a:p>
            <a:pPr algn="ctr"/>
            <a:r>
              <a:rPr lang="pl-PL" sz="3600" dirty="0" smtClean="0">
                <a:solidFill>
                  <a:srgbClr val="5F7901"/>
                </a:solidFill>
              </a:rPr>
              <a:t>Profil zużycia energii elektrycznej</a:t>
            </a:r>
            <a:endParaRPr lang="pl-PL" sz="3600" dirty="0">
              <a:solidFill>
                <a:srgbClr val="5F790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4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4" y="1688464"/>
            <a:ext cx="2918271" cy="291373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924944"/>
            <a:ext cx="5699315" cy="3143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077759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DD8FCD-8D0E-493F-A582-8FE538A0A3AB}" type="slidenum">
              <a:rPr lang="pl-PL" smtClean="0"/>
              <a:pPr/>
              <a:t>5</a:t>
            </a:fld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5992"/>
            <a:ext cx="9144000" cy="3391794"/>
          </a:xfrm>
          <a:prstGeom prst="rect">
            <a:avLst/>
          </a:prstGeom>
        </p:spPr>
      </p:pic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071538" y="357174"/>
            <a:ext cx="761526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 smtClean="0">
                <a:solidFill>
                  <a:srgbClr val="5F7901"/>
                </a:solidFill>
              </a:rPr>
              <a:t>Profil zużycia energii elektrycznej</a:t>
            </a:r>
            <a:br>
              <a:rPr lang="pl-PL" dirty="0" smtClean="0">
                <a:solidFill>
                  <a:srgbClr val="5F7901"/>
                </a:solidFill>
              </a:rPr>
            </a:br>
            <a:r>
              <a:rPr lang="pl-PL" dirty="0" smtClean="0">
                <a:solidFill>
                  <a:srgbClr val="5F7901"/>
                </a:solidFill>
              </a:rPr>
              <a:t>w gospodarstwie domowym</a:t>
            </a:r>
            <a:endParaRPr lang="pl-PL" dirty="0">
              <a:solidFill>
                <a:srgbClr val="5F79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0254784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620688"/>
            <a:ext cx="8352928" cy="850106"/>
          </a:xfrm>
        </p:spPr>
        <p:txBody>
          <a:bodyPr>
            <a:noAutofit/>
          </a:bodyPr>
          <a:lstStyle/>
          <a:p>
            <a:pPr algn="ctr"/>
            <a:r>
              <a:rPr lang="pl-PL" sz="3200" dirty="0" smtClean="0">
                <a:solidFill>
                  <a:srgbClr val="5F7901"/>
                </a:solidFill>
              </a:rPr>
              <a:t>Grupy taryfowe energii elektrycznej </a:t>
            </a:r>
            <a:br>
              <a:rPr lang="pl-PL" sz="3200" dirty="0" smtClean="0">
                <a:solidFill>
                  <a:srgbClr val="5F7901"/>
                </a:solidFill>
              </a:rPr>
            </a:br>
            <a:r>
              <a:rPr lang="pl-PL" sz="3200" dirty="0" smtClean="0">
                <a:solidFill>
                  <a:srgbClr val="5F7901"/>
                </a:solidFill>
              </a:rPr>
              <a:t>dla gospodarstw domowych </a:t>
            </a:r>
            <a:endParaRPr lang="pl-PL" sz="3200" dirty="0">
              <a:solidFill>
                <a:srgbClr val="5F7901"/>
              </a:solidFill>
            </a:endParaRPr>
          </a:p>
        </p:txBody>
      </p:sp>
      <p:sp>
        <p:nvSpPr>
          <p:cNvPr id="5" name="Symbol zastępczy zawartości 4"/>
          <p:cNvSpPr>
            <a:spLocks noGrp="1"/>
          </p:cNvSpPr>
          <p:nvPr>
            <p:ph idx="1"/>
          </p:nvPr>
        </p:nvSpPr>
        <p:spPr>
          <a:xfrm>
            <a:off x="827584" y="1628800"/>
            <a:ext cx="7869560" cy="4453955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pl-PL" sz="2200" b="1" dirty="0" smtClean="0"/>
              <a:t>G11</a:t>
            </a:r>
            <a:r>
              <a:rPr lang="pl-PL" sz="2200" dirty="0" smtClean="0"/>
              <a:t> </a:t>
            </a:r>
            <a:r>
              <a:rPr lang="pl-PL" sz="2200" dirty="0"/>
              <a:t>– grupa jednostrefowa (całodobowa</a:t>
            </a:r>
            <a:r>
              <a:rPr lang="pl-PL" sz="2200" dirty="0" smtClean="0"/>
              <a:t>); </a:t>
            </a:r>
          </a:p>
          <a:p>
            <a:pPr>
              <a:buFont typeface="Wingdings" pitchFamily="2" charset="2"/>
              <a:buChar char="Ø"/>
            </a:pPr>
            <a:endParaRPr lang="pl-PL" sz="2200" dirty="0"/>
          </a:p>
          <a:p>
            <a:pPr algn="l">
              <a:buFont typeface="Wingdings" pitchFamily="2" charset="2"/>
              <a:buChar char="Ø"/>
            </a:pPr>
            <a:r>
              <a:rPr lang="pl-PL" sz="2200" b="1" dirty="0" smtClean="0"/>
              <a:t>G12 </a:t>
            </a:r>
            <a:r>
              <a:rPr lang="pl-PL" sz="2200" dirty="0" smtClean="0"/>
              <a:t>– elastyczna – grupa </a:t>
            </a:r>
            <a:r>
              <a:rPr lang="pl-PL" sz="2200" dirty="0"/>
              <a:t>dwustrefowa. </a:t>
            </a:r>
            <a:r>
              <a:rPr lang="pl-PL" sz="2200" dirty="0" smtClean="0"/>
              <a:t> </a:t>
            </a:r>
            <a:br>
              <a:rPr lang="pl-PL" sz="2200" dirty="0" smtClean="0"/>
            </a:br>
            <a:r>
              <a:rPr lang="pl-PL" sz="2200" dirty="0" smtClean="0"/>
              <a:t>Strefy </a:t>
            </a:r>
            <a:r>
              <a:rPr lang="pl-PL" sz="2200" dirty="0"/>
              <a:t>dzienna i </a:t>
            </a:r>
            <a:r>
              <a:rPr lang="pl-PL" sz="2200" dirty="0" smtClean="0"/>
              <a:t>nocna; </a:t>
            </a:r>
          </a:p>
          <a:p>
            <a:pPr algn="l">
              <a:buFont typeface="Wingdings" pitchFamily="2" charset="2"/>
              <a:buChar char="Ø"/>
            </a:pPr>
            <a:endParaRPr lang="pl-PL" sz="2200" dirty="0"/>
          </a:p>
          <a:p>
            <a:pPr>
              <a:buFont typeface="Wingdings" pitchFamily="2" charset="2"/>
              <a:buChar char="Ø"/>
            </a:pPr>
            <a:r>
              <a:rPr lang="pl-PL" sz="2200" b="1" dirty="0" smtClean="0"/>
              <a:t>G12w</a:t>
            </a:r>
            <a:r>
              <a:rPr lang="pl-PL" sz="2200" dirty="0" smtClean="0"/>
              <a:t> </a:t>
            </a:r>
            <a:r>
              <a:rPr lang="pl-PL" sz="2200" dirty="0"/>
              <a:t>– </a:t>
            </a:r>
            <a:r>
              <a:rPr lang="pl-PL" sz="2200" dirty="0" smtClean="0"/>
              <a:t>weekendowa - grupa dwustrefowa. </a:t>
            </a:r>
          </a:p>
          <a:p>
            <a:r>
              <a:rPr lang="pl-PL" sz="2200" dirty="0" smtClean="0"/>
              <a:t>	Strefy </a:t>
            </a:r>
            <a:r>
              <a:rPr lang="pl-PL" sz="2200" dirty="0"/>
              <a:t>dzienna i nocna z rozszerzoną strefą nocną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o </a:t>
            </a:r>
            <a:r>
              <a:rPr lang="pl-PL" sz="2200" dirty="0"/>
              <a:t>soboty i </a:t>
            </a:r>
            <a:r>
              <a:rPr lang="pl-PL" sz="2200" dirty="0" smtClean="0"/>
              <a:t>niedziele;</a:t>
            </a:r>
          </a:p>
          <a:p>
            <a:endParaRPr lang="pl-PL" sz="2200" dirty="0"/>
          </a:p>
          <a:p>
            <a:pPr>
              <a:buFont typeface="Wingdings" pitchFamily="2" charset="2"/>
              <a:buChar char="Ø"/>
            </a:pPr>
            <a:r>
              <a:rPr lang="pl-PL" sz="2200" b="1" dirty="0" smtClean="0"/>
              <a:t>G12n</a:t>
            </a:r>
            <a:r>
              <a:rPr lang="pl-PL" sz="2200" dirty="0" smtClean="0"/>
              <a:t> </a:t>
            </a:r>
            <a:r>
              <a:rPr lang="pl-PL" sz="2200" dirty="0"/>
              <a:t>– </a:t>
            </a:r>
            <a:r>
              <a:rPr lang="pl-PL" sz="2200" dirty="0" smtClean="0"/>
              <a:t>niedzielna - grupa </a:t>
            </a:r>
            <a:r>
              <a:rPr lang="pl-PL" sz="2200" dirty="0"/>
              <a:t>dwustrefowa. </a:t>
            </a:r>
            <a:endParaRPr lang="pl-PL" sz="2200" dirty="0" smtClean="0"/>
          </a:p>
          <a:p>
            <a:r>
              <a:rPr lang="pl-PL" sz="2200" dirty="0" smtClean="0"/>
              <a:t>	Strefy </a:t>
            </a:r>
            <a:r>
              <a:rPr lang="pl-PL" sz="2200" dirty="0"/>
              <a:t>dzienna i nocna z rozszerzoną strefą nocną </a:t>
            </a:r>
            <a:r>
              <a:rPr lang="pl-PL" sz="2200" dirty="0" smtClean="0"/>
              <a:t/>
            </a:r>
            <a:br>
              <a:rPr lang="pl-PL" sz="2200" dirty="0" smtClean="0"/>
            </a:br>
            <a:r>
              <a:rPr lang="pl-PL" sz="2200" dirty="0" smtClean="0"/>
              <a:t>o </a:t>
            </a:r>
            <a:r>
              <a:rPr lang="pl-PL" sz="2200" dirty="0"/>
              <a:t>niedziele. 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6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532440" y="6366035"/>
            <a:ext cx="581784" cy="432450"/>
          </a:xfrm>
          <a:prstGeom prst="rect">
            <a:avLst/>
          </a:prstGeom>
        </p:spPr>
        <p:txBody>
          <a:bodyPr/>
          <a:lstStyle/>
          <a:p>
            <a:fld id="{34A2107F-3280-4FCE-927C-59C9E6FD4E1F}" type="slidenum">
              <a:rPr lang="pl-PL" smtClean="0">
                <a:solidFill>
                  <a:prstClr val="black"/>
                </a:solidFill>
              </a:rPr>
              <a:pPr/>
              <a:t>6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856521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>
          <a:xfrm>
            <a:off x="899592" y="692696"/>
            <a:ext cx="8136904" cy="544116"/>
          </a:xfrm>
        </p:spPr>
        <p:txBody>
          <a:bodyPr>
            <a:noAutofit/>
          </a:bodyPr>
          <a:lstStyle/>
          <a:p>
            <a:pPr eaLnBrk="1" hangingPunct="1"/>
            <a:r>
              <a:rPr lang="pl-PL" altLang="pl-PL" sz="3200" dirty="0" smtClean="0">
                <a:solidFill>
                  <a:srgbClr val="5F7901"/>
                </a:solidFill>
                <a:latin typeface="+mn-lt"/>
                <a:cs typeface="Arial" panose="020B0604020202020204" pitchFamily="34" charset="0"/>
              </a:rPr>
              <a:t>Składowe części faktury za energię elektryczną</a:t>
            </a:r>
            <a:endParaRPr lang="pl-PL" altLang="pl-PL" sz="3200" dirty="0">
              <a:solidFill>
                <a:srgbClr val="5F790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0243" name="Symbol zastępczy zawartości 2"/>
          <p:cNvSpPr>
            <a:spLocks noGrp="1"/>
          </p:cNvSpPr>
          <p:nvPr>
            <p:ph idx="1"/>
          </p:nvPr>
        </p:nvSpPr>
        <p:spPr>
          <a:xfrm>
            <a:off x="575556" y="1484784"/>
            <a:ext cx="8136904" cy="364857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pl-PL" altLang="pl-PL" sz="2200" dirty="0"/>
              <a:t>cena energii elektrycznej, czyli opłata za </a:t>
            </a:r>
            <a:r>
              <a:rPr lang="pl-PL" altLang="pl-PL" sz="2200" dirty="0" smtClean="0"/>
              <a:t>rzeczywiste zużycie prądu </a:t>
            </a:r>
            <a:r>
              <a:rPr lang="pl-PL" altLang="pl-PL" sz="2200" dirty="0"/>
              <a:t>(iloczyn ilości zużytych kilowatogodzin i stawki za 1 KWh, obliczany zgodnie z cennikiem sprzedawcy); </a:t>
            </a:r>
            <a:endParaRPr lang="pl-PL" altLang="pl-PL" sz="2200" dirty="0" smtClean="0"/>
          </a:p>
          <a:p>
            <a:pPr>
              <a:buFont typeface="Wingdings" pitchFamily="2" charset="2"/>
              <a:buChar char="Ø"/>
            </a:pPr>
            <a:endParaRPr lang="pl-PL" altLang="pl-PL" sz="1400" dirty="0"/>
          </a:p>
          <a:p>
            <a:pPr algn="l">
              <a:buFont typeface="Wingdings" pitchFamily="2" charset="2"/>
              <a:buChar char="Ø"/>
            </a:pPr>
            <a:r>
              <a:rPr lang="pl-PL" altLang="pl-PL" sz="2200" dirty="0"/>
              <a:t>opłaty za dystrybucję, obliczane zgodnie z taryfą operatora systemu </a:t>
            </a:r>
            <a:r>
              <a:rPr lang="pl-PL" altLang="pl-PL" sz="2200" dirty="0" smtClean="0"/>
              <a:t>dystrybucyjnego (OSD</a:t>
            </a:r>
            <a:r>
              <a:rPr lang="pl-PL" altLang="pl-PL" sz="2200" dirty="0"/>
              <a:t>), do których należą:</a:t>
            </a:r>
            <a:r>
              <a:rPr lang="pl-PL" altLang="pl-PL" sz="1800" dirty="0"/>
              <a:t/>
            </a:r>
            <a:br>
              <a:rPr lang="pl-PL" altLang="pl-PL" sz="1800" dirty="0"/>
            </a:br>
            <a:endParaRPr lang="pl-PL" altLang="pl-PL" sz="1800" dirty="0" smtClean="0"/>
          </a:p>
        </p:txBody>
      </p:sp>
      <p:sp>
        <p:nvSpPr>
          <p:cNvPr id="5" name="Prostokąt 4"/>
          <p:cNvSpPr/>
          <p:nvPr/>
        </p:nvSpPr>
        <p:spPr>
          <a:xfrm>
            <a:off x="543578" y="3789040"/>
            <a:ext cx="7992888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pl-PL" altLang="pl-PL" sz="2200" dirty="0" smtClean="0">
                <a:solidFill>
                  <a:prstClr val="black"/>
                </a:solidFill>
              </a:rPr>
              <a:t>	Koszty stałe (niezależne od zużycia energii elektrycznej)</a:t>
            </a:r>
            <a:br>
              <a:rPr lang="pl-PL" altLang="pl-PL" sz="2200" dirty="0" smtClean="0">
                <a:solidFill>
                  <a:prstClr val="black"/>
                </a:solidFill>
              </a:rPr>
            </a:br>
            <a:r>
              <a:rPr lang="pl-PL" altLang="pl-PL" sz="2200" dirty="0" smtClean="0">
                <a:solidFill>
                  <a:prstClr val="black"/>
                </a:solidFill>
              </a:rPr>
              <a:t> 	  - opłata abonamentowa, opłata przejściowa, opłata 	przesyłowa stała. </a:t>
            </a:r>
          </a:p>
          <a:p>
            <a:pPr algn="just">
              <a:buFont typeface="Wingdings" pitchFamily="2" charset="2"/>
              <a:buChar char="q"/>
            </a:pPr>
            <a:endParaRPr lang="pl-PL" altLang="pl-PL" sz="1400" dirty="0" smtClean="0">
              <a:solidFill>
                <a:prstClr val="black"/>
              </a:solidFill>
            </a:endParaRPr>
          </a:p>
          <a:p>
            <a:pPr algn="ctr">
              <a:buFont typeface="Wingdings" pitchFamily="2" charset="2"/>
              <a:buChar char="q"/>
            </a:pPr>
            <a:r>
              <a:rPr lang="pl-PL" altLang="pl-PL" sz="2200" dirty="0" smtClean="0">
                <a:solidFill>
                  <a:prstClr val="black"/>
                </a:solidFill>
              </a:rPr>
              <a:t>        Koszty zmienne (zależne od ilości zużytej energii elektrycznej)                              - opłata jakościowa, opłata przesyłowa 	zmienna.</a:t>
            </a:r>
            <a:endParaRPr lang="pl-PL" altLang="pl-PL" sz="2200" dirty="0">
              <a:solidFill>
                <a:prstClr val="black"/>
              </a:solidFill>
            </a:endParaRPr>
          </a:p>
        </p:txBody>
      </p:sp>
      <p:sp>
        <p:nvSpPr>
          <p:cNvPr id="6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8536466" y="6366035"/>
            <a:ext cx="577758" cy="432450"/>
          </a:xfrm>
          <a:prstGeom prst="rect">
            <a:avLst/>
          </a:prstGeom>
        </p:spPr>
        <p:txBody>
          <a:bodyPr/>
          <a:lstStyle/>
          <a:p>
            <a:fld id="{189E468D-A566-4806-9635-929151296C1C}" type="slidenum">
              <a:rPr lang="pl-PL" smtClean="0">
                <a:solidFill>
                  <a:prstClr val="black"/>
                </a:solidFill>
              </a:rPr>
              <a:pPr/>
              <a:t>7</a:t>
            </a:fld>
            <a:endParaRPr lang="pl-PL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1642562"/>
      </p:ext>
    </p:extLst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0" y="4941168"/>
            <a:ext cx="91440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solidFill>
                  <a:prstClr val="black"/>
                </a:solidFill>
              </a:rPr>
              <a:t>1. </a:t>
            </a:r>
            <a:r>
              <a:rPr lang="pl-PL" sz="2000" b="1" dirty="0">
                <a:solidFill>
                  <a:prstClr val="black"/>
                </a:solidFill>
              </a:rPr>
              <a:t>Numer i adres </a:t>
            </a:r>
            <a:r>
              <a:rPr lang="pl-PL" sz="2000" b="1" dirty="0" smtClean="0">
                <a:solidFill>
                  <a:prstClr val="black"/>
                </a:solidFill>
              </a:rPr>
              <a:t>PPE: </a:t>
            </a:r>
            <a:r>
              <a:rPr lang="pl-PL" sz="2000" dirty="0" smtClean="0">
                <a:solidFill>
                  <a:prstClr val="black"/>
                </a:solidFill>
              </a:rPr>
              <a:t>Punkt </a:t>
            </a:r>
            <a:r>
              <a:rPr lang="pl-PL" sz="2000" dirty="0">
                <a:solidFill>
                  <a:prstClr val="black"/>
                </a:solidFill>
              </a:rPr>
              <a:t>Poboru Energii jest to miejsce: adres/punkt w sieci, w jakim dokonywany jest pomiar zużytej energii elektrycznej. Jeżeli pod jednym adresem znajduje się więcej niż jedno urządzenie pomiarowe, wówczas są one odrębnymi punktami poboru </a:t>
            </a:r>
            <a:r>
              <a:rPr lang="pl-PL" sz="2000" dirty="0" smtClean="0">
                <a:solidFill>
                  <a:prstClr val="black"/>
                </a:solidFill>
              </a:rPr>
              <a:t>energii</a:t>
            </a:r>
            <a:r>
              <a:rPr lang="pl-PL" sz="2000" dirty="0">
                <a:solidFill>
                  <a:prstClr val="black"/>
                </a:solidFill>
              </a:rPr>
              <a:t>.</a:t>
            </a:r>
          </a:p>
          <a:p>
            <a:r>
              <a:rPr lang="pl-PL" dirty="0" smtClean="0">
                <a:solidFill>
                  <a:prstClr val="black"/>
                </a:solidFill>
              </a:rPr>
              <a:t> </a:t>
            </a:r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41167"/>
          </a:xfrm>
          <a:prstGeom prst="rect">
            <a:avLst/>
          </a:prstGeom>
        </p:spPr>
      </p:pic>
      <p:cxnSp>
        <p:nvCxnSpPr>
          <p:cNvPr id="4" name="Łącznik prosty ze strzałką 3"/>
          <p:cNvCxnSpPr/>
          <p:nvPr/>
        </p:nvCxnSpPr>
        <p:spPr>
          <a:xfrm flipV="1">
            <a:off x="179512" y="692696"/>
            <a:ext cx="0" cy="4320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3674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ole tekstowe 6"/>
          <p:cNvSpPr txBox="1"/>
          <p:nvPr/>
        </p:nvSpPr>
        <p:spPr>
          <a:xfrm>
            <a:off x="0" y="4941168"/>
            <a:ext cx="91440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>
                <a:solidFill>
                  <a:prstClr val="black"/>
                </a:solidFill>
              </a:rPr>
              <a:t>2</a:t>
            </a:r>
            <a:r>
              <a:rPr lang="pl-PL" sz="2000" b="1" dirty="0" smtClean="0">
                <a:solidFill>
                  <a:prstClr val="black"/>
                </a:solidFill>
              </a:rPr>
              <a:t>. </a:t>
            </a:r>
            <a:r>
              <a:rPr lang="pl-PL" sz="2000" b="1" dirty="0">
                <a:solidFill>
                  <a:prstClr val="black"/>
                </a:solidFill>
              </a:rPr>
              <a:t>Moc </a:t>
            </a:r>
            <a:r>
              <a:rPr lang="pl-PL" sz="2000" b="1" dirty="0" smtClean="0">
                <a:solidFill>
                  <a:prstClr val="black"/>
                </a:solidFill>
              </a:rPr>
              <a:t>umowna: </a:t>
            </a:r>
            <a:r>
              <a:rPr lang="pl-PL" sz="2000" dirty="0" smtClean="0">
                <a:solidFill>
                  <a:prstClr val="black"/>
                </a:solidFill>
              </a:rPr>
              <a:t>Moc </a:t>
            </a:r>
            <a:r>
              <a:rPr lang="pl-PL" sz="2000" dirty="0">
                <a:solidFill>
                  <a:prstClr val="black"/>
                </a:solidFill>
              </a:rPr>
              <a:t>zamówiona wynikająca z zawartej umowy kompleksowej lub </a:t>
            </a:r>
            <a:r>
              <a:rPr lang="pl-PL" sz="2000" dirty="0" smtClean="0">
                <a:solidFill>
                  <a:prstClr val="black"/>
                </a:solidFill>
              </a:rPr>
              <a:t>dystrybucyjnej.</a:t>
            </a:r>
            <a:endParaRPr lang="pl-PL" sz="2000" dirty="0">
              <a:solidFill>
                <a:prstClr val="black"/>
              </a:solidFill>
            </a:endParaRPr>
          </a:p>
          <a:p>
            <a:r>
              <a:rPr lang="pl-PL" dirty="0" smtClean="0">
                <a:solidFill>
                  <a:prstClr val="black"/>
                </a:solidFill>
              </a:rPr>
              <a:t> </a:t>
            </a:r>
            <a:endParaRPr lang="pl-PL" dirty="0">
              <a:solidFill>
                <a:prstClr val="black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41167"/>
          </a:xfrm>
          <a:prstGeom prst="rect">
            <a:avLst/>
          </a:prstGeom>
        </p:spPr>
      </p:pic>
      <p:cxnSp>
        <p:nvCxnSpPr>
          <p:cNvPr id="4" name="Łącznik prosty ze strzałką 3"/>
          <p:cNvCxnSpPr/>
          <p:nvPr/>
        </p:nvCxnSpPr>
        <p:spPr>
          <a:xfrm flipV="1">
            <a:off x="251520" y="548680"/>
            <a:ext cx="7056784" cy="44644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3667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11179</TotalTime>
  <Words>1189</Words>
  <Application>Microsoft Office PowerPoint</Application>
  <PresentationFormat>Pokaz na ekranie (4:3)</PresentationFormat>
  <Paragraphs>180</Paragraphs>
  <Slides>33</Slides>
  <Notes>8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8" baseType="lpstr">
      <vt:lpstr>Arial</vt:lpstr>
      <vt:lpstr>Calibri</vt:lpstr>
      <vt:lpstr>Courier New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Profil zużycia energii elektrycznej</vt:lpstr>
      <vt:lpstr>Profil zużycia energii elektrycznej w gospodarstwie domowym</vt:lpstr>
      <vt:lpstr>Grupy taryfowe energii elektrycznej  dla gospodarstw domowych </vt:lpstr>
      <vt:lpstr>Składowe części faktury za energię elektryczną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Jak czytać faktury za gaz wystawiane przez: PGNiG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mpietras</dc:creator>
  <cp:lastModifiedBy>Katarzyna Kitlińska</cp:lastModifiedBy>
  <cp:revision>1061</cp:revision>
  <cp:lastPrinted>2018-03-19T13:56:28Z</cp:lastPrinted>
  <dcterms:created xsi:type="dcterms:W3CDTF">2014-08-06T13:18:13Z</dcterms:created>
  <dcterms:modified xsi:type="dcterms:W3CDTF">2018-03-19T13:56:31Z</dcterms:modified>
</cp:coreProperties>
</file>